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9"/>
  </p:notesMasterIdLst>
  <p:handoutMasterIdLst>
    <p:handoutMasterId r:id="rId50"/>
  </p:handoutMasterIdLst>
  <p:sldIdLst>
    <p:sldId id="372" r:id="rId2"/>
    <p:sldId id="281" r:id="rId3"/>
    <p:sldId id="340" r:id="rId4"/>
    <p:sldId id="374" r:id="rId5"/>
    <p:sldId id="373" r:id="rId6"/>
    <p:sldId id="378" r:id="rId7"/>
    <p:sldId id="375" r:id="rId8"/>
    <p:sldId id="370" r:id="rId9"/>
    <p:sldId id="329" r:id="rId10"/>
    <p:sldId id="292" r:id="rId11"/>
    <p:sldId id="363" r:id="rId12"/>
    <p:sldId id="364" r:id="rId13"/>
    <p:sldId id="294" r:id="rId14"/>
    <p:sldId id="330" r:id="rId15"/>
    <p:sldId id="328" r:id="rId16"/>
    <p:sldId id="377" r:id="rId17"/>
    <p:sldId id="293" r:id="rId18"/>
    <p:sldId id="295" r:id="rId19"/>
    <p:sldId id="341" r:id="rId20"/>
    <p:sldId id="344" r:id="rId21"/>
    <p:sldId id="365" r:id="rId22"/>
    <p:sldId id="376" r:id="rId23"/>
    <p:sldId id="371" r:id="rId24"/>
    <p:sldId id="320" r:id="rId25"/>
    <p:sldId id="300" r:id="rId26"/>
    <p:sldId id="301" r:id="rId27"/>
    <p:sldId id="342" r:id="rId28"/>
    <p:sldId id="306" r:id="rId29"/>
    <p:sldId id="307" r:id="rId30"/>
    <p:sldId id="338" r:id="rId31"/>
    <p:sldId id="379" r:id="rId32"/>
    <p:sldId id="343" r:id="rId33"/>
    <p:sldId id="302" r:id="rId34"/>
    <p:sldId id="380" r:id="rId35"/>
    <p:sldId id="381" r:id="rId36"/>
    <p:sldId id="382" r:id="rId37"/>
    <p:sldId id="383" r:id="rId38"/>
    <p:sldId id="304" r:id="rId39"/>
    <p:sldId id="384" r:id="rId40"/>
    <p:sldId id="385" r:id="rId41"/>
    <p:sldId id="386" r:id="rId42"/>
    <p:sldId id="392" r:id="rId43"/>
    <p:sldId id="387" r:id="rId44"/>
    <p:sldId id="388" r:id="rId45"/>
    <p:sldId id="389" r:id="rId46"/>
    <p:sldId id="390" r:id="rId47"/>
    <p:sldId id="391" r:id="rId48"/>
  </p:sldIdLst>
  <p:sldSz cx="9144000" cy="6858000" type="screen4x3"/>
  <p:notesSz cx="6807200" cy="9906000"/>
  <p:embeddedFontLst>
    <p:embeddedFont>
      <p:font typeface="ＭＳ Ｐゴシック" pitchFamily="34" charset="-128"/>
      <p:regular r:id="rId51"/>
    </p:embeddedFont>
    <p:embeddedFont>
      <p:font typeface="Tahoma" pitchFamily="34" charset="0"/>
      <p:regular r:id="rId52"/>
      <p:bold r:id="rId53"/>
    </p:embeddedFont>
    <p:embeddedFont>
      <p:font typeface="Calibri" pitchFamily="34" charset="0"/>
      <p:regular r:id="rId54"/>
      <p:bold r:id="rId55"/>
      <p:italic r:id="rId56"/>
      <p:boldItalic r:id="rId57"/>
    </p:embeddedFont>
    <p:embeddedFont>
      <p:font typeface="Sakkal Majalla" pitchFamily="2" charset="-78"/>
      <p:regular r:id="rId58"/>
      <p:bold r:id="rId59"/>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009900"/>
    <a:srgbClr val="E65D00"/>
    <a:srgbClr val="336600"/>
    <a:srgbClr val="FFFF00"/>
    <a:srgbClr val="00FF00"/>
    <a:srgbClr val="0033CC"/>
    <a:srgbClr val="3399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84" autoAdjust="0"/>
    <p:restoredTop sz="87670" autoAdjust="0"/>
  </p:normalViewPr>
  <p:slideViewPr>
    <p:cSldViewPr>
      <p:cViewPr>
        <p:scale>
          <a:sx n="84" d="100"/>
          <a:sy n="84" d="100"/>
        </p:scale>
        <p:origin x="-1722" y="-49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7.fntdata"/><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50317" cy="49466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5293" y="0"/>
            <a:ext cx="2950317" cy="494666"/>
          </a:xfrm>
          <a:prstGeom prst="rect">
            <a:avLst/>
          </a:prstGeom>
        </p:spPr>
        <p:txBody>
          <a:bodyPr vert="horz" lIns="91440" tIns="45720" rIns="91440" bIns="45720" rtlCol="0"/>
          <a:lstStyle>
            <a:lvl1pPr algn="r">
              <a:defRPr sz="1200"/>
            </a:lvl1pPr>
          </a:lstStyle>
          <a:p>
            <a:fld id="{953B5D04-D81D-45BB-AB5D-451F8706B4EB}" type="datetimeFigureOut">
              <a:rPr lang="fr-FR" smtClean="0"/>
              <a:pPr/>
              <a:t>25/11/2019</a:t>
            </a:fld>
            <a:endParaRPr lang="fr-FR"/>
          </a:p>
        </p:txBody>
      </p:sp>
      <p:sp>
        <p:nvSpPr>
          <p:cNvPr id="4" name="Espace réservé du pied de page 3"/>
          <p:cNvSpPr>
            <a:spLocks noGrp="1"/>
          </p:cNvSpPr>
          <p:nvPr>
            <p:ph type="ftr" sz="quarter" idx="2"/>
          </p:nvPr>
        </p:nvSpPr>
        <p:spPr>
          <a:xfrm>
            <a:off x="1" y="9409749"/>
            <a:ext cx="2950317" cy="494666"/>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5293" y="9409749"/>
            <a:ext cx="2950317" cy="494666"/>
          </a:xfrm>
          <a:prstGeom prst="rect">
            <a:avLst/>
          </a:prstGeom>
        </p:spPr>
        <p:txBody>
          <a:bodyPr vert="horz" lIns="91440" tIns="45720" rIns="91440" bIns="45720" rtlCol="0" anchor="b"/>
          <a:lstStyle>
            <a:lvl1pPr algn="r">
              <a:defRPr sz="1200"/>
            </a:lvl1pPr>
          </a:lstStyle>
          <a:p>
            <a:fld id="{4CACECD9-C7A8-4842-ABAA-CD7D98CFB1AC}" type="slidenum">
              <a:rPr lang="fr-FR" smtClean="0"/>
              <a:pPr/>
              <a:t>‹N°›</a:t>
            </a:fld>
            <a:endParaRPr lang="fr-FR"/>
          </a:p>
        </p:txBody>
      </p:sp>
    </p:spTree>
    <p:extLst>
      <p:ext uri="{BB962C8B-B14F-4D97-AF65-F5344CB8AC3E}">
        <p14:creationId xmlns:p14="http://schemas.microsoft.com/office/powerpoint/2010/main" val="3509878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9786" cy="4953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5839" y="0"/>
            <a:ext cx="2949786" cy="495300"/>
          </a:xfrm>
          <a:prstGeom prst="rect">
            <a:avLst/>
          </a:prstGeom>
        </p:spPr>
        <p:txBody>
          <a:bodyPr vert="horz" lIns="91440" tIns="45720" rIns="91440" bIns="45720" rtlCol="0"/>
          <a:lstStyle>
            <a:lvl1pPr algn="r">
              <a:defRPr sz="1200"/>
            </a:lvl1pPr>
          </a:lstStyle>
          <a:p>
            <a:fld id="{94146202-F531-47C2-93DD-499B1BE41BF0}" type="datetimeFigureOut">
              <a:rPr lang="fr-FR" smtClean="0"/>
              <a:pPr/>
              <a:t>25/11/2019</a:t>
            </a:fld>
            <a:endParaRPr lang="fr-FR"/>
          </a:p>
        </p:txBody>
      </p:sp>
      <p:sp>
        <p:nvSpPr>
          <p:cNvPr id="4" name="Espace réservé de l'image des diapositives 3"/>
          <p:cNvSpPr>
            <a:spLocks noGrp="1" noRot="1" noChangeAspect="1"/>
          </p:cNvSpPr>
          <p:nvPr>
            <p:ph type="sldImg" idx="2"/>
          </p:nvPr>
        </p:nvSpPr>
        <p:spPr>
          <a:xfrm>
            <a:off x="927100" y="742950"/>
            <a:ext cx="4953000" cy="37147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0720" y="4705351"/>
            <a:ext cx="5445760" cy="44577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1" y="9408982"/>
            <a:ext cx="2949786" cy="4953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5839" y="9408982"/>
            <a:ext cx="2949786" cy="495300"/>
          </a:xfrm>
          <a:prstGeom prst="rect">
            <a:avLst/>
          </a:prstGeom>
        </p:spPr>
        <p:txBody>
          <a:bodyPr vert="horz" lIns="91440" tIns="45720" rIns="91440" bIns="45720" rtlCol="0" anchor="b"/>
          <a:lstStyle>
            <a:lvl1pPr algn="r">
              <a:defRPr sz="1200"/>
            </a:lvl1pPr>
          </a:lstStyle>
          <a:p>
            <a:fld id="{BA1E5DCB-002E-460C-BA26-307DC6226EAB}" type="slidenum">
              <a:rPr lang="fr-FR" smtClean="0"/>
              <a:pPr/>
              <a:t>‹N°›</a:t>
            </a:fld>
            <a:endParaRPr lang="fr-FR"/>
          </a:p>
        </p:txBody>
      </p:sp>
    </p:spTree>
    <p:extLst>
      <p:ext uri="{BB962C8B-B14F-4D97-AF65-F5344CB8AC3E}">
        <p14:creationId xmlns:p14="http://schemas.microsoft.com/office/powerpoint/2010/main" val="23324383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fr.wikipedia.org/wiki/Math%C3%A9maticien" TargetMode="External"/><Relationship Id="rId3" Type="http://schemas.openxmlformats.org/officeDocument/2006/relationships/hyperlink" Target="https://fr.wikipedia.org/wiki/1862" TargetMode="External"/><Relationship Id="rId7" Type="http://schemas.openxmlformats.org/officeDocument/2006/relationships/hyperlink" Target="https://fr.wikipedia.org/wiki/Physicien"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fr.wikipedia.org/wiki/Hydrog%C3%A8ne" TargetMode="External"/><Relationship Id="rId5" Type="http://schemas.openxmlformats.org/officeDocument/2006/relationships/hyperlink" Target="https://fr.wikipedia.org/wiki/Spectre_%C3%A9lectromagn%C3%A9tique" TargetMode="External"/><Relationship Id="rId4" Type="http://schemas.openxmlformats.org/officeDocument/2006/relationships/hyperlink" Target="https://fr.wikipedia.org/wiki/Anders_Jonas_%C3%85ngstr%C3%B6m" TargetMode="External"/><Relationship Id="rId9" Type="http://schemas.openxmlformats.org/officeDocument/2006/relationships/hyperlink" Target="https://fr.wikipedia.org/wiki/Suiss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r.wikipedia.org/wiki/Vitell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fr.wikipedia.org/wiki/Thomas_Harriot" TargetMode="External"/><Relationship Id="rId5" Type="http://schemas.openxmlformats.org/officeDocument/2006/relationships/hyperlink" Target="https://fr.wikipedia.org/wiki/Johannes_Kepler" TargetMode="External"/><Relationship Id="rId4" Type="http://schemas.openxmlformats.org/officeDocument/2006/relationships/hyperlink" Target="https://fr.wikipedia.org/wiki/Ptol%C3%A9m%C3%A9e" TargetMode="Externa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Rydberg%E2%80%93Ritz_combination_principle#cite_note-FR2-1" TargetMode="External"/><Relationship Id="rId3" Type="http://schemas.openxmlformats.org/officeDocument/2006/relationships/hyperlink" Target="https://en.wikipedia.org/wiki/Wavenumber" TargetMode="External"/><Relationship Id="rId7" Type="http://schemas.openxmlformats.org/officeDocument/2006/relationships/hyperlink" Target="https://en.wikipedia.org/wiki/Frequency"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pectroscopy" TargetMode="External"/><Relationship Id="rId5" Type="http://schemas.openxmlformats.org/officeDocument/2006/relationships/hyperlink" Target="https://en.wikipedia.org/wiki/Wavelength" TargetMode="External"/><Relationship Id="rId4" Type="http://schemas.openxmlformats.org/officeDocument/2006/relationships/hyperlink" Target="https://en.wikipedia.org/wiki/Unit_length" TargetMode="External"/><Relationship Id="rId9" Type="http://schemas.openxmlformats.org/officeDocument/2006/relationships/hyperlink" Target="https://en.wikipedia.org/wiki/Rydberg%E2%80%93Ritz_combination_principle#cite_note-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fr.wikipedia.org/wiki/Diode_%C3%A9lectroluminescente#cite_note-6" TargetMode="External"/><Relationship Id="rId3" Type="http://schemas.openxmlformats.org/officeDocument/2006/relationships/hyperlink" Target="https://fr.wikipedia.org/wiki/Semi-conducteur" TargetMode="External"/><Relationship Id="rId7" Type="http://schemas.openxmlformats.org/officeDocument/2006/relationships/hyperlink" Target="https://fr.wikipedia.org/wiki/Ars%C3%A9niure_de_gallium" TargetMode="External"/><Relationship Id="rId12" Type="http://schemas.openxmlformats.org/officeDocument/2006/relationships/hyperlink" Target="https://fr.wikipedia.org/wiki/Diode_%C3%A9lectroluminescente#cite_note-7"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fr.wikipedia.org/wiki/1955" TargetMode="External"/><Relationship Id="rId11" Type="http://schemas.openxmlformats.org/officeDocument/2006/relationships/hyperlink" Target="https://fr.wikipedia.org/wiki/Diode_%C3%A9lectroluminescente#cite_note-:0-3" TargetMode="External"/><Relationship Id="rId5" Type="http://schemas.openxmlformats.org/officeDocument/2006/relationships/hyperlink" Target="https://fr.wikipedia.org/wiki/1927" TargetMode="External"/><Relationship Id="rId10" Type="http://schemas.openxmlformats.org/officeDocument/2006/relationships/hyperlink" Target="https://fr.wikipedia.org/wiki/1962" TargetMode="External"/><Relationship Id="rId4" Type="http://schemas.openxmlformats.org/officeDocument/2006/relationships/hyperlink" Target="https://fr.wikipedia.org/wiki/1907" TargetMode="External"/><Relationship Id="rId9" Type="http://schemas.openxmlformats.org/officeDocument/2006/relationships/hyperlink" Target="https://fr.wikipedia.org/wiki/Nick_Holonyak_Jr."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fr.wikipedia.org/wiki/Albert_Einstein"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fr.wikipedia.org/wiki/Acad%C3%A9mie_royale_des_sciences_de_Prusse" TargetMode="External"/><Relationship Id="rId5" Type="http://schemas.openxmlformats.org/officeDocument/2006/relationships/hyperlink" Target="https://fr.wikipedia.org/wiki/1915_en_science" TargetMode="External"/><Relationship Id="rId4" Type="http://schemas.openxmlformats.org/officeDocument/2006/relationships/hyperlink" Target="https://fr.wikipedia.org/wiki/1907_en_scienc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fr.wikipedia.org/wiki/Diagramme_de_Feynman" TargetMode="External"/><Relationship Id="rId3" Type="http://schemas.openxmlformats.org/officeDocument/2006/relationships/hyperlink" Target="https://fr.wikipedia.org/wiki/Ernst_Stueckelberg" TargetMode="External"/><Relationship Id="rId7" Type="http://schemas.openxmlformats.org/officeDocument/2006/relationships/hyperlink" Target="https://fr.wikipedia.org/wiki/Freeman_Dyson"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fr.wikipedia.org/wiki/Sin-Itiro_Tomonaga" TargetMode="External"/><Relationship Id="rId5" Type="http://schemas.openxmlformats.org/officeDocument/2006/relationships/hyperlink" Target="https://fr.wikipedia.org/wiki/Richard_Feynman" TargetMode="External"/><Relationship Id="rId4" Type="http://schemas.openxmlformats.org/officeDocument/2006/relationships/hyperlink" Target="https://fr.wikipedia.org/wiki/Julian_Schwinger" TargetMode="External"/><Relationship Id="rId9" Type="http://schemas.openxmlformats.org/officeDocument/2006/relationships/hyperlink" Target="https://fr.wikipedia.org/wiki/Particule_virtuelle"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1657" TargetMode="External"/><Relationship Id="rId7" Type="http://schemas.openxmlformats.org/officeDocument/2006/relationships/hyperlink" Target="https://fr.wikipedia.org/wiki/Principe_de_Fermat#cite_note-1"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fr.wikipedia.org/wiki/La_Dioptrique_(Descartes)" TargetMode="External"/><Relationship Id="rId5" Type="http://schemas.openxmlformats.org/officeDocument/2006/relationships/hyperlink" Target="https://fr.wikipedia.org/wiki/Ren%C3%A9_Descartes" TargetMode="External"/><Relationship Id="rId4" Type="http://schemas.openxmlformats.org/officeDocument/2006/relationships/hyperlink" Target="https://fr.wikipedia.org/wiki/1662"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fr.wikipedia.org/w/index.php?title=Herbert_Zeiger&amp;action=edit&amp;redlink=1" TargetMode="External"/><Relationship Id="rId3" Type="http://schemas.openxmlformats.org/officeDocument/2006/relationships/hyperlink" Target="https://fr.wikipedia.org/wiki/1953" TargetMode="External"/><Relationship Id="rId7" Type="http://schemas.openxmlformats.org/officeDocument/2006/relationships/hyperlink" Target="https://en.wikipedia.org/wiki/James_P._Gordon"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fr.wikipedia.org/w/index.php?title=James_P._Gordon&amp;action=edit&amp;redlink=1" TargetMode="External"/><Relationship Id="rId5" Type="http://schemas.openxmlformats.org/officeDocument/2006/relationships/hyperlink" Target="https://fr.wikipedia.org/wiki/Charles_Townes" TargetMode="External"/><Relationship Id="rId10" Type="http://schemas.openxmlformats.org/officeDocument/2006/relationships/hyperlink" Target="https://fr.wikipedia.org/wiki/Laser" TargetMode="External"/><Relationship Id="rId4" Type="http://schemas.openxmlformats.org/officeDocument/2006/relationships/hyperlink" Target="https://fr.wikipedia.org/wiki/Universit%C3%A9_Columbia" TargetMode="External"/><Relationship Id="rId9" Type="http://schemas.openxmlformats.org/officeDocument/2006/relationships/hyperlink" Target="https://fr.wikipedia.org/wiki/Ammoniac"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Dès l’antiquité, chez certains philosophes au moins, on a les notions de rayon lumineux et de propagation rectiligne de la lumière ce qui permet d’expliquer divers phénomènes comme les phases de la lune ou les éclipses ou encore a permis la détermination du rayon terrestre par Eratosthène au 3</a:t>
            </a:r>
            <a:r>
              <a:rPr lang="fr-FR" baseline="30000" dirty="0" smtClean="0"/>
              <a:t>ème</a:t>
            </a:r>
            <a:r>
              <a:rPr lang="fr-FR" dirty="0" smtClean="0"/>
              <a:t> siècle avant JC.</a:t>
            </a:r>
          </a:p>
          <a:p>
            <a:endParaRPr lang="fr-FR" dirty="0" smtClean="0"/>
          </a:p>
          <a:p>
            <a:r>
              <a:rPr lang="fr-FR" dirty="0" smtClean="0"/>
              <a:t>La loi de la réflexion qui stipule l’égalité des angles d’incidence et de réflexion est aussi connue</a:t>
            </a:r>
            <a:r>
              <a:rPr lang="fr-FR" baseline="0" dirty="0" smtClean="0"/>
              <a:t> à la même époque. M</a:t>
            </a:r>
            <a:r>
              <a:rPr lang="fr-FR" dirty="0" smtClean="0"/>
              <a:t>ais il y a aussi un rayon qui pénètre dans l’eau…</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a:t>
            </a:fld>
            <a:endParaRPr lang="fr-FR"/>
          </a:p>
        </p:txBody>
      </p:sp>
    </p:spTree>
    <p:extLst>
      <p:ext uri="{BB962C8B-B14F-4D97-AF65-F5344CB8AC3E}">
        <p14:creationId xmlns:p14="http://schemas.microsoft.com/office/powerpoint/2010/main" val="3028159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En 1809, un jeune polytechnicien va faire une observation capitale. Il regarde le reflet du soleil sur les vitres du palais du jardin du Luxembourg à travers un spath d’Islande.</a:t>
            </a:r>
            <a:r>
              <a:rPr lang="fr-FR" baseline="0" dirty="0" smtClean="0"/>
              <a:t> C’est un cristal naturel aux propriétés optiques étranges découvertes par un médecin danois, </a:t>
            </a:r>
            <a:r>
              <a:rPr lang="fr-FR" b="1" dirty="0" err="1" smtClean="0"/>
              <a:t>Rasmus</a:t>
            </a:r>
            <a:r>
              <a:rPr lang="fr-FR" b="1" dirty="0" smtClean="0"/>
              <a:t> Bartholin</a:t>
            </a:r>
            <a:r>
              <a:rPr lang="fr-FR" dirty="0" smtClean="0"/>
              <a:t>, vers 1650 et longuement discutées par Huygens et Newton dans des approches toujours aussi diamétralement opposées. Il dédouble les images et quand on le tourne</a:t>
            </a:r>
            <a:r>
              <a:rPr lang="fr-FR" baseline="0" dirty="0" smtClean="0"/>
              <a:t> sur lui-même, une image « ordinaire » pourrait-on dire reste fixe tandis que l’autre, qualifiée d’extraordinaire tourne autour. </a:t>
            </a:r>
            <a:r>
              <a:rPr lang="fr-FR" dirty="0" smtClean="0"/>
              <a:t>Toutefois aucune explication satisfaisante de cette double</a:t>
            </a:r>
            <a:r>
              <a:rPr lang="fr-FR" baseline="0" dirty="0" smtClean="0"/>
              <a:t> ou biréfringence n’est donnée. Il tourne le cristal et le reflet disparaît…</a:t>
            </a:r>
          </a:p>
          <a:p>
            <a:endParaRPr lang="fr-FR" baseline="0" dirty="0" smtClean="0"/>
          </a:p>
          <a:p>
            <a:r>
              <a:rPr lang="fr-FR" baseline="0" dirty="0" smtClean="0"/>
              <a:t>Il comprend alors qu’il y a dans la lumière quelque chose qui dépend de l’orientation autour de l’axe de propagation puisqu’il n’observe pas la même chose quand il tourne le cristal autour de cet axe. La réflexion oblique sur la vitre a brisé la symétrie de rotation de la lumière autour de son axe de propagation ce que révèle ensuite le bien étrange cristal.</a:t>
            </a:r>
          </a:p>
          <a:p>
            <a:endParaRPr lang="fr-FR" baseline="0" dirty="0" smtClean="0"/>
          </a:p>
          <a:p>
            <a:r>
              <a:rPr lang="fr-FR" baseline="0" dirty="0" smtClean="0"/>
              <a:t>Alors, un modèle ondulatoire où l’onde serait transverse et non pas longitudinale donnerait une interprétation limpide du phénomène mais en bon physicien classique de l’époque il conserve une approche corpusculaire et considère que les « molécules lumineuses » ont des pôles (c'est-à-dire une orientation propre). D’où le terme de polarisation de la lumière qui est resté.</a:t>
            </a:r>
          </a:p>
          <a:p>
            <a:endParaRPr lang="fr-FR" baseline="0" dirty="0" smtClean="0"/>
          </a:p>
          <a:p>
            <a:r>
              <a:rPr lang="fr-FR" baseline="0" dirty="0" smtClean="0"/>
              <a:t>Les indices s’accumulent en faveur d’une théorie ondulatoire mais il faudra attendre quelques années encore.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13</a:t>
            </a:fld>
            <a:endParaRPr lang="fr-FR"/>
          </a:p>
        </p:txBody>
      </p:sp>
    </p:spTree>
    <p:extLst>
      <p:ext uri="{BB962C8B-B14F-4D97-AF65-F5344CB8AC3E}">
        <p14:creationId xmlns:p14="http://schemas.microsoft.com/office/powerpoint/2010/main" val="3806237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Polytechnicien lui aussi, il est en fonction dans la </a:t>
            </a:r>
            <a:r>
              <a:rPr lang="fr-FR" dirty="0" err="1" smtClean="0"/>
              <a:t>drôme</a:t>
            </a:r>
            <a:r>
              <a:rPr lang="fr-FR" dirty="0" smtClean="0"/>
              <a:t> en 1815 quand Napoléon fait son retour des cent jours de l’ile d’Elbe. Royaliste, il s’y oppose… on l’enverra prendre le frais à la campagne où il entreprend de zéro de comprendre la nature de la lumière en demandant à son frère de lui envoyer tout ce qu’il pourra sur le sujet. Il expérimente, refait les expériences d’Young et se convainc du caractère ondulatoire de la lumière sous la protection de son mentor, François Arago. Il publie un premier ouvrage incomplet et peu satisfaisant</a:t>
            </a:r>
            <a:r>
              <a:rPr lang="fr-FR" baseline="0" dirty="0" smtClean="0"/>
              <a:t> concernant notamment la diffraction de la lumière.</a:t>
            </a:r>
          </a:p>
          <a:p>
            <a:endParaRPr lang="fr-FR" baseline="0" dirty="0" smtClean="0"/>
          </a:p>
          <a:p>
            <a:r>
              <a:rPr lang="fr-FR" baseline="0" dirty="0" smtClean="0"/>
              <a:t>Observée et décrite comme un nouveau mode de propagation de la lumière par un prêtre italien, Francesco Grimaldi, vers 1660 elle concerne les franges étranges qui se forment autour de l’ombre d’un obstacle. Comme l’a montré Huygens, elle s’interprète qualitativement bien dans un modèle ondulatoire mais a donné beaucoup de fil à retordre à Newton et son approche corpusculaire.</a:t>
            </a:r>
          </a:p>
          <a:p>
            <a:endParaRPr lang="fr-FR" baseline="0" dirty="0" smtClean="0"/>
          </a:p>
          <a:p>
            <a:r>
              <a:rPr lang="fr-FR" baseline="0" dirty="0" smtClean="0"/>
              <a:t>Or l’avantage de Fresnel sur Huygens est précisément qu’il est polytechnicien et a appris les subtilités du nouveau calcul </a:t>
            </a:r>
            <a:r>
              <a:rPr lang="fr-FR" baseline="0" dirty="0" err="1" smtClean="0"/>
              <a:t>intégro</a:t>
            </a:r>
            <a:r>
              <a:rPr lang="fr-FR" baseline="0" dirty="0" smtClean="0"/>
              <a:t>-différentiel inventé depuis peu par Newton et Leibniz. Fresnel va pouvoir transcrire l’intuition d’Huygens dans une belle formule et faire des calculs prédictifs avec.</a:t>
            </a:r>
          </a:p>
          <a:p>
            <a:endParaRPr lang="fr-FR" baseline="0" dirty="0" smtClean="0"/>
          </a:p>
          <a:p>
            <a:r>
              <a:rPr lang="fr-FR" baseline="0" dirty="0" smtClean="0"/>
              <a:t>Cela tombe bien car en 1818, l’académie des science met au concours d’expliquer les propriétés paradoxales de la lumière. Poussé par Arago, Fresnel améliore son premier travail et soumet son manuscrit. Hormis Arago, toute la commission  est formée de Newtoniens convaincus dont le grand Denis Poisson qui examine de près le manuscrit qu’il rejette comme absurde. En effet fait-il remarquer, l’intégrale proposée prédit qu’un point brillant doit se former au centre de l’ombre d’un écran circulaire. Totalement absurde… jusqu’à ce qu’Arago fasse l’expérience et découvre ledit point lumineux! Le triomphe est total et la théorie ondulatoire va dès lors s’imposer rapidement. Ironie de l’histoire, on l’appelle aujourd’hui « point de Poisson » alors que nos collègues anglo-saxons le nomme à juste titre il me semble, </a:t>
            </a:r>
            <a:r>
              <a:rPr lang="fr-FR" baseline="0" dirty="0" err="1" smtClean="0"/>
              <a:t>Arago’s</a:t>
            </a:r>
            <a:r>
              <a:rPr lang="fr-FR" baseline="0" dirty="0" smtClean="0"/>
              <a:t> spot!</a:t>
            </a:r>
          </a:p>
          <a:p>
            <a:endParaRPr lang="fr-FR" baseline="0" dirty="0" smtClean="0"/>
          </a:p>
          <a:p>
            <a:r>
              <a:rPr lang="fr-FR" baseline="0" dirty="0" smtClean="0"/>
              <a:t>Que de progrès accomplis en une quinzaine d’année mais la lumière a encore bien des secrets. Premièrement, quelle est sa vitesse de propagation?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14</a:t>
            </a:fld>
            <a:endParaRPr lang="fr-FR"/>
          </a:p>
        </p:txBody>
      </p:sp>
    </p:spTree>
    <p:extLst>
      <p:ext uri="{BB962C8B-B14F-4D97-AF65-F5344CB8AC3E}">
        <p14:creationId xmlns:p14="http://schemas.microsoft.com/office/powerpoint/2010/main" val="2891610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On sait depuis l’antiquité qu’elle est très grande, ne perçoit-on pas le son du tonnerre bien après l’éclair alors que le son va déjà très vite? Très grande ou infinie? Telle est la question qui se pose à l’époque et la première contribution positive sera celle d’un astronome danois, </a:t>
            </a:r>
            <a:r>
              <a:rPr lang="fr-FR" dirty="0" err="1" smtClean="0"/>
              <a:t>Ole</a:t>
            </a:r>
            <a:r>
              <a:rPr lang="fr-FR" dirty="0" smtClean="0"/>
              <a:t> </a:t>
            </a:r>
            <a:r>
              <a:rPr lang="fr-FR" dirty="0" err="1" smtClean="0"/>
              <a:t>Romer</a:t>
            </a:r>
            <a:r>
              <a:rPr lang="fr-FR" dirty="0" smtClean="0"/>
              <a:t> vers 1676. Il étudie les éclipses des satellites de Jupiter et constate que celles-ci se décalent régulièrement: en retard jusqu’à une petite dizaine</a:t>
            </a:r>
            <a:r>
              <a:rPr lang="fr-FR" baseline="0" dirty="0" smtClean="0"/>
              <a:t> de minutes lorsque la terre s’éloigne de Jupiter puis en avance d’autant lorsque les six mois suivants elle s’en rapproche. Il en déduit que la lumière met environ 17 minutes pour traverser l’orbite terrestre. Conclusion: la vitesse de la lumière est finie! Il ne fait même pas le calcul… La taille de l’orbite terrestre est d’ailleurs assez mal connue à l’époque mais on obtiendrait une valeur vertigineuse de l’ordre de 300 000km/s. Un million de fois celle du son!</a:t>
            </a:r>
          </a:p>
          <a:p>
            <a:endParaRPr lang="fr-FR" baseline="0" dirty="0" smtClean="0"/>
          </a:p>
          <a:p>
            <a:r>
              <a:rPr lang="fr-FR" baseline="0" dirty="0" smtClean="0"/>
              <a:t>Ce résultat sera confirmé 50 ans plus tard par James Bradley un astronome anglais qui étudie l’aberration stellaire. Certaines étoiles dessinent sur le fond du ciel une petite ellipse au cours de la révolution annuelle de la terre autour du soleil. L’interprétation qu’on en donne à l’époque repose sur l’analogie suivante: quand vous marcher la pluie vous semble tomber obliquement et l’angle sous lequel elle vous apparaît tomber est le rapport de votre vitesse de marche à la vitesse de chute de la pluie. Remplacez votre marche par celle de la terre, la pluie par la lumière et de la mesure de cette ellipse vous déduisez le rapport des vitesses de la terre à celle de la lumière puis la vitesse de la lumière elle-même. 300 000km/s à nouveau.</a:t>
            </a:r>
          </a:p>
          <a:p>
            <a:endParaRPr lang="fr-FR" baseline="0" dirty="0" smtClean="0"/>
          </a:p>
          <a:p>
            <a:r>
              <a:rPr lang="fr-FR" baseline="0" dirty="0" smtClean="0"/>
              <a:t>Les physiciens de l’époque sont toutefois perplexes. Il s’agit de mesures astronomiques et la lumière, dont on ne connait toujours pas la nature, a traversé de vastes étendues de… de quoi au juste? A partir de 1818 la lumière est une onde certes mais c’est la vibration de quoi? En voilà une grande question. Alors on imagine que c’est la vibration d’un fluide nommé </a:t>
            </a:r>
            <a:r>
              <a:rPr lang="fr-FR" baseline="0" dirty="0" err="1" smtClean="0"/>
              <a:t>ether</a:t>
            </a:r>
            <a:r>
              <a:rPr lang="fr-FR" baseline="0" dirty="0" smtClean="0"/>
              <a:t> aux propriétés extraordinaire. Il doit être à la fois très subtil, c’est-à-dire très peu dense, et très rigide à la fois pour permettre une vitesse de propagation si vertigineuse. Mais en même temps, il doit être très peu visqueux car les planètes, dont on voit la lumière et qui sont par conséquent entourées d’</a:t>
            </a:r>
            <a:r>
              <a:rPr lang="fr-FR" baseline="0" dirty="0" err="1" smtClean="0"/>
              <a:t>ether</a:t>
            </a:r>
            <a:r>
              <a:rPr lang="fr-FR" baseline="0" dirty="0" smtClean="0"/>
              <a:t>, s’y propagent depuis des temps immémoriaux  sans ralentissement notable. Qu’arrive t’il à l’éther au voisinage des planètes? Les traverse t’il sans résistance (on voit à travers le verre! Il y a donc de l’éther dedans…) Est-il entrainé localement par elles? Totalement? Partiellement? Il faut donc trancher la question par une mesure terrestre sans ambiguïté. Mais la vitesse est énorme, l’expérience extrêmement difficile. C’est Hippolyte Fizeau qui y parviendra le premier en 1849. </a:t>
            </a:r>
          </a:p>
          <a:p>
            <a:endParaRPr lang="fr-FR" baseline="0" dirty="0" smtClean="0"/>
          </a:p>
          <a:p>
            <a:r>
              <a:rPr lang="fr-FR" baseline="0" dirty="0" smtClean="0"/>
              <a:t>Le principe est le suivant. Une bougie est placée au foyer d’une lunette dans la chambre de Fizeau à Suresnes en proche banlieue Parisienne. La lunette est dirigée vers Montmartre ou une seconde lunette la recueille. En son foyer, un miroir qui la renvoie à Suresnes. Et Fizeau peut voir la lumière d’une bougie qui à fait 8km aller puis retour! La lumière est interceptée par une roue dentée, chef d’œuvre d’horlogerie qui peut tourner à plusieurs centaines voire des milliers de tours par seconde. Elle découpe des impulsions lumineuses qui font l’aller-retour et accumulent un petit retard: 50ns… Pendant ce temps la roue a tourné et la lumière se retrouve bloquée par une dent. On n’observe plus de flash retour. Fizeau accélère un peu et la lumière réapparait: le flash est passé par la dent suivante. On accélère encore elle disparaît à nouveau. Encore un peu, elle réapparait. Des fréquences de rotation pour lesquelles ont lieu les éclipses Fizeau déduit la vitesse de la lumière: environ 300 000km/s. Un véritable tour de force suivi les deux années suivantes par deux autres manips plus merveilleuses encore…</a:t>
            </a:r>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15</a:t>
            </a:fld>
            <a:endParaRPr lang="fr-FR"/>
          </a:p>
        </p:txBody>
      </p:sp>
    </p:spTree>
    <p:extLst>
      <p:ext uri="{BB962C8B-B14F-4D97-AF65-F5344CB8AC3E}">
        <p14:creationId xmlns:p14="http://schemas.microsoft.com/office/powerpoint/2010/main" val="3552418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manip cruciale dont il s’agit est de déterminer la vitesse de la lumière non plus dans l’air mais dans l’eau. Ou, plus exactement, de savoir si elle va plus vite dans l’eau que dans l’air comme nécessité par la théorie corpusculaire ou bien Il sera toutefois précédé de six semaines par son ancien collègue et amis, Léon Foucault. Une brouille persistante s’ensuivra…</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principe repose sur un miroir tournant à grande vitesse. Pendant que la lumière fait l’aller-retour</a:t>
            </a:r>
            <a:r>
              <a:rPr lang="fr-FR" baseline="0" dirty="0" smtClean="0"/>
              <a:t> du miroir tournant au miroir concave M ou M’, le miroir tournant a dévié d’un angle proportionnel au temps de parcours ce qui se traduit par un déplacement de l’image d’un réticule observé dans l’oculaire. Le résultat est sans appel, la déviation est plus importante dans l’eau donc </a:t>
            </a:r>
            <a:r>
              <a:rPr lang="fr-FR" dirty="0" smtClean="0"/>
              <a:t>v</a:t>
            </a:r>
            <a:r>
              <a:rPr lang="fr-FR" baseline="-25000" dirty="0" smtClean="0">
                <a:sym typeface="Symbol"/>
              </a:rPr>
              <a:t>eau</a:t>
            </a:r>
            <a:r>
              <a:rPr lang="fr-FR" dirty="0" smtClean="0"/>
              <a:t>&lt;v</a:t>
            </a:r>
            <a:r>
              <a:rPr lang="fr-FR" baseline="-25000" dirty="0" smtClean="0">
                <a:sym typeface="Symbol"/>
              </a:rPr>
              <a:t>air </a:t>
            </a:r>
            <a:r>
              <a:rPr lang="fr-FR" baseline="0" dirty="0" smtClean="0"/>
              <a:t>c’est le triomphe définitif du modèle ondulatoire. </a:t>
            </a:r>
          </a:p>
          <a:p>
            <a:endParaRPr lang="fr-FR" baseline="0" dirty="0" smtClean="0"/>
          </a:p>
          <a:p>
            <a:r>
              <a:rPr lang="fr-FR" baseline="0" dirty="0" smtClean="0"/>
              <a:t>Reste le problème lancinant de l’éther et plus fondamentalement, de la nature physique de la lumière.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25000" dirty="0" smtClean="0"/>
          </a:p>
          <a:p>
            <a:r>
              <a:rPr lang="fr-FR" baseline="0" dirty="0" smtClean="0"/>
              <a:t> </a:t>
            </a:r>
            <a:endParaRPr lang="fr-FR" dirty="0" smtClean="0"/>
          </a:p>
          <a:p>
            <a:endParaRPr lang="fr-FR" dirty="0" smtClean="0"/>
          </a:p>
          <a:p>
            <a:r>
              <a:rPr lang="fr-FR" dirty="0" smtClean="0"/>
              <a:t>D’après https://journals.openedition.org/bibnum/788:</a:t>
            </a:r>
          </a:p>
          <a:p>
            <a:endParaRPr lang="fr-FR" dirty="0" smtClean="0"/>
          </a:p>
          <a:p>
            <a:r>
              <a:rPr lang="fr-FR" dirty="0" smtClean="0"/>
              <a:t>Même si la thèse [de Foucault] est soutenue en 1853, l’expérience date en fait du mois d'avril 1850. Fizeau lui-même ne réussira cette expérience que six semaines plus tard, ce qui entraîna un différend prononcé entre les deux hommes.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16</a:t>
            </a:fld>
            <a:endParaRPr lang="fr-FR"/>
          </a:p>
        </p:txBody>
      </p:sp>
    </p:spTree>
    <p:extLst>
      <p:ext uri="{BB962C8B-B14F-4D97-AF65-F5344CB8AC3E}">
        <p14:creationId xmlns:p14="http://schemas.microsoft.com/office/powerpoint/2010/main" val="285882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Là, je déroge un peu au cadre que je m’étais fixé car la solution viendra du côté de la théorie par un physicien écossais, James </a:t>
            </a:r>
            <a:r>
              <a:rPr lang="fr-FR" dirty="0" err="1" smtClean="0"/>
              <a:t>Clerk</a:t>
            </a:r>
            <a:r>
              <a:rPr lang="fr-FR" dirty="0" smtClean="0"/>
              <a:t> Maxwell, vers 1865.</a:t>
            </a:r>
          </a:p>
          <a:p>
            <a:endParaRPr lang="fr-FR" dirty="0" smtClean="0"/>
          </a:p>
          <a:p>
            <a:r>
              <a:rPr lang="fr-FR" dirty="0" smtClean="0"/>
              <a:t>Il imagine tout un tas de tourbillons et de courants dans l’éther et relie leur propriétés dans un splendide</a:t>
            </a:r>
            <a:r>
              <a:rPr lang="fr-FR" baseline="0" dirty="0" smtClean="0"/>
              <a:t> monument de la physique: les équations de Maxwell. Je ne résiste pas au plaisir de vous les montrer. Ici écrites sous leur forme moderne due à un physicien autodidacte anglais, Oliver </a:t>
            </a:r>
            <a:r>
              <a:rPr lang="fr-FR" baseline="0" dirty="0" err="1" smtClean="0"/>
              <a:t>Heaveside</a:t>
            </a:r>
            <a:r>
              <a:rPr lang="fr-FR" baseline="0" dirty="0" smtClean="0"/>
              <a:t>, ces 4 équations contiennent encore aujourd’hui toute notre connaissance des phénomènes électromagnétiques…</a:t>
            </a:r>
          </a:p>
          <a:p>
            <a:endParaRPr lang="fr-FR" baseline="0" dirty="0" smtClean="0"/>
          </a:p>
          <a:p>
            <a:r>
              <a:rPr lang="fr-FR" baseline="0" dirty="0" smtClean="0"/>
              <a:t>Or en combinant les deux dernières, Maxwell obtient ce que l’on appelle l’équation d’onde dans laquelle apparaît naturellement la vitesse de la lumière sous la forme d’un produit de deux quantités epsilon0 et mu0 qui régissent les phénomènes électriques et magnétiques. Leurs valeurs sont approximativement connues à l’époque et Maxwell calcule: 300 000km/s.</a:t>
            </a:r>
          </a:p>
          <a:p>
            <a:endParaRPr lang="fr-FR" baseline="0" dirty="0" smtClean="0"/>
          </a:p>
          <a:p>
            <a:r>
              <a:rPr lang="fr-FR" baseline="0" dirty="0" smtClean="0"/>
              <a:t>De plus, les deux premières établissent que les champs électriques et magnétiques associés à cette onde sont bien transverses!</a:t>
            </a:r>
          </a:p>
          <a:p>
            <a:endParaRPr lang="fr-FR" baseline="0" dirty="0" smtClean="0"/>
          </a:p>
          <a:p>
            <a:r>
              <a:rPr lang="fr-FR" baseline="0" dirty="0" smtClean="0"/>
              <a:t>Il en déduit « nous pouvons difficilement…. »: ça y est, on sait ce qu’est la lumière: c’est une onde électromagnétique c’est-à-dire l’oscillation couplée d’un champ électrique et d’un champ magnétique.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17</a:t>
            </a:fld>
            <a:endParaRPr lang="fr-FR"/>
          </a:p>
        </p:txBody>
      </p:sp>
    </p:spTree>
    <p:extLst>
      <p:ext uri="{BB962C8B-B14F-4D97-AF65-F5344CB8AC3E}">
        <p14:creationId xmlns:p14="http://schemas.microsoft.com/office/powerpoint/2010/main" val="82716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 la fin du XIXème siècle</a:t>
            </a:r>
            <a:r>
              <a:rPr lang="fr-FR" baseline="0" dirty="0" smtClean="0"/>
              <a:t> on a enfin une vision unifiée de la lumière qui est donc une onde électromagnétique transverse, qui se propage à 300 000km/s et dont les longueurs d’onde visibles sont légèrement inférieures au micromètre et sont associées aux phénomènes colorés.</a:t>
            </a:r>
          </a:p>
          <a:p>
            <a:endParaRPr lang="fr-FR" baseline="0" dirty="0" smtClean="0"/>
          </a:p>
          <a:p>
            <a:r>
              <a:rPr lang="fr-FR" baseline="0" dirty="0" smtClean="0"/>
              <a:t>A cette époque, l’instrumentation progresse rapidement et tout un tas de phénomènes nouveaux et étranges vont être découverts…</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18</a:t>
            </a:fld>
            <a:endParaRPr lang="fr-FR"/>
          </a:p>
        </p:txBody>
      </p:sp>
    </p:spTree>
    <p:extLst>
      <p:ext uri="{BB962C8B-B14F-4D97-AF65-F5344CB8AC3E}">
        <p14:creationId xmlns:p14="http://schemas.microsoft.com/office/powerpoint/2010/main" val="111365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Tout d’abord, le spectre de la lumière solaire présente d’étranges raies sombres découverte par un</a:t>
            </a:r>
            <a:r>
              <a:rPr lang="fr-FR" baseline="0" dirty="0" smtClean="0"/>
              <a:t> opticien allemand, Joseph </a:t>
            </a:r>
            <a:r>
              <a:rPr lang="fr-FR" baseline="0" dirty="0" err="1" smtClean="0"/>
              <a:t>Fraunhoffer</a:t>
            </a:r>
            <a:r>
              <a:rPr lang="fr-FR" baseline="0" dirty="0" smtClean="0"/>
              <a:t>, qui désignera les plus intenses par les lettres A, B, C, D </a:t>
            </a:r>
            <a:r>
              <a:rPr lang="fr-FR" baseline="0" dirty="0" err="1" smtClean="0"/>
              <a:t>etc</a:t>
            </a:r>
            <a:r>
              <a:rPr lang="fr-FR" baseline="0" dirty="0" smtClean="0"/>
              <a:t> du rouge au bleu. On constate inversement que les atomes, convenablement excités dans une flamme par exemple, émettent de la lumière sous forme de raies bien séparées. Et que certaines de ces raies correspondent exactement au raies noires du soleil. Par exemple, les raies D du sodium. Il y a donc du sodium sur le soleil!</a:t>
            </a:r>
          </a:p>
          <a:p>
            <a:endParaRPr lang="fr-FR" baseline="0" dirty="0" smtClean="0"/>
          </a:p>
          <a:p>
            <a:r>
              <a:rPr lang="fr-FR" baseline="0" dirty="0" smtClean="0"/>
              <a:t>Un examen attentif par Jansen et Lockyer révèle toutefois à l’occasion d’une éclipse une raie jaune juste à côté des deux raies bien connues du sodium. Les instruments sont désormais suffisamment précis pour la distinguer indiscutablement des raies du sodium. Il y a donc sur le soleil un élément qui n’existe pas sur terre. Cet élément on l’appellera hélium, de hélios en grec, le soleil. L’hélium existe bel et bien sur terre mais ne sera découvert que quelques années plus tard. Quasiment inerte chimiquement, il était passé inaperçu…</a:t>
            </a:r>
          </a:p>
          <a:p>
            <a:endParaRPr lang="fr-FR" baseline="0" dirty="0" smtClean="0"/>
          </a:p>
          <a:p>
            <a:r>
              <a:rPr lang="fr-FR" baseline="0" dirty="0" smtClean="0"/>
              <a:t>Parmi tous les atomes, un va particulièrement attirer l’attention, le premier, le plus simple, l’atome d’hydrogène.</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20</a:t>
            </a:fld>
            <a:endParaRPr lang="fr-FR"/>
          </a:p>
        </p:txBody>
      </p:sp>
    </p:spTree>
    <p:extLst>
      <p:ext uri="{BB962C8B-B14F-4D97-AF65-F5344CB8AC3E}">
        <p14:creationId xmlns:p14="http://schemas.microsoft.com/office/powerpoint/2010/main" val="2992751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Wikipedia</a:t>
            </a:r>
            <a:r>
              <a:rPr lang="fr-FR" baseline="0" dirty="0" smtClean="0"/>
              <a:t> « Balmer » réorganisé…</a:t>
            </a:r>
            <a:endParaRPr lang="fr-FR" dirty="0" smtClean="0"/>
          </a:p>
          <a:p>
            <a:r>
              <a:rPr lang="fr-FR" dirty="0" smtClean="0"/>
              <a:t>En </a:t>
            </a:r>
            <a:r>
              <a:rPr lang="fr-FR" dirty="0" smtClean="0">
                <a:hlinkClick r:id="rId3" tooltip="1862"/>
              </a:rPr>
              <a:t>1862</a:t>
            </a:r>
            <a:r>
              <a:rPr lang="fr-FR" dirty="0" smtClean="0"/>
              <a:t>, </a:t>
            </a:r>
            <a:r>
              <a:rPr lang="fr-FR" dirty="0" err="1" smtClean="0">
                <a:hlinkClick r:id="rId4" tooltip="Anders Jonas Ångström"/>
              </a:rPr>
              <a:t>Ångström</a:t>
            </a:r>
            <a:r>
              <a:rPr lang="fr-FR" dirty="0" smtClean="0"/>
              <a:t> identifia quatre raies dans le </a:t>
            </a:r>
            <a:r>
              <a:rPr lang="fr-FR" dirty="0" smtClean="0">
                <a:hlinkClick r:id="rId5" tooltip="Spectre électromagnétique"/>
              </a:rPr>
              <a:t>spectre</a:t>
            </a:r>
            <a:r>
              <a:rPr lang="fr-FR" dirty="0" smtClean="0"/>
              <a:t> visible de l'</a:t>
            </a:r>
            <a:r>
              <a:rPr lang="fr-FR" dirty="0" smtClean="0">
                <a:hlinkClick r:id="rId6" tooltip="Hydrogène"/>
              </a:rPr>
              <a:t>hydrogène</a:t>
            </a:r>
            <a:r>
              <a:rPr lang="fr-FR" dirty="0" smtClean="0"/>
              <a:t>, situées à des longueurs d'onde de 656,3 nm, 486,1 nm, 434,0 nm et 410,2 nm. </a:t>
            </a:r>
          </a:p>
          <a:p>
            <a:r>
              <a:rPr lang="fr-FR" b="1" dirty="0" smtClean="0"/>
              <a:t>Johann Jakob Balmer</a:t>
            </a:r>
            <a:r>
              <a:rPr lang="fr-FR" dirty="0" smtClean="0"/>
              <a:t> était un </a:t>
            </a:r>
            <a:r>
              <a:rPr lang="fr-FR" dirty="0" smtClean="0">
                <a:hlinkClick r:id="rId7" tooltip="Physicien"/>
              </a:rPr>
              <a:t>physicien</a:t>
            </a:r>
            <a:r>
              <a:rPr lang="fr-FR" dirty="0" smtClean="0"/>
              <a:t> et </a:t>
            </a:r>
            <a:r>
              <a:rPr lang="fr-FR" dirty="0" smtClean="0">
                <a:hlinkClick r:id="rId8" tooltip="Mathématicien"/>
              </a:rPr>
              <a:t>mathématicien</a:t>
            </a:r>
            <a:r>
              <a:rPr lang="fr-FR" dirty="0" smtClean="0"/>
              <a:t> </a:t>
            </a:r>
            <a:r>
              <a:rPr lang="fr-FR" dirty="0" smtClean="0">
                <a:hlinkClick r:id="rId9" tooltip="Suisse"/>
              </a:rPr>
              <a:t>suisse</a:t>
            </a:r>
            <a:r>
              <a:rPr lang="fr-FR" dirty="0" smtClean="0"/>
              <a:t>. Balmer établit empiriquement en 1885 que ces quatre longueurs d'onde </a:t>
            </a:r>
            <a:r>
              <a:rPr lang="fr-FR" dirty="0" smtClean="0">
                <a:effectLst/>
              </a:rPr>
              <a:t>λ </a:t>
            </a:r>
            <a:r>
              <a:rPr lang="fr-FR" dirty="0" smtClean="0"/>
              <a:t>pouvaient s'exprimer par une formule.</a:t>
            </a:r>
          </a:p>
          <a:p>
            <a:endParaRPr lang="fr-FR" dirty="0" smtClean="0"/>
          </a:p>
          <a:p>
            <a:r>
              <a:rPr lang="fr-FR" dirty="0" smtClean="0"/>
              <a:t>Cette formule avait, et c’est là un trait saillant de la physique, un caractère prédictif: il</a:t>
            </a:r>
            <a:r>
              <a:rPr lang="fr-FR" baseline="0" dirty="0" smtClean="0"/>
              <a:t> devrait y avoir une raie d’émission à 397nm </a:t>
            </a:r>
            <a:r>
              <a:rPr lang="fr-FR" dirty="0" smtClean="0"/>
              <a:t>pour</a:t>
            </a:r>
            <a:r>
              <a:rPr lang="fr-FR" baseline="0" dirty="0" smtClean="0"/>
              <a:t> m=7… et la raie fût effectivement observée peu de temps après.</a:t>
            </a:r>
          </a:p>
          <a:p>
            <a:endParaRPr lang="fr-FR" baseline="0" dirty="0" smtClean="0"/>
          </a:p>
          <a:p>
            <a:r>
              <a:rPr lang="fr-FR" baseline="0" dirty="0" smtClean="0"/>
              <a:t>Toutefois, cette merveilleuse formule était… totalement empirique. Aucune théorie sous jacente mais très probablement profonde puisqu’elle prédisait la raie m=7 jamais observée auparavant… On a donc un double mystère… Pourquoi des raies bien spécifiques et pourquoi suivent-elles cette loi? Et les surprises vont s’accumuler…</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21</a:t>
            </a:fld>
            <a:endParaRPr lang="fr-FR"/>
          </a:p>
        </p:txBody>
      </p:sp>
    </p:spTree>
    <p:extLst>
      <p:ext uri="{BB962C8B-B14F-4D97-AF65-F5344CB8AC3E}">
        <p14:creationId xmlns:p14="http://schemas.microsoft.com/office/powerpoint/2010/main" val="3463398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Pourtant, en 1900, un éminent physicien Lord Kelvin (William Thomson) considérait devant la Royal Institution de Londres que la physique était quasiment comprise : In the </a:t>
            </a:r>
            <a:r>
              <a:rPr lang="fr-FR" dirty="0" err="1" smtClean="0"/>
              <a:t>clear</a:t>
            </a:r>
            <a:r>
              <a:rPr lang="fr-FR" dirty="0" smtClean="0"/>
              <a:t> </a:t>
            </a:r>
            <a:r>
              <a:rPr lang="fr-FR" dirty="0" err="1" smtClean="0"/>
              <a:t>blue</a:t>
            </a:r>
            <a:r>
              <a:rPr lang="fr-FR" dirty="0" smtClean="0"/>
              <a:t> </a:t>
            </a:r>
            <a:r>
              <a:rPr lang="fr-FR" dirty="0" err="1" smtClean="0"/>
              <a:t>sky</a:t>
            </a:r>
            <a:r>
              <a:rPr lang="fr-FR" dirty="0" smtClean="0"/>
              <a:t> of </a:t>
            </a:r>
            <a:r>
              <a:rPr lang="fr-FR" dirty="0" err="1" smtClean="0"/>
              <a:t>physics</a:t>
            </a:r>
            <a:r>
              <a:rPr lang="fr-FR" dirty="0" smtClean="0"/>
              <a:t> </a:t>
            </a:r>
            <a:r>
              <a:rPr lang="fr-FR" dirty="0" err="1" smtClean="0"/>
              <a:t>there</a:t>
            </a:r>
            <a:r>
              <a:rPr lang="fr-FR" dirty="0" smtClean="0"/>
              <a:t> </a:t>
            </a:r>
            <a:r>
              <a:rPr lang="fr-FR" dirty="0" err="1" smtClean="0"/>
              <a:t>remained</a:t>
            </a:r>
            <a:r>
              <a:rPr lang="fr-FR" dirty="0" smtClean="0"/>
              <a:t> on the horizon </a:t>
            </a:r>
            <a:r>
              <a:rPr lang="fr-FR" dirty="0" err="1" smtClean="0"/>
              <a:t>just</a:t>
            </a:r>
            <a:r>
              <a:rPr lang="fr-FR" dirty="0" smtClean="0"/>
              <a:t> </a:t>
            </a:r>
            <a:r>
              <a:rPr lang="fr-FR" dirty="0" err="1" smtClean="0"/>
              <a:t>two</a:t>
            </a:r>
            <a:r>
              <a:rPr lang="fr-FR" dirty="0" smtClean="0"/>
              <a:t> </a:t>
            </a:r>
            <a:r>
              <a:rPr lang="fr-FR" dirty="0" err="1" smtClean="0"/>
              <a:t>small</a:t>
            </a:r>
            <a:r>
              <a:rPr lang="fr-FR" dirty="0" smtClean="0"/>
              <a:t> </a:t>
            </a:r>
            <a:r>
              <a:rPr lang="fr-FR" dirty="0" err="1" smtClean="0"/>
              <a:t>clouds</a:t>
            </a:r>
            <a:r>
              <a:rPr lang="fr-FR" dirty="0" smtClean="0"/>
              <a:t> of </a:t>
            </a:r>
            <a:r>
              <a:rPr lang="fr-FR" dirty="0" err="1" smtClean="0"/>
              <a:t>incomprehension</a:t>
            </a:r>
            <a:r>
              <a:rPr lang="fr-FR" dirty="0" smtClean="0"/>
              <a:t> </a:t>
            </a:r>
            <a:r>
              <a:rPr lang="fr-FR" dirty="0" err="1" smtClean="0"/>
              <a:t>that</a:t>
            </a:r>
            <a:r>
              <a:rPr lang="fr-FR" dirty="0" smtClean="0"/>
              <a:t> </a:t>
            </a:r>
            <a:r>
              <a:rPr lang="fr-FR" dirty="0" err="1" smtClean="0"/>
              <a:t>obscured</a:t>
            </a:r>
            <a:r>
              <a:rPr lang="fr-FR" dirty="0" smtClean="0"/>
              <a:t> the beauty and </a:t>
            </a:r>
            <a:r>
              <a:rPr lang="fr-FR" dirty="0" err="1" smtClean="0"/>
              <a:t>clearness</a:t>
            </a:r>
            <a:r>
              <a:rPr lang="fr-FR" dirty="0" smtClean="0"/>
              <a:t> (La connaissance en physique est semblable à un grand ciel bleu, à l’horizon duquel subsistent seulement deux petits nuages d'incompréhension). C’était la belle époque du positivisme…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 premier de ces deux problèmes non résolus étaient l'expérience de Michelson-Morley. Considérons la source S qui émet de la lumière</a:t>
            </a:r>
            <a:r>
              <a:rPr lang="fr-FR" baseline="0" dirty="0" smtClean="0"/>
              <a:t> sur une lame séparatrice qui la dirige pour moitié vers les miroirs M1 et M2. La lumière se réfléchit sur les miroirs et se recombine sur la séparatrice. Sur l’écran E on observe des interférences: si la différence de temps de parcours sur les bras qui passent par M1 et M2 est un multiple entier de période d’oscillation les deux ondes se renforcent: frange brillante. Inversement, si elles sont décalées d’une demie période elles se détruisent: frange sombre. </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Dans une vision désormais qualifiée de classique, la lumière se propage à la vitesse c/</a:t>
            </a:r>
            <a:r>
              <a:rPr lang="fr-FR" dirty="0" err="1" smtClean="0"/>
              <a:t>ether</a:t>
            </a:r>
            <a:r>
              <a:rPr lang="fr-FR" dirty="0" smtClean="0"/>
              <a:t> et la terre v/</a:t>
            </a:r>
            <a:r>
              <a:rPr lang="fr-FR" dirty="0" err="1" smtClean="0"/>
              <a:t>ether</a:t>
            </a:r>
            <a:r>
              <a:rPr lang="fr-FR" dirty="0" smtClean="0"/>
              <a:t>. Supposons le bras 1 aligné</a:t>
            </a:r>
            <a:r>
              <a:rPr lang="fr-FR" baseline="0" dirty="0" smtClean="0"/>
              <a:t> avec v. Sur ce bras, l’aller séparatrice/M1/séparatrice se fait à la vitesse c-v et le retour à </a:t>
            </a:r>
            <a:r>
              <a:rPr lang="fr-FR" baseline="0" dirty="0" err="1" smtClean="0"/>
              <a:t>c+v</a:t>
            </a:r>
            <a:r>
              <a:rPr lang="fr-FR" baseline="0" dirty="0" smtClean="0"/>
              <a:t>. On en déduit t//. Par contre, sur le bras 2 la lumière voyage en diagonale. Le théorème de Pythagore donne </a:t>
            </a:r>
            <a:r>
              <a:rPr lang="fr-FR" baseline="0" dirty="0" err="1" smtClean="0"/>
              <a:t>tperp</a:t>
            </a:r>
            <a:r>
              <a:rPr lang="fr-FR" baseline="0" dirty="0" smtClean="0"/>
              <a:t>. Les deux ne diffèrent que d’un facteur 2 et on obtient la différence de temps de parcours dt0, positive ici. Cela produit un décalage des franges proportionnel à v2/c2. Malheureusement, on ne peut pas arrêter la terre sur son orbite pour voir où devraient être les franges en v=0!!!</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L’astuce consiste à tourner l’interféromètre de 90°.  Le rôle des bras est alors échangé et le déplacement aussi. Entre les deux situations, il doit y avoir un déplacement net des franges correspondant à 2L/C v2/c2. </a:t>
            </a:r>
            <a:r>
              <a:rPr lang="fr-FR" dirty="0" smtClean="0"/>
              <a:t>Dans la manip de 1887: L=11m et le déplacement attendu est de 0.44 frange,</a:t>
            </a:r>
            <a:r>
              <a:rPr lang="fr-FR" baseline="0" dirty="0" smtClean="0"/>
              <a:t> observé &lt;0.01. Mystère…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Le mystère sera levé en 1905 par Einstein qui proposera la théorie de la relativité: les lois de la physique sont indépendantes du référentiel dans lequel on les considère. En particulier, les équations de Maxwell donc la vitesse de la lumière est la même dans tous les référentiels. Ici, c’est c quel que soit la vitesse de la terre…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Le second nuage auquel fait référence Lord Kelvin est la théorie du corps noir…</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22</a:t>
            </a:fld>
            <a:endParaRPr lang="fr-FR"/>
          </a:p>
        </p:txBody>
      </p:sp>
    </p:spTree>
    <p:extLst>
      <p:ext uri="{BB962C8B-B14F-4D97-AF65-F5344CB8AC3E}">
        <p14:creationId xmlns:p14="http://schemas.microsoft.com/office/powerpoint/2010/main" val="1178020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Nous avons ici un filament de tungstène, du fer en fusion, des charbons ardents (donc du carbone), de la lave (mélange</a:t>
            </a:r>
            <a:r>
              <a:rPr lang="fr-FR" baseline="0" dirty="0" smtClean="0"/>
              <a:t> de silice, </a:t>
            </a:r>
            <a:r>
              <a:rPr lang="fr-FR" dirty="0" smtClean="0"/>
              <a:t>aluminium, potassium, sodium, calcium, fer…) et tous émettent la même lumière! Indépendamment de compositions  chimiques très variées, le spectre émis ne dépend que de la température.</a:t>
            </a:r>
          </a:p>
          <a:p>
            <a:endParaRPr lang="fr-FR" dirty="0" smtClean="0"/>
          </a:p>
          <a:p>
            <a:r>
              <a:rPr lang="fr-FR" dirty="0" smtClean="0"/>
              <a:t>Voilà un beau problème</a:t>
            </a:r>
            <a:r>
              <a:rPr lang="fr-FR" baseline="0" dirty="0" smtClean="0"/>
              <a:t> pour physiciens. Et il résistera longtemps… il résistera à toute la physique classique et aux plus grands esprits du XIXème. La solution viendra en 1900, d’un physicien allemand, Max Planck, qui, il le dit lui-même, s’est résolu à son corps défendant à une hypothèse qui lui semblait absurde: la matière et la lumière échangent de l’énergie par paquets indivisibles. </a:t>
            </a:r>
          </a:p>
          <a:p>
            <a:endParaRPr lang="fr-FR" baseline="0" dirty="0" smtClean="0"/>
          </a:p>
          <a:p>
            <a:r>
              <a:rPr lang="fr-FR" baseline="0" dirty="0" smtClean="0"/>
              <a:t>Classiquement, on peut exciter un système aussi peu que  l’on veut et lui transférer une énergie arbitrairement petite. La solution de Planck semble aller contre ce bon sens élémentaire: lumière et matière échangent 0, 1, 2, 3 </a:t>
            </a:r>
            <a:r>
              <a:rPr lang="fr-FR" baseline="0" dirty="0" err="1" smtClean="0"/>
              <a:t>etc</a:t>
            </a:r>
            <a:r>
              <a:rPr lang="fr-FR" baseline="0" dirty="0" smtClean="0"/>
              <a:t> unités d’énergie mais jamais 2.4 ou 0.1 ou 0.001… non, c’est 0 ou 1 quantum élémentaire d’énergie. Que vaut-il? Il est simplement proportionnel à la fréquence lumineuse: E=h nu. h est nommée depuis constante de Planck…</a:t>
            </a:r>
          </a:p>
          <a:p>
            <a:endParaRPr lang="fr-FR" baseline="0" dirty="0" smtClean="0"/>
          </a:p>
          <a:p>
            <a:r>
              <a:rPr lang="fr-FR" baseline="0" dirty="0" smtClean="0"/>
              <a:t>Mystère: voilà une approche totalement étrange qui pourtant fournit une loi qui reproduit parfaitement les données expérimentales impossibles à justifier autrement…</a:t>
            </a:r>
          </a:p>
          <a:p>
            <a:endParaRPr lang="fr-FR" baseline="0" dirty="0" smtClean="0"/>
          </a:p>
          <a:p>
            <a:r>
              <a:rPr lang="fr-FR" baseline="0" dirty="0" smtClean="0"/>
              <a:t>Nous ne sommes pas au bout de nos surprises. D’autres viendront de…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23</a:t>
            </a:fld>
            <a:endParaRPr lang="fr-FR"/>
          </a:p>
        </p:txBody>
      </p:sp>
    </p:spTree>
    <p:extLst>
      <p:ext uri="{BB962C8B-B14F-4D97-AF65-F5344CB8AC3E}">
        <p14:creationId xmlns:p14="http://schemas.microsoft.com/office/powerpoint/2010/main" val="266057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On sait depuis l’antiquité que les rayons qui pénètre dans l’eau sont brisés au niveau de la surface (la fameuse</a:t>
            </a:r>
            <a:r>
              <a:rPr lang="fr-FR" baseline="0" dirty="0" smtClean="0"/>
              <a:t> expérience du bâton dans l’eau) mais on n’a pas de loi pour décrire le phénomène. Aujourd’hui on fait couramment ce genre d’expériences avec un dispositif comme celui-ci (ou de bien plus sophistiqués que l’on appelle goniomètres). On relève point par point et voici ce qu’on observe… A la renaissance on va avoir les premières mesures systématiques de ce type et une loi approchée aux petits angles. </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r>
              <a:rPr lang="fr-FR" dirty="0" smtClean="0"/>
              <a:t>Ce n’est que vers 1621 que</a:t>
            </a:r>
            <a:r>
              <a:rPr lang="fr-FR" baseline="0" dirty="0" smtClean="0"/>
              <a:t> le Hollandais </a:t>
            </a:r>
            <a:r>
              <a:rPr lang="fr-FR" dirty="0" err="1" smtClean="0"/>
              <a:t>Snell</a:t>
            </a:r>
            <a:r>
              <a:rPr lang="fr-FR" dirty="0" smtClean="0"/>
              <a:t> développe ses travaux, en même temps qu'il publie sa table des sinus.</a:t>
            </a:r>
          </a:p>
          <a:p>
            <a:r>
              <a:rPr lang="fr-FR" dirty="0" smtClean="0"/>
              <a:t>Indépendamment Descartes publie, en 1637, la loi dans son traité La Dioptrique (en annexe du Discours de la méthode)</a:t>
            </a:r>
            <a:r>
              <a:rPr lang="fr-FR" baseline="0" dirty="0" smtClean="0"/>
              <a:t> en développant </a:t>
            </a:r>
            <a:r>
              <a:rPr lang="fr-FR" dirty="0" smtClean="0"/>
              <a:t>« l'analogie [mécanique] entre les rayons lumineux et les trajectoires d'une balle envoyée par un joueur de paume ». Querelles de priorité tenaces jusqu’à de nos jour où tout le monde parle de loi de </a:t>
            </a:r>
            <a:r>
              <a:rPr lang="fr-FR" dirty="0" err="1" smtClean="0"/>
              <a:t>Snell</a:t>
            </a:r>
            <a:r>
              <a:rPr lang="fr-FR" dirty="0" smtClean="0"/>
              <a:t> sauf en France où on s’accroche à l’appellation « </a:t>
            </a:r>
            <a:r>
              <a:rPr lang="fr-FR" dirty="0" err="1" smtClean="0"/>
              <a:t>Snell</a:t>
            </a:r>
            <a:r>
              <a:rPr lang="fr-FR" dirty="0" smtClean="0"/>
              <a:t>-Descartes… ». Toujours est-il que grâce aux travaux de </a:t>
            </a:r>
            <a:r>
              <a:rPr lang="fr-FR" dirty="0" err="1" smtClean="0"/>
              <a:t>Roshdi</a:t>
            </a:r>
            <a:r>
              <a:rPr lang="fr-FR" dirty="0" smtClean="0"/>
              <a:t> </a:t>
            </a:r>
            <a:r>
              <a:rPr lang="fr-FR" dirty="0" err="1" smtClean="0"/>
              <a:t>Rashed</a:t>
            </a:r>
            <a:r>
              <a:rPr lang="fr-FR" dirty="0" smtClean="0"/>
              <a:t> notamment, la loi est aujourd’hui attribuée à Ibn </a:t>
            </a:r>
            <a:r>
              <a:rPr lang="fr-FR" dirty="0" err="1" smtClean="0"/>
              <a:t>Sahl</a:t>
            </a:r>
            <a:r>
              <a:rPr lang="fr-FR" dirty="0" smtClean="0"/>
              <a:t>, de 6 siècles</a:t>
            </a:r>
            <a:r>
              <a:rPr lang="fr-FR" baseline="0" dirty="0" smtClean="0"/>
              <a:t> leur ainé…</a:t>
            </a:r>
            <a:endParaRPr lang="fr-FR" dirty="0" smtClean="0"/>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CONCLUSION: vers le milieu du XVIIème en occident on a les lois fondamentales de l’optique géométrique MAIS différentes conceptions s’opposent</a:t>
            </a:r>
          </a:p>
          <a:p>
            <a:endParaRPr lang="fr-FR" dirty="0" smtClean="0"/>
          </a:p>
          <a:p>
            <a:endParaRPr lang="fr-FR" dirty="0" smtClean="0"/>
          </a:p>
          <a:p>
            <a:endParaRPr lang="fr-FR" dirty="0" smtClean="0"/>
          </a:p>
          <a:p>
            <a:r>
              <a:rPr lang="fr-FR" dirty="0" smtClean="0"/>
              <a:t>La loi des petits angles est connue : Witelo (dit </a:t>
            </a:r>
            <a:r>
              <a:rPr lang="fr-FR" dirty="0" err="1" smtClean="0">
                <a:hlinkClick r:id="rId3" tooltip="Vitellion"/>
              </a:rPr>
              <a:t>Vitellion</a:t>
            </a:r>
            <a:r>
              <a:rPr lang="fr-FR" dirty="0" smtClean="0"/>
              <a:t>) aurait repris les tables expérimentales de déviation établies par </a:t>
            </a:r>
            <a:r>
              <a:rPr lang="fr-FR" dirty="0" smtClean="0">
                <a:hlinkClick r:id="rId4" tooltip="Ptolémée"/>
              </a:rPr>
              <a:t>Ptolémée</a:t>
            </a:r>
            <a:r>
              <a:rPr lang="fr-FR" dirty="0" smtClean="0"/>
              <a:t>, mais c'est ensuite </a:t>
            </a:r>
            <a:r>
              <a:rPr lang="fr-FR" dirty="0" smtClean="0">
                <a:hlinkClick r:id="rId5" tooltip="Johannes Kepler"/>
              </a:rPr>
              <a:t>Kepler</a:t>
            </a:r>
            <a:r>
              <a:rPr lang="fr-FR" dirty="0" smtClean="0"/>
              <a:t> qui, dans les </a:t>
            </a:r>
            <a:r>
              <a:rPr lang="fr-FR" i="1" dirty="0" err="1" smtClean="0"/>
              <a:t>Paralipomènes</a:t>
            </a:r>
            <a:r>
              <a:rPr lang="fr-FR" i="1" dirty="0" smtClean="0"/>
              <a:t> à </a:t>
            </a:r>
            <a:r>
              <a:rPr lang="fr-FR" i="1" dirty="0" err="1" smtClean="0"/>
              <a:t>Vitellion</a:t>
            </a:r>
            <a:r>
              <a:rPr lang="fr-FR" dirty="0" smtClean="0"/>
              <a:t>, a énoncé explicitement la relation entre les (petits) angles d'incidence et de réfraction. </a:t>
            </a:r>
            <a:r>
              <a:rPr lang="fr-FR" dirty="0" smtClean="0">
                <a:hlinkClick r:id="rId6" tooltip="Thomas Harriot"/>
              </a:rPr>
              <a:t>Thomas Harriot</a:t>
            </a:r>
            <a:r>
              <a:rPr lang="fr-FR" dirty="0" smtClean="0"/>
              <a:t> est crédité d'avoir dressé des tables via la loi des sinus (1601) et d'expliquer l'arc-en-ciel (1606) ; mais il ne publie pas. </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5</a:t>
            </a:fld>
            <a:endParaRPr lang="fr-FR"/>
          </a:p>
        </p:txBody>
      </p:sp>
    </p:spTree>
    <p:extLst>
      <p:ext uri="{BB962C8B-B14F-4D97-AF65-F5344CB8AC3E}">
        <p14:creationId xmlns:p14="http://schemas.microsoft.com/office/powerpoint/2010/main" val="538587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Rydberg la propose en 1888 (avant corps noir et effet photoélectrique):</a:t>
            </a:r>
            <a:r>
              <a:rPr lang="en-US" dirty="0" smtClean="0"/>
              <a:t>In 1880, Rydberg worked on a formula describing the relation between the wavelengths in spectral lines of alkali metals. He noticed that lines came in series and he found that he could simplify his calculations by using the </a:t>
            </a:r>
            <a:r>
              <a:rPr lang="en-US" dirty="0" smtClean="0">
                <a:hlinkClick r:id="rId3" tooltip="Wavenumber"/>
              </a:rPr>
              <a:t>wavenumber</a:t>
            </a:r>
            <a:r>
              <a:rPr lang="en-US" dirty="0" smtClean="0"/>
              <a:t> (the number of waves occupying the </a:t>
            </a:r>
            <a:r>
              <a:rPr lang="en-US" dirty="0" smtClean="0">
                <a:hlinkClick r:id="rId4" tooltip="Unit length"/>
              </a:rPr>
              <a:t>unit length</a:t>
            </a:r>
            <a:r>
              <a:rPr lang="en-US" dirty="0" smtClean="0"/>
              <a:t>, equal to 1/</a:t>
            </a:r>
            <a:r>
              <a:rPr lang="en-US" i="1" dirty="0" smtClean="0"/>
              <a:t>λ</a:t>
            </a:r>
            <a:r>
              <a:rPr lang="en-US" dirty="0" smtClean="0"/>
              <a:t>, the inverse of the </a:t>
            </a:r>
            <a:r>
              <a:rPr lang="en-US" dirty="0" smtClean="0">
                <a:hlinkClick r:id="rId5" tooltip="Wavelength"/>
              </a:rPr>
              <a:t>wavelength</a:t>
            </a:r>
            <a:r>
              <a:rPr lang="en-US" dirty="0" smtClean="0"/>
              <a:t>) as his unit of measurement.</a:t>
            </a:r>
          </a:p>
          <a:p>
            <a:endParaRPr lang="en-US" dirty="0" smtClean="0"/>
          </a:p>
          <a:p>
            <a:r>
              <a:rPr lang="fr-FR" dirty="0" smtClean="0"/>
              <a:t>Ritz la généralise en 1908 (donc après). Ritz propose</a:t>
            </a:r>
            <a:r>
              <a:rPr lang="fr-FR" baseline="0" dirty="0" smtClean="0"/>
              <a:t> de façon empirique le principe de combinaison (de Rydberg Ritz): </a:t>
            </a:r>
            <a:r>
              <a:rPr lang="en-US" dirty="0" smtClean="0"/>
              <a:t>The principle states that the </a:t>
            </a:r>
            <a:r>
              <a:rPr lang="en-US" dirty="0" smtClean="0">
                <a:hlinkClick r:id="rId6" tooltip="Spectroscopy"/>
              </a:rPr>
              <a:t>spectral lines</a:t>
            </a:r>
            <a:r>
              <a:rPr lang="en-US" dirty="0" smtClean="0"/>
              <a:t> of any element include </a:t>
            </a:r>
            <a:r>
              <a:rPr lang="en-US" dirty="0" smtClean="0">
                <a:hlinkClick r:id="rId7" tooltip="Frequency"/>
              </a:rPr>
              <a:t>frequencies</a:t>
            </a:r>
            <a:r>
              <a:rPr lang="en-US" dirty="0" smtClean="0"/>
              <a:t> that are either the sum or the difference of the frequencies of two other lines. Lines of the spectra of elements could be predicted from existing lines.</a:t>
            </a:r>
            <a:r>
              <a:rPr lang="en-US" baseline="30000" dirty="0" smtClean="0">
                <a:hlinkClick r:id="rId8"/>
              </a:rPr>
              <a:t>[1]</a:t>
            </a:r>
            <a:r>
              <a:rPr lang="en-US" baseline="30000" dirty="0" smtClean="0">
                <a:hlinkClick r:id="rId9"/>
              </a:rPr>
              <a:t>[2]</a:t>
            </a:r>
            <a:r>
              <a:rPr lang="en-US" dirty="0" smtClean="0"/>
              <a:t> Since the frequency of light is proportional to the </a:t>
            </a:r>
            <a:r>
              <a:rPr lang="en-US" dirty="0" smtClean="0">
                <a:hlinkClick r:id="rId3" tooltip="Wavenumber"/>
              </a:rPr>
              <a:t>wavenumber</a:t>
            </a:r>
            <a:r>
              <a:rPr lang="en-US" dirty="0" smtClean="0"/>
              <a:t> or reciprocal </a:t>
            </a:r>
            <a:r>
              <a:rPr lang="en-US" dirty="0" smtClean="0">
                <a:hlinkClick r:id="rId5" tooltip="Wavelength"/>
              </a:rPr>
              <a:t>wavelength</a:t>
            </a:r>
            <a:r>
              <a:rPr lang="en-US" dirty="0" smtClean="0"/>
              <a:t>, the principle can also be expressed in terms of wavenumbers which are the sum or difference of wavenumbers of two other lines.</a:t>
            </a:r>
          </a:p>
          <a:p>
            <a:endParaRPr lang="en-US" dirty="0" smtClean="0"/>
          </a:p>
          <a:p>
            <a:r>
              <a:rPr lang="en-US" dirty="0" err="1" smtClean="0"/>
              <a:t>Dès</a:t>
            </a:r>
            <a:r>
              <a:rPr lang="en-US" dirty="0" smtClean="0"/>
              <a:t> le début du </a:t>
            </a:r>
            <a:r>
              <a:rPr lang="en-US" dirty="0" err="1" smtClean="0"/>
              <a:t>Xxème</a:t>
            </a:r>
            <a:r>
              <a:rPr lang="en-US" dirty="0" smtClean="0"/>
              <a:t> siècle (35 </a:t>
            </a:r>
            <a:r>
              <a:rPr lang="en-US" dirty="0" err="1" smtClean="0"/>
              <a:t>ans</a:t>
            </a:r>
            <a:r>
              <a:rPr lang="en-US" dirty="0" smtClean="0"/>
              <a:t> après Maxwell!), on a </a:t>
            </a:r>
            <a:r>
              <a:rPr lang="en-US" dirty="0" err="1" smtClean="0"/>
              <a:t>une</a:t>
            </a:r>
            <a:r>
              <a:rPr lang="en-US" dirty="0" smtClean="0"/>
              <a:t> forte </a:t>
            </a:r>
            <a:r>
              <a:rPr lang="en-US" dirty="0" err="1" smtClean="0"/>
              <a:t>réapparition</a:t>
            </a:r>
            <a:r>
              <a:rPr lang="en-US" dirty="0" smtClean="0"/>
              <a:t> du </a:t>
            </a:r>
            <a:r>
              <a:rPr lang="en-US" dirty="0" err="1" smtClean="0"/>
              <a:t>caractère</a:t>
            </a:r>
            <a:r>
              <a:rPr lang="en-US" dirty="0" smtClean="0"/>
              <a:t> </a:t>
            </a:r>
            <a:r>
              <a:rPr lang="en-US" dirty="0" err="1" smtClean="0"/>
              <a:t>discret</a:t>
            </a:r>
            <a:r>
              <a:rPr lang="en-US" dirty="0" smtClean="0"/>
              <a:t>, </a:t>
            </a:r>
            <a:r>
              <a:rPr lang="en-US" dirty="0" err="1" smtClean="0"/>
              <a:t>corpusculaire</a:t>
            </a:r>
            <a:r>
              <a:rPr lang="en-US" dirty="0" smtClean="0"/>
              <a:t> de la lumière!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25</a:t>
            </a:fld>
            <a:endParaRPr lang="fr-FR"/>
          </a:p>
        </p:txBody>
      </p:sp>
    </p:spTree>
    <p:extLst>
      <p:ext uri="{BB962C8B-B14F-4D97-AF65-F5344CB8AC3E}">
        <p14:creationId xmlns:p14="http://schemas.microsoft.com/office/powerpoint/2010/main" val="2935753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sait déjà que</a:t>
            </a:r>
            <a:r>
              <a:rPr lang="fr-FR" baseline="0" dirty="0" smtClean="0"/>
              <a:t> l’énergie est quantifiée =&gt; orbites privilégiées. Oui mais lesquelles? Niels Bohr propose en 1913  une règle ad hoc qui permet de retrouver le spectre de l’atome d’hydrogène.</a:t>
            </a:r>
            <a:endParaRPr lang="fr-FR" dirty="0" smtClean="0"/>
          </a:p>
          <a:p>
            <a:endParaRPr lang="fr-FR" dirty="0" smtClean="0"/>
          </a:p>
          <a:p>
            <a:r>
              <a:rPr lang="fr-FR" dirty="0" smtClean="0"/>
              <a:t>Le pas fondamental sera fait par de Broglie en 1924 puisqu’il proposera non plus d’opposer les deux catégories classiques que sont les particules et les ondes mais au contraire de les considérer comme deux facettes d’une conception plus profonde: on parle dès lors de dualité onde-corpuscule.</a:t>
            </a:r>
            <a:r>
              <a:rPr lang="fr-FR" baseline="0" dirty="0" smtClean="0"/>
              <a:t> Très vite </a:t>
            </a:r>
            <a:r>
              <a:rPr lang="fr-FR" baseline="0" dirty="0" err="1" smtClean="0"/>
              <a:t>Schrodinger</a:t>
            </a:r>
            <a:r>
              <a:rPr lang="fr-FR" baseline="0" dirty="0" smtClean="0"/>
              <a:t> parviendra à l’équation qui gouverne les ondes quantiques que l’on nomme depuis équation de </a:t>
            </a:r>
            <a:r>
              <a:rPr lang="fr-FR" baseline="0" dirty="0" err="1" smtClean="0"/>
              <a:t>Schrodinger</a:t>
            </a:r>
            <a:r>
              <a:rPr lang="fr-FR" baseline="0" dirty="0" smtClean="0"/>
              <a:t>. Les orbites stables sont les modes résonants de l’onde électronique </a:t>
            </a:r>
            <a:r>
              <a:rPr lang="fr-FR" baseline="0" dirty="0" err="1" smtClean="0"/>
              <a:t>piègée</a:t>
            </a:r>
            <a:r>
              <a:rPr lang="fr-FR" baseline="0" dirty="0" smtClean="0"/>
              <a:t> dans le potentiel du noyau.</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26</a:t>
            </a:fld>
            <a:endParaRPr lang="fr-FR"/>
          </a:p>
        </p:txBody>
      </p:sp>
    </p:spTree>
    <p:extLst>
      <p:ext uri="{BB962C8B-B14F-4D97-AF65-F5344CB8AC3E}">
        <p14:creationId xmlns:p14="http://schemas.microsoft.com/office/powerpoint/2010/main" val="2650104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on a deux atomes, une molécule, alors il apparaît deux niveaux proches correspondant à 2 mouvements/modes possibles autour des noyaux.</a:t>
            </a:r>
          </a:p>
          <a:p>
            <a:endParaRPr lang="fr-FR" dirty="0" smtClean="0"/>
          </a:p>
          <a:p>
            <a:r>
              <a:rPr lang="fr-FR" dirty="0" smtClean="0"/>
              <a:t>Le motif se répète: avec trois atomes dans la molécule, chaque niveau initial se scinde en 3, pour 4 atomes, 4 modes propres etc…</a:t>
            </a:r>
          </a:p>
          <a:p>
            <a:endParaRPr lang="fr-FR" dirty="0" smtClean="0"/>
          </a:p>
          <a:p>
            <a:r>
              <a:rPr lang="fr-FR" dirty="0" smtClean="0"/>
              <a:t>Oui mais un cristal c’est</a:t>
            </a:r>
            <a:r>
              <a:rPr lang="fr-FR" baseline="0" dirty="0" smtClean="0"/>
              <a:t> un nombre prodigieux d’atomes. Même un tout petit cristal fin comme un cheveu contient des millions de millions d’atomes! Ca fait des millions de millions de niveaux qui sont tellement serrés qu’on ne peut pas les distinguer. On dit qu’ils forment des bandes de niveaux permis sur lesquels se rangent les électrons séparés par des bandes interdites pour lesquelles il n’y a pas de ballet collectif de l’ensemble des électrons qui satisfasse la condition de résonance.</a:t>
            </a:r>
          </a:p>
          <a:p>
            <a:endParaRPr lang="fr-FR" baseline="0" dirty="0" smtClean="0"/>
          </a:p>
          <a:p>
            <a:r>
              <a:rPr lang="fr-FR" baseline="0" dirty="0" smtClean="0"/>
              <a:t>Suivant les atomes employés, la structure du cristal on obtient un diagramme de bande particulier dont on tire les propriétés du solide: isolant, conducteur ou semi-conducteur. C’est le cas qui nous intéresse pour nos </a:t>
            </a:r>
            <a:r>
              <a:rPr lang="fr-FR" baseline="0" dirty="0" err="1" smtClean="0"/>
              <a:t>LEDs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28</a:t>
            </a:fld>
            <a:endParaRPr lang="fr-FR"/>
          </a:p>
        </p:txBody>
      </p:sp>
    </p:spTree>
    <p:extLst>
      <p:ext uri="{BB962C8B-B14F-4D97-AF65-F5344CB8AC3E}">
        <p14:creationId xmlns:p14="http://schemas.microsoft.com/office/powerpoint/2010/main" val="1977724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Aujourd’hui</a:t>
            </a:r>
            <a:r>
              <a:rPr lang="fr-FR" baseline="0" dirty="0" smtClean="0"/>
              <a:t> les </a:t>
            </a:r>
            <a:r>
              <a:rPr lang="fr-FR" baseline="0" dirty="0" err="1" smtClean="0"/>
              <a:t>LEDs</a:t>
            </a:r>
            <a:r>
              <a:rPr lang="fr-FR" baseline="0" dirty="0" smtClean="0"/>
              <a:t> sont partout autour de nous et si les premières expériences datent du début du 20</a:t>
            </a:r>
            <a:r>
              <a:rPr lang="fr-FR" baseline="30000" dirty="0" smtClean="0"/>
              <a:t>ème</a:t>
            </a:r>
            <a:r>
              <a:rPr lang="fr-FR" baseline="0" dirty="0" smtClean="0"/>
              <a:t> siècle, la première LED rouge « grand public » est apparue dans les années 60’s. Puis sont venues le jaune, le vert puis le bleu qui a depuis une petite dizaine d’année envahi notre quotidien. Voyons le pourquoi de ces couleurs.</a:t>
            </a:r>
          </a:p>
          <a:p>
            <a:endParaRPr lang="fr-FR" baseline="0" dirty="0" smtClean="0"/>
          </a:p>
          <a:p>
            <a:r>
              <a:rPr lang="fr-FR" baseline="0" dirty="0" smtClean="0"/>
              <a:t>Le rouge est obtenu à partir d’un cristal </a:t>
            </a:r>
            <a:r>
              <a:rPr lang="fr-FR" baseline="0" dirty="0" err="1" smtClean="0"/>
              <a:t>AlGaAs</a:t>
            </a:r>
            <a:r>
              <a:rPr lang="fr-FR" baseline="0" dirty="0" smtClean="0"/>
              <a:t> dans lequel l’énergie de gap est relativement faible. Avec une alimentation électrique on fournit de l’énergie aux électrons qui sont injectés dans la bande de valence. Ils se désexcitent, c’est-à-dire restituent leur énergie, sous la forme d’un photon rouge quand ils rejoignent leur état fondamental dans la bande de conduction. Il n’y a pas de niveau disponible pour des transitions d’énergie supérieure qui donneraient un photon vert ou bleu.</a:t>
            </a:r>
          </a:p>
          <a:p>
            <a:endParaRPr lang="fr-FR" baseline="0" dirty="0" smtClean="0"/>
          </a:p>
          <a:p>
            <a:r>
              <a:rPr lang="fr-FR" baseline="0" dirty="0" smtClean="0"/>
              <a:t>Changez le cristal et les bandes seront différentes, plus espacées ici et l’émission sera verte. Plus espacée encore, elle sera bleue… C’est aussi simple que cela. Au moins sur le papier, dans le principe car en pratique, il aura fallu plus de 30 ans pour mettre la LED bleue au point: prix Nobel en 2014 pour 3 des principaux découvreurs.</a:t>
            </a:r>
          </a:p>
          <a:p>
            <a:endParaRPr lang="fr-FR" baseline="0" dirty="0" smtClean="0"/>
          </a:p>
          <a:p>
            <a:endParaRPr lang="fr-FR" dirty="0" smtClean="0"/>
          </a:p>
          <a:p>
            <a:endParaRPr lang="fr-FR" dirty="0" smtClean="0"/>
          </a:p>
          <a:p>
            <a:r>
              <a:rPr lang="fr-FR" dirty="0" smtClean="0"/>
              <a:t>La première émission de lumière par un </a:t>
            </a:r>
            <a:r>
              <a:rPr lang="fr-FR" dirty="0" smtClean="0">
                <a:hlinkClick r:id="rId3" tooltip="Semi-conducteur"/>
              </a:rPr>
              <a:t>semi-conducteur</a:t>
            </a:r>
            <a:r>
              <a:rPr lang="fr-FR" dirty="0" smtClean="0"/>
              <a:t> date de </a:t>
            </a:r>
            <a:r>
              <a:rPr lang="fr-FR" dirty="0" smtClean="0">
                <a:hlinkClick r:id="rId4" tooltip="1907"/>
              </a:rPr>
              <a:t>1907</a:t>
            </a:r>
            <a:r>
              <a:rPr lang="fr-FR" dirty="0" smtClean="0"/>
              <a:t> et fut découverte par H. J. Round. En </a:t>
            </a:r>
            <a:r>
              <a:rPr lang="fr-FR" dirty="0" smtClean="0">
                <a:hlinkClick r:id="rId5" tooltip="1927"/>
              </a:rPr>
              <a:t>1927</a:t>
            </a:r>
            <a:r>
              <a:rPr lang="fr-FR" dirty="0" smtClean="0"/>
              <a:t>, O. V. </a:t>
            </a:r>
            <a:r>
              <a:rPr lang="fr-FR" dirty="0" err="1" smtClean="0"/>
              <a:t>Losev</a:t>
            </a:r>
            <a:r>
              <a:rPr lang="fr-FR" dirty="0" smtClean="0"/>
              <a:t> dépose le premier brevet de ce qui sera appelé, bien plus tard, une diode électroluminescente.</a:t>
            </a:r>
          </a:p>
          <a:p>
            <a:r>
              <a:rPr lang="fr-FR" dirty="0" smtClean="0"/>
              <a:t>En </a:t>
            </a:r>
            <a:r>
              <a:rPr lang="fr-FR" dirty="0" smtClean="0">
                <a:hlinkClick r:id="rId6" tooltip="1955"/>
              </a:rPr>
              <a:t>1955</a:t>
            </a:r>
            <a:r>
              <a:rPr lang="fr-FR" dirty="0" smtClean="0"/>
              <a:t>, Rubin </a:t>
            </a:r>
            <a:r>
              <a:rPr lang="fr-FR" dirty="0" err="1" smtClean="0"/>
              <a:t>Braunstein</a:t>
            </a:r>
            <a:r>
              <a:rPr lang="fr-FR" dirty="0" smtClean="0"/>
              <a:t> découvre l'émission infrarouge de l'</a:t>
            </a:r>
            <a:r>
              <a:rPr lang="fr-FR" dirty="0" smtClean="0">
                <a:hlinkClick r:id="rId7" tooltip="Arséniure de gallium"/>
              </a:rPr>
              <a:t>arséniure de gallium</a:t>
            </a:r>
            <a:r>
              <a:rPr lang="fr-FR" dirty="0" smtClean="0"/>
              <a:t> (</a:t>
            </a:r>
            <a:r>
              <a:rPr lang="fr-FR" dirty="0" err="1" smtClean="0"/>
              <a:t>GaAs</a:t>
            </a:r>
            <a:r>
              <a:rPr lang="fr-FR" dirty="0" smtClean="0"/>
              <a:t>)</a:t>
            </a:r>
            <a:r>
              <a:rPr lang="fr-FR" baseline="30000" dirty="0" smtClean="0">
                <a:hlinkClick r:id="rId8"/>
              </a:rPr>
              <a:t>6</a:t>
            </a:r>
            <a:r>
              <a:rPr lang="fr-FR" dirty="0" smtClean="0"/>
              <a:t>, semi-conducteur qui sera ensuite utilisé par </a:t>
            </a:r>
            <a:r>
              <a:rPr lang="fr-FR" dirty="0" smtClean="0">
                <a:hlinkClick r:id="rId9" tooltip="Nick Holonyak Jr."/>
              </a:rPr>
              <a:t>Nick </a:t>
            </a:r>
            <a:r>
              <a:rPr lang="fr-FR" dirty="0" err="1" smtClean="0">
                <a:hlinkClick r:id="rId9" tooltip="Nick Holonyak Jr."/>
              </a:rPr>
              <a:t>Holonyak</a:t>
            </a:r>
            <a:r>
              <a:rPr lang="fr-FR" dirty="0" smtClean="0">
                <a:hlinkClick r:id="rId9" tooltip="Nick Holonyak Jr."/>
              </a:rPr>
              <a:t> Jr.</a:t>
            </a:r>
            <a:r>
              <a:rPr lang="fr-FR" dirty="0" smtClean="0"/>
              <a:t> et S. </a:t>
            </a:r>
            <a:r>
              <a:rPr lang="fr-FR" dirty="0" err="1" smtClean="0"/>
              <a:t>Bevacqua</a:t>
            </a:r>
            <a:r>
              <a:rPr lang="fr-FR" dirty="0" smtClean="0"/>
              <a:t> pour créer la première LED rouge en </a:t>
            </a:r>
            <a:r>
              <a:rPr lang="fr-FR" dirty="0" smtClean="0">
                <a:hlinkClick r:id="rId10" tooltip="1962"/>
              </a:rPr>
              <a:t>1962</a:t>
            </a:r>
            <a:r>
              <a:rPr lang="fr-FR" dirty="0" smtClean="0"/>
              <a:t>. Durant quelques années, les chercheurs se sont limités à quelques couleurs telles que le rouge (1962), le jaune et plus tard le bleu (1972)</a:t>
            </a:r>
            <a:r>
              <a:rPr lang="fr-FR" baseline="30000" dirty="0" smtClean="0">
                <a:hlinkClick r:id="rId11"/>
              </a:rPr>
              <a:t>3</a:t>
            </a:r>
            <a:r>
              <a:rPr lang="fr-FR" baseline="30000" dirty="0" smtClean="0"/>
              <a:t>,</a:t>
            </a:r>
            <a:r>
              <a:rPr lang="fr-FR" baseline="30000" dirty="0" smtClean="0">
                <a:hlinkClick r:id="rId12"/>
              </a:rPr>
              <a:t>7</a:t>
            </a:r>
            <a:r>
              <a:rPr lang="fr-FR" dirty="0" smtClean="0"/>
              <a:t> ou le vert.</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29</a:t>
            </a:fld>
            <a:endParaRPr lang="fr-FR"/>
          </a:p>
        </p:txBody>
      </p:sp>
    </p:spTree>
    <p:extLst>
      <p:ext uri="{BB962C8B-B14F-4D97-AF65-F5344CB8AC3E}">
        <p14:creationId xmlns:p14="http://schemas.microsoft.com/office/powerpoint/2010/main" val="1027650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que se passe t’il si j’allume simultanément les </a:t>
            </a:r>
            <a:r>
              <a:rPr lang="fr-FR" dirty="0" err="1" smtClean="0"/>
              <a:t>LEDs</a:t>
            </a:r>
            <a:r>
              <a:rPr lang="fr-FR" dirty="0" smtClean="0"/>
              <a:t> rouges et vertes? On obtient</a:t>
            </a:r>
            <a:r>
              <a:rPr lang="fr-FR" baseline="0" dirty="0" smtClean="0"/>
              <a:t> la sensation du jaune. Rouge et bleu, du magenta et vert et bleu du turquoise, cyan comme on dit.</a:t>
            </a:r>
          </a:p>
          <a:p>
            <a:endParaRPr lang="fr-FR" baseline="0" dirty="0" smtClean="0"/>
          </a:p>
          <a:p>
            <a:r>
              <a:rPr lang="fr-FR" baseline="0" dirty="0" smtClean="0"/>
              <a:t>Et les trois à la fois? On obtient le blanc qui nous est si familier et agréable pour l’éclairage… quoique. Les premières </a:t>
            </a:r>
            <a:r>
              <a:rPr lang="fr-FR" baseline="0" dirty="0" err="1" smtClean="0"/>
              <a:t>LEDs</a:t>
            </a:r>
            <a:r>
              <a:rPr lang="fr-FR" baseline="0" dirty="0" smtClean="0"/>
              <a:t> blanches fournissaient des couleurs blafardes peu engageantes… très bleutées et peu adaptées à un usage domestique.</a:t>
            </a:r>
          </a:p>
          <a:p>
            <a:endParaRPr lang="fr-FR" baseline="0" dirty="0" smtClean="0"/>
          </a:p>
          <a:p>
            <a:r>
              <a:rPr lang="fr-FR" baseline="0" dirty="0" smtClean="0"/>
              <a:t>Quelles sont donc ces </a:t>
            </a:r>
            <a:r>
              <a:rPr lang="fr-FR" baseline="0" dirty="0" err="1" smtClean="0"/>
              <a:t>LEDs</a:t>
            </a:r>
            <a:r>
              <a:rPr lang="fr-FR" baseline="0" dirty="0" smtClean="0"/>
              <a:t> que l’on voit partout aujourd’hui? Regardons de plus près et au centre on voit une pastille jaune. Or </a:t>
            </a:r>
            <a:r>
              <a:rPr lang="fr-FR" baseline="0" dirty="0" err="1" smtClean="0"/>
              <a:t>bleu+jaune</a:t>
            </a:r>
            <a:r>
              <a:rPr lang="fr-FR" baseline="0" dirty="0" smtClean="0"/>
              <a:t> ça fait du blanc!</a:t>
            </a:r>
          </a:p>
          <a:p>
            <a:endParaRPr lang="fr-FR" baseline="0" dirty="0" smtClean="0"/>
          </a:p>
          <a:p>
            <a:r>
              <a:rPr lang="fr-FR" baseline="0" dirty="0" smtClean="0"/>
              <a:t>Le composé jaune, à base d’une terre rare le Cérium, absorbe une partie de la lumière bleue qu’elle réémet ensuite sur toute une gamme de couleurs du vert au rouge. Le tout produit une lumière de spectre très large qui ressemble beaucoup plus à la lumière solaire (vous vous rappelez le spectre du corps noir?) ce qui produit de bien meilleures sensations colorées. Un peu plus de colorant, la lumière sera plus jaune, plus chaude: très bien pour une chambre à coucher. Un peu moins, elle sera plus bleue, plus stimulante, les ombres plus tranchées ce qui convient mieux à un atelier ou un garage. A vous de bien lire les étiquettes pour ne pas être déçus…</a:t>
            </a:r>
          </a:p>
          <a:p>
            <a:endParaRPr lang="fr-FR" baseline="0" dirty="0" smtClean="0"/>
          </a:p>
          <a:p>
            <a:r>
              <a:rPr lang="fr-FR" baseline="0" dirty="0" smtClean="0"/>
              <a:t>Il me reste quelques instants pour évoquer une dernière innovation majeure qui a bouleversé notre quotidien…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30</a:t>
            </a:fld>
            <a:endParaRPr lang="fr-FR"/>
          </a:p>
        </p:txBody>
      </p:sp>
    </p:spTree>
    <p:extLst>
      <p:ext uri="{BB962C8B-B14F-4D97-AF65-F5344CB8AC3E}">
        <p14:creationId xmlns:p14="http://schemas.microsoft.com/office/powerpoint/2010/main" val="600461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On vient de voir incidemment le processus d’absorption. Reprenons</a:t>
            </a:r>
            <a:r>
              <a:rPr lang="fr-FR" baseline="0" dirty="0" smtClean="0"/>
              <a:t> plus en détail.</a:t>
            </a:r>
          </a:p>
          <a:p>
            <a:endParaRPr lang="fr-FR" baseline="0" dirty="0" smtClean="0"/>
          </a:p>
          <a:p>
            <a:r>
              <a:rPr lang="fr-FR" baseline="0" dirty="0" smtClean="0"/>
              <a:t>Par exemple envoyons de la lumière blanche, c’est-à-dire composée de R+V+B, sur un composé qui absorbe la lumière verte. Dans les pigments et colorants usuels, contrairement au cas précédent, l’énergie n’est pas réémise sous forme lumineuse (fluorescence) mais dissipée sous forme de chaleur. Reprenons le diagramme précédent: (R+V+B)-V=R+B c’est-à-dire Magenta. De même si on avait un composé qui absorbe le B on aurait R+V=Jaune et enfin si on absorbe le rouge on obtient V+B=Cyan.</a:t>
            </a:r>
          </a:p>
          <a:p>
            <a:endParaRPr lang="fr-FR" baseline="0" dirty="0" smtClean="0"/>
          </a:p>
          <a:p>
            <a:r>
              <a:rPr lang="fr-FR" baseline="0" dirty="0" smtClean="0"/>
              <a:t>Ainsi, quand on s’intéresse à la peinture, à la teinture c’est-à-dire lorsque les objets n’émettent pas en soi de lumière mais absorbent partiellement la lumière qu’ils reçoivent, les couleurs primaires sont C, M, J (ou Y en anglais) qui correspondent à –B, -V et –R. C’est ce que l’on retrouve par exemple en bas des pages de journaux en guise de test…</a:t>
            </a:r>
          </a:p>
          <a:p>
            <a:endParaRPr lang="fr-FR" baseline="0" dirty="0" smtClean="0"/>
          </a:p>
          <a:p>
            <a:r>
              <a:rPr lang="fr-FR" baseline="0" dirty="0" smtClean="0"/>
              <a:t>Que se passe t’il si on mélange deux pigments? Par ex M+J? M+J=-V-B=R et on peut se livrer à cette petite arithmétique pour les autres combinaisons. Naturellement, si on mélange les trois pigments on obtient du noir c’est-à-dire l’absence d’énergie lumineuse réfléchie.</a:t>
            </a:r>
          </a:p>
          <a:p>
            <a:endParaRPr lang="fr-FR" baseline="0" dirty="0" smtClean="0"/>
          </a:p>
          <a:p>
            <a:r>
              <a:rPr lang="fr-FR" baseline="0" dirty="0" smtClean="0"/>
              <a:t>Avant d’achever ce survol des théories et des propriétés de la lumière, je voudrais revenir un peu sur les développements qui ont eu lieu au cours du XXème siècle et qui se poursuivent encore a vitesse accélérées car nous sommes loin d’avoir épuisé et les ressources et notre compréhension de la lumière.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31</a:t>
            </a:fld>
            <a:endParaRPr lang="fr-FR"/>
          </a:p>
        </p:txBody>
      </p:sp>
    </p:spTree>
    <p:extLst>
      <p:ext uri="{BB962C8B-B14F-4D97-AF65-F5344CB8AC3E}">
        <p14:creationId xmlns:p14="http://schemas.microsoft.com/office/powerpoint/2010/main" val="2502090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Je veux parler du LASER. Et on retrouve l’incontournable Albert… Il vient de finir la relativité générale après près de 10 ans de travail acharné mais ne s’arrêtera pas là. Il va révolutionner aussi notre compréhension de l’interaction de la matière et du rayonnement.</a:t>
            </a:r>
          </a:p>
          <a:p>
            <a:endParaRPr lang="fr-FR" dirty="0" smtClean="0"/>
          </a:p>
          <a:p>
            <a:r>
              <a:rPr lang="fr-FR" dirty="0" smtClean="0"/>
              <a:t>Jusqu’à présent nous avons considéré essentiellement le mécanisme dit d’émission spontanée, par exemple pour expliquer les </a:t>
            </a:r>
            <a:r>
              <a:rPr lang="fr-FR" dirty="0" err="1" smtClean="0"/>
              <a:t>LEDs</a:t>
            </a:r>
            <a:r>
              <a:rPr lang="fr-FR" dirty="0" smtClean="0"/>
              <a:t>. Pour le colorant jaune j’ai invoqué l’absorption du</a:t>
            </a:r>
            <a:r>
              <a:rPr lang="fr-FR" baseline="0" dirty="0" smtClean="0"/>
              <a:t> photon bleu. A première vue, ces deux processus peuvent sembler réciproques. Il n’en est rien et on peut réinterpréter le processus d’absorption comme ceci. </a:t>
            </a:r>
          </a:p>
          <a:p>
            <a:endParaRPr lang="fr-FR" baseline="0" dirty="0" smtClean="0"/>
          </a:p>
          <a:p>
            <a:r>
              <a:rPr lang="fr-FR" baseline="0" dirty="0" smtClean="0"/>
              <a:t>Le photon incident excite l’atome qui rayonne à son tour une onde exactement opposée à l’onde incidente. Ex-</a:t>
            </a:r>
            <a:r>
              <a:rPr lang="fr-FR" baseline="0" dirty="0" err="1" smtClean="0"/>
              <a:t>ac</a:t>
            </a:r>
            <a:r>
              <a:rPr lang="fr-FR" baseline="0" dirty="0" smtClean="0"/>
              <a:t>-te-ment: même fréquence, même direction, même polarisation pour que l’interférence soit parfaitement destructive. </a:t>
            </a:r>
          </a:p>
          <a:p>
            <a:endParaRPr lang="fr-FR" baseline="0" dirty="0" smtClean="0"/>
          </a:p>
          <a:p>
            <a:r>
              <a:rPr lang="fr-FR" baseline="0" dirty="0" smtClean="0"/>
              <a:t>Einstein introduit alors le processus symétrique de celui-ci ou le photon arrive sur un atome déjà excité. Par symétrie on montre que le photon qu’il émet alors est ex-</a:t>
            </a:r>
            <a:r>
              <a:rPr lang="fr-FR" baseline="0" dirty="0" err="1" smtClean="0"/>
              <a:t>ac</a:t>
            </a:r>
            <a:r>
              <a:rPr lang="fr-FR" baseline="0" dirty="0" smtClean="0"/>
              <a:t>-te-ment identique au photon incident: même fréquence, même direction, même polarisation mais même phase cette fois. C’est le processus d’émission stimulée qui, comme on va le voir, est à la base du fonctionnement des lasers.</a:t>
            </a:r>
            <a:endParaRPr lang="fr-FR" dirty="0" smtClean="0"/>
          </a:p>
          <a:p>
            <a:endParaRPr lang="fr-FR" dirty="0" smtClean="0"/>
          </a:p>
          <a:p>
            <a:endParaRPr lang="fr-FR" dirty="0" smtClean="0"/>
          </a:p>
          <a:p>
            <a:endParaRPr lang="fr-FR" dirty="0" smtClean="0"/>
          </a:p>
          <a:p>
            <a:endParaRPr lang="fr-FR" dirty="0" smtClean="0"/>
          </a:p>
          <a:p>
            <a:r>
              <a:rPr lang="fr-FR" dirty="0" smtClean="0"/>
              <a:t>La RG est principalement l'œuvre d'</a:t>
            </a:r>
            <a:r>
              <a:rPr lang="fr-FR" dirty="0" smtClean="0">
                <a:hlinkClick r:id="rId3" tooltip="Albert Einstein"/>
              </a:rPr>
              <a:t>Albert Einstein</a:t>
            </a:r>
            <a:r>
              <a:rPr lang="fr-FR" dirty="0" smtClean="0"/>
              <a:t>, dont elle est considérée comme la réalisation majeure, qu'il a élaborée entre </a:t>
            </a:r>
            <a:r>
              <a:rPr lang="fr-FR" dirty="0" smtClean="0">
                <a:hlinkClick r:id="rId4" tooltip="1907 en science"/>
              </a:rPr>
              <a:t>1907</a:t>
            </a:r>
            <a:r>
              <a:rPr lang="fr-FR" dirty="0" smtClean="0"/>
              <a:t> et </a:t>
            </a:r>
            <a:r>
              <a:rPr lang="fr-FR" dirty="0" smtClean="0">
                <a:hlinkClick r:id="rId5" tooltip="1915 en science"/>
              </a:rPr>
              <a:t>1915</a:t>
            </a:r>
            <a:r>
              <a:rPr lang="fr-FR" dirty="0" smtClean="0"/>
              <a:t>. Le 25 novembre 1915, il soumet son manuscrit de la théorie de la relativité générale à la section de mathématique et de physique de l'</a:t>
            </a:r>
            <a:r>
              <a:rPr lang="fr-FR" dirty="0" smtClean="0">
                <a:hlinkClick r:id="rId6" tooltip="Académie royale des sciences de Prusse"/>
              </a:rPr>
              <a:t>Académie royale des sciences de Prusse</a:t>
            </a:r>
            <a:r>
              <a:rPr lang="fr-FR" dirty="0" smtClean="0"/>
              <a:t>, qui la publie le 2 </a:t>
            </a:r>
            <a:r>
              <a:rPr lang="fr-FR" dirty="0" err="1" smtClean="0"/>
              <a:t>décembreIl</a:t>
            </a:r>
            <a:r>
              <a:rPr lang="fr-FR" dirty="0" smtClean="0"/>
              <a:t> </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33</a:t>
            </a:fld>
            <a:endParaRPr lang="fr-FR"/>
          </a:p>
        </p:txBody>
      </p:sp>
    </p:spTree>
    <p:extLst>
      <p:ext uri="{BB962C8B-B14F-4D97-AF65-F5344CB8AC3E}">
        <p14:creationId xmlns:p14="http://schemas.microsoft.com/office/powerpoint/2010/main" val="2152998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En fait, j’ai un peu triché en vous présentant ce genre de schéma qui n’apparaitront qu’une dizaine d’années plus tard… En 1924-26 on l’a vu, de Broglie, Heisenberg et Schrödinger</a:t>
            </a:r>
            <a:r>
              <a:rPr lang="fr-FR" baseline="0" dirty="0" smtClean="0"/>
              <a:t> ont mis en place la mécanique ondulatoire dans laquelle l’atome est traité de la façon nouvelle, de façon quantique, mais le champ électromagnétique, la lumière par exemple, est traité de façon classique. On a donc une théorie semi-classique ou </a:t>
            </a:r>
            <a:r>
              <a:rPr lang="fr-FR" baseline="0" dirty="0" err="1" smtClean="0"/>
              <a:t>semi-quantique</a:t>
            </a:r>
            <a:r>
              <a:rPr lang="fr-FR" baseline="0" dirty="0" smtClean="0"/>
              <a:t> comme on voudra.</a:t>
            </a:r>
          </a:p>
          <a:p>
            <a:endParaRPr lang="fr-FR" baseline="0" dirty="0" smtClean="0"/>
          </a:p>
          <a:p>
            <a:r>
              <a:rPr lang="fr-FR" baseline="0" dirty="0" smtClean="0"/>
              <a:t>La théorie tout quantique viendra presque immédiatement sous l’impulsion de Jordan, Dirac, Pauli… par « tout quantique » on entend que le champ électromagnétique lui-même est quantifié… On a ainsi 1, 2 etc… photons c’est-à-dire excitations élémentaires du champ électromagnétique qui chacune apporte une énergie </a:t>
            </a:r>
            <a:r>
              <a:rPr lang="fr-FR" baseline="0" dirty="0" err="1" smtClean="0"/>
              <a:t>hnu</a:t>
            </a:r>
            <a:r>
              <a:rPr lang="fr-FR" baseline="0" dirty="0" smtClean="0"/>
              <a:t>. On a aussi l’absence d’excitation c’est-à-dire le vide. Oui mais… c’est là que tout se complique car le vide, ça n’est pas rien… </a:t>
            </a:r>
          </a:p>
          <a:p>
            <a:endParaRPr lang="fr-FR" baseline="0" dirty="0" smtClean="0"/>
          </a:p>
          <a:p>
            <a:endParaRPr lang="fr-FR" baseline="0" dirty="0" smtClean="0"/>
          </a:p>
          <a:p>
            <a:endParaRPr lang="fr-FR" baseline="0" dirty="0" smtClean="0"/>
          </a:p>
          <a:p>
            <a:r>
              <a:rPr lang="fr-FR" baseline="0" dirty="0" err="1" smtClean="0"/>
              <a:t>Pascual</a:t>
            </a:r>
            <a:r>
              <a:rPr lang="fr-FR" baseline="0" dirty="0" smtClean="0"/>
              <a:t> Jordan est un physicien théoricien allemand. Il contribua de façon décisive à la fondation de la mécanique quantique et de la théorie quantique des champs. </a:t>
            </a:r>
            <a:r>
              <a:rPr lang="fr-FR" baseline="0" dirty="0" err="1" smtClean="0"/>
              <a:t>Pascual</a:t>
            </a:r>
            <a:r>
              <a:rPr lang="fr-FR" baseline="0" dirty="0" smtClean="0"/>
              <a:t> Jordan élabore en 1925, avec Max Born, et sur la base des idées nouvelles d'Heisenberg, le formalisme mathématique consistent de la mécanique matricielle. Il démontre entre autres les relations de commutation canoniques de la mécanique quantique formulées par Max Born (par exemple entre l'opérateur d'impulsion et l'opérateur de position). Il établit la théorie de transformation, une formulation plus abstraite de la mécanique quantique, indépendamment de Paul Dirac. </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34</a:t>
            </a:fld>
            <a:endParaRPr lang="fr-FR"/>
          </a:p>
        </p:txBody>
      </p:sp>
    </p:spTree>
    <p:extLst>
      <p:ext uri="{BB962C8B-B14F-4D97-AF65-F5344CB8AC3E}">
        <p14:creationId xmlns:p14="http://schemas.microsoft.com/office/powerpoint/2010/main" val="429883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En effet,</a:t>
            </a:r>
            <a:r>
              <a:rPr lang="fr-FR" baseline="0" dirty="0" smtClean="0"/>
              <a:t> </a:t>
            </a:r>
            <a:r>
              <a:rPr lang="fr-FR" dirty="0" smtClean="0"/>
              <a:t>le "principe d'indétermination", énoncé par Heisenberg en 1927, affirme que certains couples de grandeurs physiques, par exemple la position et la quantité de mouvement ou la vitesse, ne sont pas déterminés avec une précision arbitraire. Ainsi si on enferme une particule dans une boite, la particule ne peut être au repos absolu car alors sa position et sa vitesse (nulle en l’occurrence) seraient toutes deux exactement déterminées. Au lieu de cela, la fonction d’onde s’étale sur Delta x et en conséquence la particule possède aussi une certaine distribution de vitesse, et donc d’énergie. Puisque le repos absolu n’existe pas, l’énergie minimale associée au</a:t>
            </a:r>
            <a:r>
              <a:rPr lang="fr-FR" baseline="0" dirty="0" smtClean="0"/>
              <a:t> mouvement résiduel </a:t>
            </a:r>
            <a:r>
              <a:rPr lang="fr-FR" dirty="0" smtClean="0"/>
              <a:t>n’est pas nulle!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Or il s’avère que le champ électromagnétique est constitué de tels couples de grandeurs physique: même en l’absence de toute excitation, c’est-à-dire lorsqu’il y a 0 photons, il reste des fluctuations résiduelles du champ, minimales: les fluctuations du vide. En optique quantique l’obscurité absolue n’existe pas! Je vous l’ai dit, </a:t>
            </a:r>
            <a:r>
              <a:rPr lang="fr-FR" baseline="0" dirty="0" smtClean="0"/>
              <a:t>le vide, ça n’est pas rien… </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Et ces minuscules fluctuations ont des effets tout à fait observables comme par exemple le déclanchement de l’émission spontanée, le déplacement de certains niveaux atomiques</a:t>
            </a:r>
            <a:r>
              <a:rPr lang="fr-FR" baseline="0" dirty="0" smtClean="0"/>
              <a:t> (Lamb shift)…</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Toutefois elles posent des problèmes théoriques redoutables: si en tout point de l’espace chaque mode du champ possède une énergie non nulle l’énergie du champ est infinie! Cela va occuper les théoriciens pendant pas mal de temps… Du point de vue expérimental une technique originale va changer la donne.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err="1" smtClean="0"/>
              <a:t>Wikipedia</a:t>
            </a:r>
            <a:r>
              <a:rPr lang="fr-FR" dirty="0" smtClean="0"/>
              <a:t>, </a:t>
            </a:r>
            <a:r>
              <a:rPr lang="fr-FR" dirty="0" err="1" smtClean="0"/>
              <a:t>Renormalisation</a:t>
            </a:r>
            <a:r>
              <a:rPr lang="fr-FR" dirty="0" smtClean="0"/>
              <a:t>: Une façon de décrire les divergences est découverte à ce moment-là par </a:t>
            </a:r>
            <a:r>
              <a:rPr lang="fr-FR" dirty="0" smtClean="0">
                <a:hlinkClick r:id="rId3" tooltip="Ernst Stueckelberg"/>
              </a:rPr>
              <a:t>Ernst </a:t>
            </a:r>
            <a:r>
              <a:rPr lang="fr-FR" dirty="0" err="1" smtClean="0">
                <a:hlinkClick r:id="rId3" tooltip="Ernst Stueckelberg"/>
              </a:rPr>
              <a:t>Stueckelberg</a:t>
            </a:r>
            <a:r>
              <a:rPr lang="fr-FR" dirty="0" smtClean="0"/>
              <a:t>, perfectionnée dans les années 1940 par </a:t>
            </a:r>
            <a:r>
              <a:rPr lang="fr-FR" dirty="0" smtClean="0">
                <a:hlinkClick r:id="rId4" tooltip="Julian Schwinger"/>
              </a:rPr>
              <a:t>Julian Schwinger</a:t>
            </a:r>
            <a:r>
              <a:rPr lang="fr-FR" dirty="0" smtClean="0"/>
              <a:t>, </a:t>
            </a:r>
            <a:r>
              <a:rPr lang="fr-FR" dirty="0" smtClean="0">
                <a:hlinkClick r:id="rId5" tooltip="Richard Feynman"/>
              </a:rPr>
              <a:t>Richard Feynman</a:t>
            </a:r>
            <a:r>
              <a:rPr lang="fr-FR" dirty="0" smtClean="0"/>
              <a:t>, et </a:t>
            </a:r>
            <a:r>
              <a:rPr lang="fr-FR" dirty="0" smtClean="0">
                <a:hlinkClick r:id="rId6" tooltip="Sin-Itiro Tomonaga"/>
              </a:rPr>
              <a:t>Sin-</a:t>
            </a:r>
            <a:r>
              <a:rPr lang="fr-FR" dirty="0" err="1" smtClean="0">
                <a:hlinkClick r:id="rId6" tooltip="Sin-Itiro Tomonaga"/>
              </a:rPr>
              <a:t>Itiro</a:t>
            </a:r>
            <a:r>
              <a:rPr lang="fr-FR" dirty="0" smtClean="0">
                <a:hlinkClick r:id="rId6" tooltip="Sin-Itiro Tomonaga"/>
              </a:rPr>
              <a:t> </a:t>
            </a:r>
            <a:r>
              <a:rPr lang="fr-FR" dirty="0" err="1" smtClean="0">
                <a:hlinkClick r:id="rId6" tooltip="Sin-Itiro Tomonaga"/>
              </a:rPr>
              <a:t>Tomonaga</a:t>
            </a:r>
            <a:r>
              <a:rPr lang="fr-FR" dirty="0" smtClean="0"/>
              <a:t>, et finalement systématisée par </a:t>
            </a:r>
            <a:r>
              <a:rPr lang="fr-FR" dirty="0" smtClean="0">
                <a:hlinkClick r:id="rId7" tooltip="Freeman Dyson"/>
              </a:rPr>
              <a:t>Freeman Dyson</a:t>
            </a:r>
            <a:r>
              <a:rPr lang="fr-FR" dirty="0" smtClean="0"/>
              <a:t>. Les divergences apparaissent dans les calculs impliquant des </a:t>
            </a:r>
            <a:r>
              <a:rPr lang="fr-FR" dirty="0" smtClean="0">
                <a:hlinkClick r:id="rId8" tooltip="Diagramme de Feynman"/>
              </a:rPr>
              <a:t>diagrammes de Feynman</a:t>
            </a:r>
            <a:r>
              <a:rPr lang="fr-FR" dirty="0" smtClean="0"/>
              <a:t> comprenant des </a:t>
            </a:r>
            <a:r>
              <a:rPr lang="fr-FR" i="1" dirty="0" smtClean="0"/>
              <a:t>boucles</a:t>
            </a:r>
            <a:r>
              <a:rPr lang="fr-FR" dirty="0" smtClean="0"/>
              <a:t> fermées de </a:t>
            </a:r>
            <a:r>
              <a:rPr lang="fr-FR" dirty="0" smtClean="0">
                <a:hlinkClick r:id="rId9" tooltip="Particule virtuelle"/>
              </a:rPr>
              <a:t>particules virtuelles</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35</a:t>
            </a:fld>
            <a:endParaRPr lang="fr-FR"/>
          </a:p>
        </p:txBody>
      </p:sp>
    </p:spTree>
    <p:extLst>
      <p:ext uri="{BB962C8B-B14F-4D97-AF65-F5344CB8AC3E}">
        <p14:creationId xmlns:p14="http://schemas.microsoft.com/office/powerpoint/2010/main" val="667321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L’expérience est très simple dans son principe. Elle fût</a:t>
            </a:r>
            <a:r>
              <a:rPr lang="fr-FR" baseline="0" dirty="0" smtClean="0"/>
              <a:t> réalisée pour la première fois en 1952 par </a:t>
            </a:r>
            <a:r>
              <a:rPr lang="fr-FR" baseline="0" dirty="0" err="1" smtClean="0"/>
              <a:t>Handbury</a:t>
            </a:r>
            <a:r>
              <a:rPr lang="fr-FR" baseline="0" dirty="0" smtClean="0"/>
              <a:t>-Brown et </a:t>
            </a:r>
            <a:r>
              <a:rPr lang="fr-FR" baseline="0" dirty="0" err="1" smtClean="0"/>
              <a:t>Twiss</a:t>
            </a:r>
            <a:r>
              <a:rPr lang="fr-FR" baseline="0" dirty="0" smtClean="0"/>
              <a:t> pour mesurer le diamètre des étoiles puis en 1958 sur une lampe à mercure tout ce qu’il y a de plus classique. C’est cette expérience que je vous présente:</a:t>
            </a:r>
          </a:p>
          <a:p>
            <a:endParaRPr lang="fr-FR" baseline="0" dirty="0" smtClean="0"/>
          </a:p>
          <a:p>
            <a:r>
              <a:rPr lang="fr-FR" baseline="0" dirty="0" smtClean="0"/>
              <a:t>La lumière de la lampe S est envoyée sur une lame séparatrice et dirigée vers deux détecteurs qui détectent les photons individuellement. Un compteur n’enregistre les évènements que lorsque deux détections ont lieu simultanément d’où le symbole « ET ». Lorsque d1=d2 les temps de vols depuis la séparatrice sont égaux on détecte les paires de photons qui arrivent simultanément sur la séparatrice. Si on allonge un des bras, on introduit un délai supplémentaire et on détecte les paires séparées par ce délai.</a:t>
            </a:r>
          </a:p>
          <a:p>
            <a:endParaRPr lang="fr-FR" baseline="0" dirty="0" smtClean="0"/>
          </a:p>
          <a:p>
            <a:r>
              <a:rPr lang="fr-FR" baseline="0" dirty="0" smtClean="0"/>
              <a:t>A quoi s’attend on pour la lampe à mercure tout ce qu’il y a de plus classique? Les phénomènes qui s’y produisent ont lieu au hasard, les délais entre photons devraient être aléatoirement répartis… Eh bien non, pas du tout. Les photons sont groupés et la probabilité d’en avoir deux en même temps est maximale! Et ce pour une lampe classique!!!</a:t>
            </a:r>
          </a:p>
          <a:p>
            <a:endParaRPr lang="fr-FR" baseline="0" dirty="0" smtClean="0"/>
          </a:p>
          <a:p>
            <a:pPr algn="l"/>
            <a:r>
              <a:rPr lang="fr-FR" baseline="0" dirty="0" smtClean="0"/>
              <a:t>C’est vers 1962 que Roy Glauber couplera un modèle de la </a:t>
            </a:r>
            <a:r>
              <a:rPr lang="fr-FR" dirty="0" err="1" smtClean="0">
                <a:latin typeface="Tahoma" charset="0"/>
              </a:rPr>
              <a:t>photodétection</a:t>
            </a:r>
            <a:r>
              <a:rPr lang="fr-FR" dirty="0" smtClean="0">
                <a:latin typeface="Tahoma" charset="0"/>
              </a:rPr>
              <a:t> avec la statistique des photons (bosons) et établira une </a:t>
            </a:r>
            <a:r>
              <a:rPr lang="fr-FR" b="0" dirty="0" smtClean="0">
                <a:latin typeface="Tahoma" charset="0"/>
              </a:rPr>
              <a:t>théorie quantique de la cohérence satisfaisante. </a:t>
            </a:r>
          </a:p>
          <a:p>
            <a:pPr algn="l"/>
            <a:endParaRPr lang="fr-FR" b="0" dirty="0" smtClean="0">
              <a:latin typeface="Tahoma" charset="0"/>
            </a:endParaRPr>
          </a:p>
          <a:p>
            <a:pPr algn="l"/>
            <a:r>
              <a:rPr lang="fr-FR" b="0" dirty="0" smtClean="0">
                <a:latin typeface="Tahoma" charset="0"/>
              </a:rPr>
              <a:t>Mais du coup, cela relance le vieux débat de l’optique…</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36</a:t>
            </a:fld>
            <a:endParaRPr lang="fr-FR"/>
          </a:p>
        </p:txBody>
      </p:sp>
    </p:spTree>
    <p:extLst>
      <p:ext uri="{BB962C8B-B14F-4D97-AF65-F5344CB8AC3E}">
        <p14:creationId xmlns:p14="http://schemas.microsoft.com/office/powerpoint/2010/main" val="357757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Fermat ne trouve pas convaincante l’interprétation de Descartes</a:t>
            </a:r>
            <a:r>
              <a:rPr lang="fr-FR" baseline="0" dirty="0" smtClean="0"/>
              <a:t> et là encore une querelle se développe. Fermat abandonne temporairement et quelques années plus tard parviendra à retrouver toutes les lois de l’optique géométrique à partir d’un </a:t>
            </a:r>
            <a:r>
              <a:rPr lang="fr-FR" dirty="0" smtClean="0"/>
              <a:t>principe philosophique : « La nature agit toujours par les voies les plus courtes et les plus simples. » comprendre pour l’optique le rayon lumineux est celui de temps de parcours minimal. </a:t>
            </a:r>
          </a:p>
          <a:p>
            <a:endParaRPr lang="fr-FR" dirty="0" smtClean="0"/>
          </a:p>
          <a:p>
            <a:r>
              <a:rPr lang="fr-FR" dirty="0" smtClean="0"/>
              <a:t>On trouve ainsi très simplement:</a:t>
            </a:r>
          </a:p>
          <a:p>
            <a:pPr marL="171450" indent="-171450">
              <a:buFontTx/>
              <a:buChar char="-"/>
            </a:pPr>
            <a:r>
              <a:rPr lang="fr-FR" dirty="0" smtClean="0"/>
              <a:t>Propagation rectiligne en milieu homogène</a:t>
            </a:r>
          </a:p>
          <a:p>
            <a:pPr marL="171450" indent="-171450">
              <a:buFontTx/>
              <a:buChar char="-"/>
            </a:pPr>
            <a:r>
              <a:rPr lang="fr-FR" dirty="0" smtClean="0"/>
              <a:t>Principe de retour inverse</a:t>
            </a:r>
          </a:p>
          <a:p>
            <a:pPr marL="0" indent="0">
              <a:buFontTx/>
              <a:buNone/>
            </a:pPr>
            <a:endParaRPr lang="fr-FR" dirty="0" smtClean="0"/>
          </a:p>
          <a:p>
            <a:pPr marL="0" indent="0">
              <a:buFontTx/>
              <a:buNone/>
            </a:pPr>
            <a:r>
              <a:rPr lang="fr-FR" dirty="0" smtClean="0"/>
              <a:t>Mais aussi, et c’est moins immédiat, les lois de la réflexion et de la réfraction. Prenons l’exemple de la réfraction: comment la lumière se propage-t-elle de A à B situés dans</a:t>
            </a:r>
            <a:r>
              <a:rPr lang="fr-FR" baseline="0" dirty="0" smtClean="0"/>
              <a:t> deux milieux homogènes, ici l’air et l’eau?</a:t>
            </a:r>
          </a:p>
          <a:p>
            <a:pPr marL="0" indent="0">
              <a:buFontTx/>
              <a:buNone/>
            </a:pPr>
            <a:r>
              <a:rPr lang="fr-FR" baseline="0" dirty="0" smtClean="0"/>
              <a:t>Dans chacun de ces milieux, homogènes, la trajectoire est donc rectiligne. Le problème est de déterminer le point d’impact I sur le dioptre.</a:t>
            </a:r>
          </a:p>
          <a:p>
            <a:pPr marL="0" indent="0">
              <a:buFontTx/>
              <a:buNone/>
            </a:pPr>
            <a:endParaRPr lang="fr-FR" baseline="0" dirty="0" smtClean="0"/>
          </a:p>
          <a:p>
            <a:pPr marL="0" indent="0">
              <a:buFontTx/>
              <a:buNone/>
            </a:pPr>
            <a:r>
              <a:rPr lang="fr-FR" baseline="0" dirty="0" smtClean="0"/>
              <a:t>Métaphore du maitre nageur de Feynman =&gt; il existe bien un minimum et le calcul donne la loi des sinus. On comprend aussi que tous les rayons sont dans le même plan, dit plan d’incidence, car si on fait sortir I du plan de la figure on allonge manifestement la longueur du parcours…</a:t>
            </a:r>
          </a:p>
          <a:p>
            <a:pPr marL="0" indent="0">
              <a:buFontTx/>
              <a:buNone/>
            </a:pPr>
            <a:endParaRPr lang="fr-FR" baseline="0" dirty="0" smtClean="0"/>
          </a:p>
          <a:p>
            <a:pPr marL="0" indent="0">
              <a:buFontTx/>
              <a:buNone/>
            </a:pPr>
            <a:r>
              <a:rPr lang="fr-FR" baseline="0" dirty="0" smtClean="0"/>
              <a:t>Ce principe explique aussi des situations plus exotiques comme les mirages. Près du sol l’air est plus chaud, moins dense et la lumière s’y propage plus rapidement. La ligne droite est alors géométriquement la plus courte mais pas la plus rapide! On allonge un peu le parcours pour aller plus vite! Par temps froid c’est l’inverse ce qui donne lieu à des phénomènes spectaculaires…</a:t>
            </a:r>
          </a:p>
          <a:p>
            <a:pPr marL="0" indent="0">
              <a:buFontTx/>
              <a:buNone/>
            </a:pPr>
            <a:endParaRPr lang="fr-FR" baseline="0" dirty="0" smtClean="0"/>
          </a:p>
          <a:p>
            <a:pPr marL="0" indent="0">
              <a:buFontTx/>
              <a:buNone/>
            </a:pPr>
            <a:r>
              <a:rPr lang="fr-FR" baseline="0" dirty="0" smtClean="0"/>
              <a:t>De nos jours, ce principe est énoncé de façon plus générale et abstraite et a été étendu bien au-delà de l’optique, à la mécanique (Maupertuis puis Lagrange), électromagnétisme, mécanique quantique (de Broglie, Feynman). Toutefois, cela ne nous dit rien sur la nature de la lumière…</a:t>
            </a:r>
            <a:endParaRPr lang="fr-FR" dirty="0" smtClean="0"/>
          </a:p>
          <a:p>
            <a:endParaRPr lang="fr-FR" dirty="0" smtClean="0"/>
          </a:p>
          <a:p>
            <a:endParaRPr lang="fr-FR" dirty="0" smtClean="0"/>
          </a:p>
          <a:p>
            <a:endParaRPr lang="fr-FR" dirty="0" smtClean="0"/>
          </a:p>
          <a:p>
            <a:endParaRPr lang="fr-FR" dirty="0" smtClean="0"/>
          </a:p>
          <a:p>
            <a:r>
              <a:rPr lang="fr-FR" dirty="0" smtClean="0"/>
              <a:t>D’après </a:t>
            </a:r>
            <a:r>
              <a:rPr lang="fr-FR" dirty="0" err="1" smtClean="0"/>
              <a:t>Wikipedia</a:t>
            </a:r>
            <a:r>
              <a:rPr lang="fr-FR" dirty="0" smtClean="0"/>
              <a:t>: Fermat ne trouve pas convaincante « l'inclination au mouvement » par laquelle Descartes croit pouvoir expliquer les angles d'incidence des phénomènes de réfraction. Dans les raisons qu'il donne à ce que les milieux traversés ne s'opposent pas de la même façon au mouvement d'une balle et à celui de la lumière, Descartes prétend à la fois que le mouvement de la lumière est instantané et qu'elle va moins vite dans l'air que dans l'eau. En septembre 1637, Fermat rédige ses impressions à Mersenne. Il y relève la contradiction. Descartes, alerté, répond aussitôt à Mersenne. Mais Fermat abandonne rapidement la querelle sur la dioptrique. </a:t>
            </a:r>
          </a:p>
          <a:p>
            <a:endParaRPr lang="fr-FR" dirty="0" smtClean="0"/>
          </a:p>
          <a:p>
            <a:r>
              <a:rPr lang="fr-FR" dirty="0" smtClean="0"/>
              <a:t>Fermat l'a énoncé en </a:t>
            </a:r>
            <a:r>
              <a:rPr lang="fr-FR" dirty="0" smtClean="0">
                <a:hlinkClick r:id="rId3" tooltip="1657"/>
              </a:rPr>
              <a:t>1657</a:t>
            </a:r>
            <a:r>
              <a:rPr lang="fr-FR" dirty="0" smtClean="0"/>
              <a:t> mais qui n'a soumis son mémoire, </a:t>
            </a:r>
            <a:r>
              <a:rPr lang="fr-FR" i="1" dirty="0" smtClean="0"/>
              <a:t>Synthèse pour les réfractions</a:t>
            </a:r>
            <a:r>
              <a:rPr lang="fr-FR" dirty="0" smtClean="0"/>
              <a:t> qu'en </a:t>
            </a:r>
            <a:r>
              <a:rPr lang="fr-FR" dirty="0" smtClean="0">
                <a:hlinkClick r:id="rId4" tooltip="1662"/>
              </a:rPr>
              <a:t>1662</a:t>
            </a:r>
            <a:r>
              <a:rPr lang="fr-FR" dirty="0" smtClean="0"/>
              <a:t>. Tandis que </a:t>
            </a:r>
            <a:r>
              <a:rPr lang="fr-FR" dirty="0" smtClean="0">
                <a:hlinkClick r:id="rId5" tooltip="René Descartes"/>
              </a:rPr>
              <a:t>René Descartes</a:t>
            </a:r>
            <a:r>
              <a:rPr lang="fr-FR" dirty="0" smtClean="0"/>
              <a:t>, dans </a:t>
            </a:r>
            <a:r>
              <a:rPr lang="fr-FR" i="1" dirty="0" smtClean="0">
                <a:hlinkClick r:id="rId6" tooltip="La Dioptrique (Descartes)"/>
              </a:rPr>
              <a:t>La Dioptrique</a:t>
            </a:r>
            <a:r>
              <a:rPr lang="fr-FR" dirty="0" smtClean="0"/>
              <a:t>, expliquait les lois de l'optique en faisant « l'analogie entre les rayons lumineux et les trajectoires d'une balle envoyée par un joueur de paume »</a:t>
            </a:r>
            <a:r>
              <a:rPr lang="fr-FR" baseline="30000" dirty="0" smtClean="0">
                <a:hlinkClick r:id="rId7"/>
              </a:rPr>
              <a:t>1</a:t>
            </a:r>
            <a:r>
              <a:rPr lang="fr-FR" dirty="0" smtClean="0"/>
              <a:t>,Ce n'est qu'après la mort de Descartes, quinze ans plus tard, que le mathématicien de Beaumont parviendra à une formulation satisfaisante de son principe de durée minimale.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6</a:t>
            </a:fld>
            <a:endParaRPr lang="fr-FR"/>
          </a:p>
        </p:txBody>
      </p:sp>
    </p:spTree>
    <p:extLst>
      <p:ext uri="{BB962C8B-B14F-4D97-AF65-F5344CB8AC3E}">
        <p14:creationId xmlns:p14="http://schemas.microsoft.com/office/powerpoint/2010/main" val="238203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Ondulatoire ou corpusculaire?</a:t>
            </a:r>
          </a:p>
          <a:p>
            <a:endParaRPr lang="fr-FR" dirty="0" smtClean="0"/>
          </a:p>
          <a:p>
            <a:r>
              <a:rPr lang="fr-FR" dirty="0" smtClean="0"/>
              <a:t>Si c’est une onde, pourquoi a-t-on des détection isolées dans le temps? Toutefois,</a:t>
            </a:r>
            <a:r>
              <a:rPr lang="fr-FR" baseline="0" dirty="0" smtClean="0"/>
              <a:t> puisque l’énergie est séparée en deux, </a:t>
            </a:r>
            <a:r>
              <a:rPr lang="fr-FR" dirty="0" smtClean="0"/>
              <a:t>rien ne s’oppose à des détections simultanées.</a:t>
            </a:r>
          </a:p>
          <a:p>
            <a:r>
              <a:rPr lang="fr-FR" dirty="0" smtClean="0"/>
              <a:t>Si c’est un flux de particules, il est</a:t>
            </a:r>
            <a:r>
              <a:rPr lang="fr-FR" baseline="0" dirty="0" smtClean="0"/>
              <a:t> naturel de les détecter isolément mais on ne peut pas les couper en deux donc pas de coïncidences… </a:t>
            </a:r>
          </a:p>
          <a:p>
            <a:endParaRPr lang="fr-FR" baseline="0" dirty="0" smtClean="0"/>
          </a:p>
          <a:p>
            <a:r>
              <a:rPr lang="fr-FR" baseline="0" dirty="0" smtClean="0"/>
              <a:t>Un progrès expérimental décisif va avoir lieu peu après.</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37</a:t>
            </a:fld>
            <a:endParaRPr lang="fr-FR"/>
          </a:p>
        </p:txBody>
      </p:sp>
    </p:spTree>
    <p:extLst>
      <p:ext uri="{BB962C8B-B14F-4D97-AF65-F5344CB8AC3E}">
        <p14:creationId xmlns:p14="http://schemas.microsoft.com/office/powerpoint/2010/main" val="2338494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laser optique fut inventé en 1960 par Theodore </a:t>
            </a:r>
            <a:r>
              <a:rPr lang="fr-FR" dirty="0" err="1" smtClean="0"/>
              <a:t>Maiman</a:t>
            </a:r>
            <a:r>
              <a:rPr lang="fr-FR" dirty="0" smtClean="0"/>
              <a:t>.</a:t>
            </a:r>
          </a:p>
          <a:p>
            <a:endParaRPr lang="fr-FR" dirty="0" smtClean="0"/>
          </a:p>
          <a:p>
            <a:r>
              <a:rPr lang="fr-FR" dirty="0" smtClean="0"/>
              <a:t>Le</a:t>
            </a:r>
            <a:r>
              <a:rPr lang="fr-FR" baseline="0" dirty="0" smtClean="0"/>
              <a:t> principe est le suivant. Il s’agit d’enfermer un milieu actif dans une cavité formée de deux miroirs qui va recycler les photons. On injecte de l’énergie dans le milieu (lumière, électricité, chimique…) qui se désexcite en émettant des photons spontanés dans toutes les directions. On obtient un spectre compliqué comme celui-ci. Mais lorsque un photon est émis pile sur l’axe de la cavité il est renvoyé sur lui-même et déclenche éventuellement l’émission stimulée d’un second photon, parfaitement identique donc sur l’axe lui aussi. Très rapidement, il y aura, trois, 4… un très grand nombre de photons tous identiques dans la cavité qui capteront bientôt l’essentiel de l’énergie injectée. Si le miroir est légèrement transparent, un faisceau de photons très directif, tous de même couleur peut s’échapper: c’est l’émission laser.</a:t>
            </a:r>
          </a:p>
          <a:p>
            <a:endParaRPr lang="fr-FR" baseline="0" dirty="0" smtClean="0"/>
          </a:p>
          <a:p>
            <a:r>
              <a:rPr lang="fr-FR" baseline="0" dirty="0" smtClean="0"/>
              <a:t>On la retrouve aujourd’hui partout sous forme de pointeurs par exemple, dans les lecteurs CD, DVD, Blu-ray, lecteurs de code-barres… </a:t>
            </a:r>
          </a:p>
          <a:p>
            <a:endParaRPr lang="fr-FR" baseline="0" dirty="0" smtClean="0"/>
          </a:p>
          <a:p>
            <a:r>
              <a:rPr lang="fr-FR" baseline="0" dirty="0" smtClean="0"/>
              <a:t>Mais du point de vue du physicien, on a alors à notre disposition une source de lumière extrêmement intense avec des propriétés de cohérence inédites. On entre dans l’ère de la lumière </a:t>
            </a:r>
            <a:r>
              <a:rPr lang="fr-FR" baseline="0" dirty="0" err="1" smtClean="0"/>
              <a:t>non-classique</a:t>
            </a:r>
            <a:r>
              <a:rPr lang="fr-FR" baseline="0" dirty="0" smtClean="0"/>
              <a:t>.</a:t>
            </a:r>
            <a:endParaRPr lang="fr-FR" dirty="0" smtClean="0"/>
          </a:p>
          <a:p>
            <a:endParaRPr lang="fr-FR" dirty="0" smtClean="0"/>
          </a:p>
          <a:p>
            <a:endParaRPr lang="fr-FR" dirty="0" smtClean="0"/>
          </a:p>
          <a:p>
            <a:r>
              <a:rPr lang="fr-FR" dirty="0" smtClean="0"/>
              <a:t>Le maser a été inventé en </a:t>
            </a:r>
            <a:r>
              <a:rPr lang="fr-FR" dirty="0" smtClean="0">
                <a:hlinkClick r:id="rId3" tooltip="1953"/>
              </a:rPr>
              <a:t>1953</a:t>
            </a:r>
            <a:r>
              <a:rPr lang="fr-FR" dirty="0" smtClean="0"/>
              <a:t> à l'</a:t>
            </a:r>
            <a:r>
              <a:rPr lang="fr-FR" dirty="0" smtClean="0">
                <a:hlinkClick r:id="rId4" tooltip="Université Columbia"/>
              </a:rPr>
              <a:t>université Columbia</a:t>
            </a:r>
            <a:r>
              <a:rPr lang="fr-FR" dirty="0" smtClean="0"/>
              <a:t> par </a:t>
            </a:r>
            <a:r>
              <a:rPr lang="fr-FR" dirty="0" smtClean="0">
                <a:hlinkClick r:id="rId5" tooltip="Charles Townes"/>
              </a:rPr>
              <a:t>Charles Townes</a:t>
            </a:r>
            <a:r>
              <a:rPr lang="fr-FR" dirty="0" smtClean="0"/>
              <a:t>, </a:t>
            </a:r>
            <a:r>
              <a:rPr lang="fr-FR" dirty="0" smtClean="0">
                <a:hlinkClick r:id="rId6" tooltip="James P. Gordon (page inexistante)"/>
              </a:rPr>
              <a:t>James P. Gordon</a:t>
            </a:r>
            <a:r>
              <a:rPr lang="fr-FR" dirty="0" smtClean="0"/>
              <a:t> </a:t>
            </a:r>
            <a:r>
              <a:rPr lang="fr-FR" dirty="0" smtClean="0">
                <a:hlinkClick r:id="rId7" tooltip="en:James P. Gordon"/>
              </a:rPr>
              <a:t>(en)</a:t>
            </a:r>
            <a:r>
              <a:rPr lang="fr-FR" dirty="0" smtClean="0"/>
              <a:t> et </a:t>
            </a:r>
            <a:r>
              <a:rPr lang="fr-FR" dirty="0" smtClean="0">
                <a:hlinkClick r:id="rId8" tooltip="Herbert Zeiger (page inexistante)"/>
              </a:rPr>
              <a:t>Herbert </a:t>
            </a:r>
            <a:r>
              <a:rPr lang="fr-FR" dirty="0" err="1" smtClean="0">
                <a:hlinkClick r:id="rId8" tooltip="Herbert Zeiger (page inexistante)"/>
              </a:rPr>
              <a:t>Zeiger</a:t>
            </a:r>
            <a:r>
              <a:rPr lang="fr-FR" dirty="0" smtClean="0"/>
              <a:t>. Il s'agissait alors d'un maser à </a:t>
            </a:r>
            <a:r>
              <a:rPr lang="fr-FR" dirty="0" smtClean="0">
                <a:hlinkClick r:id="rId9" tooltip="Ammoniac"/>
              </a:rPr>
              <a:t>ammoniac</a:t>
            </a:r>
            <a:r>
              <a:rPr lang="fr-FR" dirty="0" smtClean="0"/>
              <a:t>. C'est l'ancêtre du </a:t>
            </a:r>
            <a:r>
              <a:rPr lang="fr-FR" dirty="0" smtClean="0">
                <a:hlinkClick r:id="rId10" tooltip="Laser"/>
              </a:rPr>
              <a:t>laser</a:t>
            </a:r>
            <a:r>
              <a:rPr lang="fr-FR" dirty="0" smtClean="0"/>
              <a:t>, nommé par analogie avec le maser.</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38</a:t>
            </a:fld>
            <a:endParaRPr lang="fr-FR"/>
          </a:p>
        </p:txBody>
      </p:sp>
    </p:spTree>
    <p:extLst>
      <p:ext uri="{BB962C8B-B14F-4D97-AF65-F5344CB8AC3E}">
        <p14:creationId xmlns:p14="http://schemas.microsoft.com/office/powerpoint/2010/main" val="3884864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C’est le même principe que l’expérience d’</a:t>
            </a:r>
            <a:r>
              <a:rPr lang="fr-FR" dirty="0" err="1" smtClean="0"/>
              <a:t>Handbury</a:t>
            </a:r>
            <a:r>
              <a:rPr lang="fr-FR" dirty="0" smtClean="0"/>
              <a:t>-Brown et </a:t>
            </a:r>
            <a:r>
              <a:rPr lang="fr-FR" dirty="0" err="1" smtClean="0"/>
              <a:t>Twiss</a:t>
            </a:r>
            <a:r>
              <a:rPr lang="fr-FR" dirty="0" smtClean="0"/>
              <a:t> sauf qu’au lieu d’une source classique à vapeur de mercure ils utilisent un laser et un jet d’atomes de sodium. Quelle différence? Dans la source classique à vapeur de mercure, à chaque instant des milliards de milliards d’atomes contribuent à l’émission lumineuse. Au contraire, le jet d’atomes est très dilué et en moyenne, il y a moins d’un atome dans la fenêtre de détection. On est pour la première fois dans une situation totalement quantique où l’on a un atome et un photon… </a:t>
            </a:r>
          </a:p>
          <a:p>
            <a:endParaRPr lang="fr-FR" dirty="0" smtClean="0"/>
          </a:p>
          <a:p>
            <a:r>
              <a:rPr lang="fr-FR" dirty="0" smtClean="0"/>
              <a:t>Qu’ont-ils observé? L’effet opposé, un dégroupement de photons</a:t>
            </a:r>
            <a:r>
              <a:rPr lang="fr-FR" baseline="0" dirty="0" smtClean="0"/>
              <a:t> ce que l’on peut interpréter par:</a:t>
            </a:r>
            <a:r>
              <a:rPr lang="fr-FR" dirty="0" smtClean="0"/>
              <a:t> un atome ne peut émettre qu’un photon à la fois et on ne peut pas le couper en deux sur la séparatrice. Il passe d’un côté ou de l’autre. Bien sûr, cette expérience n’est pas parfaite car le jet n’est pas contrôlé: il arrive que même si en moyenne  il y a moins d’un atome dans la fenêtre</a:t>
            </a:r>
            <a:r>
              <a:rPr lang="fr-FR" baseline="0" dirty="0" smtClean="0"/>
              <a:t> </a:t>
            </a:r>
            <a:r>
              <a:rPr lang="fr-FR" dirty="0" smtClean="0"/>
              <a:t>de détection, on en ait plusieurs… Ici, sur une expérience de 1987, avec des émetteurs vraiment uniques, on observe expérimentalement aucune coïncidence comme</a:t>
            </a:r>
            <a:r>
              <a:rPr lang="fr-FR" baseline="0" dirty="0" smtClean="0"/>
              <a:t> prévu par la théorie de Glauber…</a:t>
            </a:r>
          </a:p>
          <a:p>
            <a:endParaRPr lang="fr-FR" baseline="0" dirty="0" smtClean="0"/>
          </a:p>
          <a:p>
            <a:r>
              <a:rPr lang="fr-FR" baseline="0" dirty="0" smtClean="0"/>
              <a:t>C’est le triomphe de la théorie corpusculaire! Quoique… je vous avais déjà annoncé le triomphe définitif de la théorie ondulatoire en 1850 après l’expérience de Foucault-Fizeau… l’avenir réserve des surprises…</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39</a:t>
            </a:fld>
            <a:endParaRPr lang="fr-FR"/>
          </a:p>
        </p:txBody>
      </p:sp>
    </p:spTree>
    <p:extLst>
      <p:ext uri="{BB962C8B-B14F-4D97-AF65-F5344CB8AC3E}">
        <p14:creationId xmlns:p14="http://schemas.microsoft.com/office/powerpoint/2010/main" val="2120489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développement des lasers à partir des années 60 a rapidement permis l’obtention de fortes intensités et l’observation de phénomènes nouveaux d’optique non linéaire. Par</a:t>
            </a:r>
            <a:r>
              <a:rPr lang="fr-FR" baseline="0" dirty="0" smtClean="0"/>
              <a:t> exemple si vous pompez fort dans l’infrarouge certains cristaux particuliers dans certaines conditions, de la lumière verte est produite. Cela se comprend très bien du point de vue quantique: les atomes absorbent deux photons IR et réémettent un photon vert. C’est comme cela que fonctionnent les pointeurs laser verts si courants aujourd’hui.</a:t>
            </a:r>
          </a:p>
          <a:p>
            <a:endParaRPr lang="fr-FR" baseline="0" dirty="0" smtClean="0"/>
          </a:p>
          <a:p>
            <a:r>
              <a:rPr lang="fr-FR" baseline="0" dirty="0" smtClean="0"/>
              <a:t>Naturellement, comme toujours en mécanique quantique, le processus réciproque est possible: si on pompe très fort dans le vert dans d’autres conditions, deux photons IR sont émis, sur un cône comme ceci. Sur cette image que m’a passée un collègue qui a un très gros laser, le phénomène a même lieu dans le visible…</a:t>
            </a:r>
          </a:p>
          <a:p>
            <a:endParaRPr lang="fr-FR" baseline="0" dirty="0" smtClean="0"/>
          </a:p>
          <a:p>
            <a:r>
              <a:rPr lang="fr-FR" baseline="0" dirty="0" smtClean="0"/>
              <a:t>Ce dernier phénomène est très intéressant du point de vue de l’optique quantique car en effet, on a deux photons émis simultanément, deux photons jumeaux.</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40</a:t>
            </a:fld>
            <a:endParaRPr lang="fr-FR"/>
          </a:p>
        </p:txBody>
      </p:sp>
    </p:spTree>
    <p:extLst>
      <p:ext uri="{BB962C8B-B14F-4D97-AF65-F5344CB8AC3E}">
        <p14:creationId xmlns:p14="http://schemas.microsoft.com/office/powerpoint/2010/main" val="581739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 l’expérience dite de Hong-Ou-Mandel, je suis désolé je n’ai pas trouvé de photo des deux étudiants de</a:t>
            </a:r>
            <a:r>
              <a:rPr lang="fr-FR" baseline="0" dirty="0" smtClean="0"/>
              <a:t> Mandel, le même que tout à l’heure…, on génère des paires de photons jumeaux que l’on redirige vers une même séparatrice. En déplaçant la séparatrice vers le haut par exemple, on raccourcit le chemin du haut et on allonge celui du bas. Le photon de la paire qui passe par le haut arrive avant celui qui passe par le bas. Et inversement si on déplace la séparatrice vers le bas.</a:t>
            </a:r>
          </a:p>
          <a:p>
            <a:endParaRPr lang="fr-FR" baseline="0" dirty="0" smtClean="0"/>
          </a:p>
          <a:p>
            <a:r>
              <a:rPr lang="fr-FR" baseline="0" dirty="0" smtClean="0"/>
              <a:t>Il y a donc une position particulière de la séparatrice telle que les deux photons arrive simultanément dessus. Que se passe-t-il alors?</a:t>
            </a:r>
          </a:p>
          <a:p>
            <a:endParaRPr lang="fr-FR" baseline="0" dirty="0" smtClean="0"/>
          </a:p>
          <a:p>
            <a:r>
              <a:rPr lang="fr-FR" baseline="0" dirty="0" smtClean="0"/>
              <a:t>Les photons passent toujours tous les deux du même côté, jamais un en haut et un en bas ce qui donnerait une détection en coïncidence. JAMAIS! Ça parait totalement incroyable…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41</a:t>
            </a:fld>
            <a:endParaRPr lang="fr-FR"/>
          </a:p>
        </p:txBody>
      </p:sp>
    </p:spTree>
    <p:extLst>
      <p:ext uri="{BB962C8B-B14F-4D97-AF65-F5344CB8AC3E}">
        <p14:creationId xmlns:p14="http://schemas.microsoft.com/office/powerpoint/2010/main" val="4124940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C’est un petit film réalisé par des collègues polonais. Avec une caméra intensifiée on peut visualiser l’arrivée des photons</a:t>
            </a:r>
            <a:r>
              <a:rPr lang="fr-FR" baseline="0" dirty="0" smtClean="0"/>
              <a:t> un à un ou plutôt deux à deux…</a:t>
            </a:r>
          </a:p>
          <a:p>
            <a:endParaRPr lang="fr-FR" baseline="0" dirty="0" smtClean="0"/>
          </a:p>
          <a:p>
            <a:r>
              <a:rPr lang="fr-FR" baseline="0" dirty="0" smtClean="0"/>
              <a:t>Ils partent d’une situation déréglée où un photon d’une paire arrive un peu avant l’autre: on observe des fois des paires du même côté, ou bien des fois un de chaque côté…</a:t>
            </a:r>
          </a:p>
          <a:p>
            <a:endParaRPr lang="fr-FR" baseline="0" dirty="0" smtClean="0"/>
          </a:p>
          <a:p>
            <a:r>
              <a:rPr lang="fr-FR" baseline="0" dirty="0" smtClean="0"/>
              <a:t>Ils se rapprochent de l’arrivée simultanée… on sent que </a:t>
            </a:r>
            <a:r>
              <a:rPr lang="fr-FR" baseline="0" dirty="0" err="1" smtClean="0"/>
              <a:t>qqch</a:t>
            </a:r>
            <a:r>
              <a:rPr lang="fr-FR" baseline="0" dirty="0" smtClean="0"/>
              <a:t> change mais c’est pas clair</a:t>
            </a:r>
          </a:p>
          <a:p>
            <a:endParaRPr lang="fr-FR" baseline="0" dirty="0" smtClean="0"/>
          </a:p>
          <a:p>
            <a:r>
              <a:rPr lang="fr-FR" baseline="0" dirty="0" smtClean="0"/>
              <a:t>Au délai nul, les paires sont systématiquement d’un côté ou de l’autre, jamais séparées!!!</a:t>
            </a:r>
          </a:p>
          <a:p>
            <a:endParaRPr lang="fr-FR" baseline="0" dirty="0" smtClean="0"/>
          </a:p>
          <a:p>
            <a:r>
              <a:rPr lang="fr-FR" baseline="0" dirty="0" smtClean="0"/>
              <a:t>C’est une des plus belles expériences d physique que je connaisse… mais bon, qu’est-ce qu’elle veut dire?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42</a:t>
            </a:fld>
            <a:endParaRPr lang="fr-FR"/>
          </a:p>
        </p:txBody>
      </p:sp>
    </p:spTree>
    <p:extLst>
      <p:ext uri="{BB962C8B-B14F-4D97-AF65-F5344CB8AC3E}">
        <p14:creationId xmlns:p14="http://schemas.microsoft.com/office/powerpoint/2010/main" val="51578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Or les coïncidences ne sont pas observées</a:t>
            </a:r>
            <a:r>
              <a:rPr lang="fr-FR" baseline="0" dirty="0" smtClean="0"/>
              <a:t> quand les deux photons arrivent en même temps sur la séparatrice!</a:t>
            </a:r>
          </a:p>
          <a:p>
            <a:r>
              <a:rPr lang="fr-FR" baseline="0" dirty="0" smtClean="0"/>
              <a:t>Cette expérience ne s’interprète ni en terme d’onde ni en terme de corpuscules!!!</a:t>
            </a:r>
          </a:p>
          <a:p>
            <a:endParaRPr lang="fr-FR" baseline="0" dirty="0" smtClean="0"/>
          </a:p>
          <a:p>
            <a:r>
              <a:rPr lang="fr-FR" baseline="0" dirty="0" smtClean="0"/>
              <a:t>L’interprétation est plus subtile: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43</a:t>
            </a:fld>
            <a:endParaRPr lang="fr-FR"/>
          </a:p>
        </p:txBody>
      </p:sp>
    </p:spTree>
    <p:extLst>
      <p:ext uri="{BB962C8B-B14F-4D97-AF65-F5344CB8AC3E}">
        <p14:creationId xmlns:p14="http://schemas.microsoft.com/office/powerpoint/2010/main" val="3318908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les processus 2 et 4 les états finaux sont indiscernables =&gt; ce n’est qu’un seul et même processus physique « un photon de chaque côté » contrairement à 1 et 4 qui sont différents: 2 photons en haut ou deux photons en bas.</a:t>
            </a:r>
          </a:p>
          <a:p>
            <a:endParaRPr lang="fr-FR" dirty="0" smtClean="0"/>
          </a:p>
          <a:p>
            <a:r>
              <a:rPr lang="fr-FR" dirty="0" smtClean="0"/>
              <a:t>Les règles de la mécanique quantique stipulent que l’on doit alors ajouter les amplitudes de probabilités de chacun des modalités qui conduisent au processus « un photon de chaque côté ». Or, la loi de conservation de l’énergie impose que les amplitudes de transmission et de réflexion</a:t>
            </a:r>
            <a:r>
              <a:rPr lang="fr-FR" baseline="0" dirty="0" smtClean="0"/>
              <a:t> soient de signe opposé il y a donc interférence destructive entre les deux modalités et la probabilité totale du processus est nulle.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44</a:t>
            </a:fld>
            <a:endParaRPr lang="fr-FR"/>
          </a:p>
        </p:txBody>
      </p:sp>
    </p:spTree>
    <p:extLst>
      <p:ext uri="{BB962C8B-B14F-4D97-AF65-F5344CB8AC3E}">
        <p14:creationId xmlns:p14="http://schemas.microsoft.com/office/powerpoint/2010/main" val="2581205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a:t>
            </a:r>
          </a:p>
          <a:p>
            <a:r>
              <a:rPr lang="fr-FR" dirty="0" smtClean="0"/>
              <a:t>2)</a:t>
            </a:r>
          </a:p>
          <a:p>
            <a:r>
              <a:rPr lang="fr-FR" dirty="0" smtClean="0"/>
              <a:t>3)</a:t>
            </a:r>
          </a:p>
          <a:p>
            <a:r>
              <a:rPr lang="fr-FR" dirty="0" smtClean="0"/>
              <a:t>4) Chaton de Schrödinger cher à Serge </a:t>
            </a:r>
            <a:r>
              <a:rPr lang="fr-FR" dirty="0" err="1" smtClean="0"/>
              <a:t>Haroche</a:t>
            </a:r>
            <a:r>
              <a:rPr lang="fr-FR" baseline="0" dirty="0" smtClean="0"/>
              <a:t> le lauréat du prix Nobel de physique en 2012</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45</a:t>
            </a:fld>
            <a:endParaRPr lang="fr-FR"/>
          </a:p>
        </p:txBody>
      </p:sp>
    </p:spTree>
    <p:extLst>
      <p:ext uri="{BB962C8B-B14F-4D97-AF65-F5344CB8AC3E}">
        <p14:creationId xmlns:p14="http://schemas.microsoft.com/office/powerpoint/2010/main" val="3450725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Ainsi, si vous me le permettez, je voudrais finir sur une note un peu plus philosophique.</a:t>
            </a:r>
          </a:p>
          <a:p>
            <a:endParaRPr lang="fr-FR" dirty="0" smtClean="0"/>
          </a:p>
          <a:p>
            <a:r>
              <a:rPr lang="fr-FR" dirty="0" smtClean="0"/>
              <a:t>Une des spécificités de la physique et singulièrement de l’optique c’est d’avoir:</a:t>
            </a:r>
          </a:p>
          <a:p>
            <a:pPr marL="171450" indent="-171450">
              <a:buFont typeface="Arial" pitchFamily="34" charset="0"/>
              <a:buChar char="•"/>
            </a:pPr>
            <a:r>
              <a:rPr lang="fr-FR" dirty="0" smtClean="0"/>
              <a:t>d’une part un cadre formalisé, rigoureux et quantitatif qui, à ce jour, n’a été mis en défaut par aucune expérience</a:t>
            </a:r>
          </a:p>
          <a:p>
            <a:pPr marL="171450" indent="-171450">
              <a:buFont typeface="Arial" pitchFamily="34" charset="0"/>
              <a:buChar char="•"/>
            </a:pPr>
            <a:r>
              <a:rPr lang="fr-FR" dirty="0" smtClean="0"/>
              <a:t>d’autre part un ensemble d’images mentales (ondes, corpuscules, fluctuations du vide, interférences de modalités, chaton de Schrödinger…) pour guider l’intuition et la créativité.</a:t>
            </a:r>
          </a:p>
          <a:p>
            <a:pPr marL="171450" indent="-171450">
              <a:buFont typeface="Arial" pitchFamily="34" charset="0"/>
              <a:buChar char="•"/>
            </a:pPr>
            <a:endParaRPr lang="fr-FR" dirty="0" smtClean="0"/>
          </a:p>
          <a:p>
            <a:pPr marL="0" indent="0">
              <a:buFont typeface="Arial" pitchFamily="34" charset="0"/>
              <a:buNone/>
            </a:pPr>
            <a:r>
              <a:rPr lang="fr-FR" dirty="0" smtClean="0"/>
              <a:t>Il ne faut pas confondre ces deux modes d’appréhension des résultats que nous fournissent les expériences. On ne saurait en physique, se dispenser de la première pour interpréter les expériences et de la seconde pour en imaginer de nouvelles…</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46</a:t>
            </a:fld>
            <a:endParaRPr lang="fr-FR"/>
          </a:p>
        </p:txBody>
      </p:sp>
    </p:spTree>
    <p:extLst>
      <p:ext uri="{BB962C8B-B14F-4D97-AF65-F5344CB8AC3E}">
        <p14:creationId xmlns:p14="http://schemas.microsoft.com/office/powerpoint/2010/main" val="9885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Et le mystère s’épaissit car le Hollandais Christian Huygens défend peu après une nature ondulatoire de la lumière par opposition à l’approche mécanique, corpusculaire, de Descartes. Or ces deux approches font des prédictions diamétralement opposées pour expliquer la réfraction: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Dans le point de vue ondulatoire, le rayon en rouge est perpendiculaire aux surfaces d’onde en bleu qui doivent se resserrer quand on passe de l’air à l’eau pour justifier que le rayon se rapproche de la normale. En conséquence </a:t>
            </a:r>
            <a:r>
              <a:rPr lang="fr-FR" dirty="0" smtClean="0"/>
              <a:t>v</a:t>
            </a:r>
            <a:r>
              <a:rPr lang="fr-FR" baseline="-25000" dirty="0" smtClean="0">
                <a:sym typeface="Symbol"/>
              </a:rPr>
              <a:t>eau</a:t>
            </a:r>
            <a:r>
              <a:rPr lang="fr-FR" dirty="0" smtClean="0"/>
              <a:t>&lt;v</a:t>
            </a:r>
            <a:r>
              <a:rPr lang="fr-FR" baseline="-25000" dirty="0" smtClean="0">
                <a:sym typeface="Symbol"/>
              </a:rPr>
              <a:t>air</a:t>
            </a:r>
            <a:endParaRPr lang="fr-FR" baseline="-250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 contraire, du point de vue corpusculaire, pour expliquer que le rayon se rapproche de la normale les particules doivent être accélérées, ici vers le bas, au passage dans l’eau et </a:t>
            </a:r>
            <a:r>
              <a:rPr lang="fr-FR" dirty="0" smtClean="0"/>
              <a:t>v</a:t>
            </a:r>
            <a:r>
              <a:rPr lang="fr-FR" baseline="-25000" dirty="0" smtClean="0">
                <a:sym typeface="Symbol"/>
              </a:rPr>
              <a:t>eau</a:t>
            </a:r>
            <a:r>
              <a:rPr lang="fr-FR" dirty="0" smtClean="0"/>
              <a:t>&gt;v</a:t>
            </a:r>
            <a:r>
              <a:rPr lang="fr-FR" baseline="-25000" dirty="0" smtClean="0">
                <a:sym typeface="Symbol"/>
              </a:rPr>
              <a:t>air</a:t>
            </a:r>
            <a:endParaRPr lang="fr-FR" baseline="-250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Malheureusement il n’y a à l’époque aucune expérience capable de trancher, on y reviendra.</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L’approche corpusculaire va recevoir l’appui d’un géant de la physique:</a:t>
            </a:r>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7</a:t>
            </a:fld>
            <a:endParaRPr lang="fr-FR"/>
          </a:p>
        </p:txBody>
      </p:sp>
    </p:spTree>
    <p:extLst>
      <p:ext uri="{BB962C8B-B14F-4D97-AF65-F5344CB8AC3E}">
        <p14:creationId xmlns:p14="http://schemas.microsoft.com/office/powerpoint/2010/main" val="408256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Isaac Newton: père de la mécanique et de la gravitation universelle, il défend le point de vue dans lequel la lumière est conçue comme un flot de petites particules qui diffèrent, entre autres, par leurs couleurs et leur degrés de réfrangibilité, les violettes étant plus déviées que les rouges.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De</a:t>
            </a:r>
            <a:r>
              <a:rPr lang="fr-FR" baseline="0" dirty="0" smtClean="0"/>
              <a:t> l’autre côté</a:t>
            </a:r>
            <a:r>
              <a:rPr lang="fr-FR" dirty="0" smtClean="0"/>
              <a:t> nous avons la conception de la lumière comme une onde</a:t>
            </a:r>
            <a:r>
              <a:rPr lang="fr-FR" baseline="0" dirty="0" smtClean="0"/>
              <a:t> qui se propage dans l’espace dont l’un des plus illustres défenseurs est Christian Huygens qui publia en 1690 son célèbre traité de la lumière.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Une contribution majeure de Newton à l’optique est sa théorie des couleurs:</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8</a:t>
            </a:fld>
            <a:endParaRPr lang="fr-FR"/>
          </a:p>
        </p:txBody>
      </p:sp>
    </p:spTree>
    <p:extLst>
      <p:ext uri="{BB962C8B-B14F-4D97-AF65-F5344CB8AC3E}">
        <p14:creationId xmlns:p14="http://schemas.microsoft.com/office/powerpoint/2010/main" val="162484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baseline="0" dirty="0" smtClean="0"/>
              <a:t>En 1666 le grand Newton, celui de la gravitation universelle est retiré à la campagne pour cause d’épidémies de peste à Londres. Il y fera une suite d’expériences fondamentales.</a:t>
            </a:r>
          </a:p>
          <a:p>
            <a:endParaRPr lang="fr-FR" baseline="0" dirty="0" smtClean="0"/>
          </a:p>
          <a:p>
            <a:r>
              <a:rPr lang="fr-FR" baseline="0" dirty="0" smtClean="0"/>
              <a:t>A travers un trou du volet il isole un pinceau de lumière qu’il envoie sur un prisme dont jaillit les couleurs. Il n’est pas le premier bien sûr mais il va y apporter un grand soin et une interprétation révolutionnaire. </a:t>
            </a:r>
          </a:p>
          <a:p>
            <a:endParaRPr lang="fr-FR" baseline="0" dirty="0" smtClean="0"/>
          </a:p>
          <a:p>
            <a:r>
              <a:rPr lang="fr-FR" baseline="0" dirty="0" smtClean="0"/>
              <a:t>Jusque là, on considérait que le blanc était la couleur pure qui s’affaiblissait/s’affadissait au contact des matériaux dont elle prenait la couleur. On sait toute la symbolique du blanc en occident et dans de nombreuses cultures. Il va renverser le paradigme et monter qu’au contraire le blanc est la couleur « la plus impure » car composée des couleurs pures du rouge au violet. Voilà une version moderne de son expérience, un arc en ciel sur commande en quelque sorte.</a:t>
            </a:r>
          </a:p>
          <a:p>
            <a:endParaRPr lang="fr-FR" baseline="0" dirty="0" smtClean="0"/>
          </a:p>
          <a:p>
            <a:r>
              <a:rPr lang="fr-FR" baseline="0" dirty="0" smtClean="0"/>
              <a:t>Aujourd’hui on ne se contente plus d’observer, il faut mesurer et, nous avons de la chance toute la manip tient dans ce petit appareil que j’utiliserai beaucoup dans la suite: un spectromètre USB qui me permet de mesurer directement, en un instant la quantité d’énergie lumineuse émise par la source pour chacune des couleurs. </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Revenons au XVIIème siècle: le prestige du découvreur de la gravitation universelle est immense et, pendant plus de 100 ans, c’est le point de vue corpusculaire qui va s’imposer.</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Les choses vont commencer à changer au début du 19</a:t>
            </a:r>
            <a:r>
              <a:rPr lang="fr-FR" baseline="30000" dirty="0" smtClean="0"/>
              <a:t>ème</a:t>
            </a:r>
            <a:r>
              <a:rPr lang="fr-FR" dirty="0" smtClean="0"/>
              <a:t> siècle…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9</a:t>
            </a:fld>
            <a:endParaRPr lang="fr-FR"/>
          </a:p>
        </p:txBody>
      </p:sp>
    </p:spTree>
    <p:extLst>
      <p:ext uri="{BB962C8B-B14F-4D97-AF65-F5344CB8AC3E}">
        <p14:creationId xmlns:p14="http://schemas.microsoft.com/office/powerpoint/2010/main" val="233501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dirty="0" smtClean="0"/>
              <a:t>… quand un médecin anglais, Thomas Young, immense érudit universel va obtenir pour la première fois un phénomène d’interférences lumineuses.</a:t>
            </a:r>
            <a:r>
              <a:rPr lang="fr-FR" baseline="0" dirty="0" smtClean="0"/>
              <a:t> C’est un phénomène typiquement ondulatoire qui va à l’encontre de la théorie corpusculaire communément admise.</a:t>
            </a:r>
          </a:p>
          <a:p>
            <a:endParaRPr lang="fr-FR" baseline="0" dirty="0" smtClean="0"/>
          </a:p>
          <a:p>
            <a:r>
              <a:rPr lang="fr-FR" baseline="0" dirty="0" smtClean="0"/>
              <a:t>Il envoie de la lumière sur un écran percé de deux petits trous et observe des raies alternativement sombres et brillantes sur un écran: des franges d’interférence. L’interprétation est classique en termes d’onde. En un point de l’écran on recueille deux ondes issues de chaque trou. Elles ont parcouru des chemins différents. </a:t>
            </a:r>
          </a:p>
          <a:p>
            <a:endParaRPr lang="fr-FR" baseline="0" dirty="0" smtClean="0"/>
          </a:p>
          <a:p>
            <a:r>
              <a:rPr lang="fr-FR" baseline="0" dirty="0" smtClean="0"/>
              <a:t>Si en ce point les chemins sont tels que les maximas de l’une correspondent à ceux de l’autre, elles se renforcent. Il y a beaucoup de lumière, la frange est brillante, l’interférence est dite constructive.</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Inversement, si en ce point les chemins sont tels que les maximas de l’une correspondent aux minimas de l’autre, elles se détruisent. Il n’y a plus de lumière, la frange est sombre, l’interférence est dite destructive. Notez le caractère paradoxal: on a non pas une mais deux sources et on arrive à obtenir moins de lumière! C’est impensable du point de vue corpusculaire!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Pourquoi a-t-il fallu attendre si longtemps? Parce que l’expérience est très difficile! En effet, de ses observations, Thomas Young en déduit que la longueur d’onde de la lumière est une fraction de micron! Et de l’étude détaillée des irisations il en déduit que les couleurs se distinguent par leur longueur d’onde, plus courte pour le bleu que le rouge.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Aujourd’hui l’expérience est très facile et on peut prendre non pas deux mais une multitude de trous, de fentes, qui forment un réseau. On envoie un laser dessus et on constate un superbe phénomène d’interférences. Ces deux lasers sont ils du même rouge? Non, c’est très apparent, la figure est plus resserrée ça veut dire que sa longueur d’onde est plus courte.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Quelle démonstration éclatante qui doit emporter la conviction de la communauté à adopter le point de vue ondulatoire. Et bien non, bien qu’exposé à la Royal Académie et publié par la suite, le modèle corpusculaire continuera a être très majoritairement accepté!</a:t>
            </a:r>
          </a:p>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Les ondes ont d’autres caractéristiques subtiles, comme on va le voir, et cela n’a pas facilité la compréhension.</a:t>
            </a:r>
          </a:p>
          <a:p>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10</a:t>
            </a:fld>
            <a:endParaRPr lang="fr-FR"/>
          </a:p>
        </p:txBody>
      </p:sp>
    </p:spTree>
    <p:extLst>
      <p:ext uri="{BB962C8B-B14F-4D97-AF65-F5344CB8AC3E}">
        <p14:creationId xmlns:p14="http://schemas.microsoft.com/office/powerpoint/2010/main" val="1719468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 existe en fait deux grands types</a:t>
            </a:r>
            <a:r>
              <a:rPr lang="fr-FR" baseline="0" dirty="0" smtClean="0"/>
              <a:t> d’ondes.</a:t>
            </a:r>
          </a:p>
          <a:p>
            <a:endParaRPr lang="fr-FR" baseline="0" dirty="0" smtClean="0"/>
          </a:p>
          <a:p>
            <a:r>
              <a:rPr lang="fr-FR" baseline="0" dirty="0" smtClean="0"/>
              <a:t>Les premières, comme les ondes acoustiques sont des ondes longitudinales. Comment fonctionne un haut parleur. On met en mouvement une membrane qui comprime une tranche d’air, qui comprime la tranche suivante et de proche en proche. L’onde se propage dans le même sens qu’a lieu la vibration. </a:t>
            </a:r>
          </a:p>
          <a:p>
            <a:endParaRPr lang="fr-FR" baseline="0" dirty="0" smtClean="0"/>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Inversement, observons les vagues à la surface de l’eau: le bouchon du pêcheur oscille verticalement tandis que la vague progresse horizontalement. L’onde est dite transverse.</a:t>
            </a:r>
          </a:p>
          <a:p>
            <a:endParaRPr lang="fr-FR" baseline="0" dirty="0" smtClean="0"/>
          </a:p>
          <a:p>
            <a:endParaRPr lang="fr-FR" baseline="0" dirty="0" smtClean="0"/>
          </a:p>
          <a:p>
            <a:r>
              <a:rPr lang="fr-FR" baseline="0" dirty="0" smtClean="0"/>
              <a:t>Ce dernier cas est plus subtil encore…</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11</a:t>
            </a:fld>
            <a:endParaRPr lang="fr-FR"/>
          </a:p>
        </p:txBody>
      </p:sp>
    </p:spTree>
    <p:extLst>
      <p:ext uri="{BB962C8B-B14F-4D97-AF65-F5344CB8AC3E}">
        <p14:creationId xmlns:p14="http://schemas.microsoft.com/office/powerpoint/2010/main" val="228322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considérons une corde en vibration attachée à un point. Les ondulations progressent horizontalement sur la corde que l’on agite de haut en bas.</a:t>
            </a:r>
            <a:r>
              <a:rPr lang="fr-FR" baseline="0" dirty="0" smtClean="0"/>
              <a:t> La corde vibre rectilignement dans un plan vertical.</a:t>
            </a:r>
          </a:p>
          <a:p>
            <a:endParaRPr lang="fr-FR" baseline="0" dirty="0" smtClean="0"/>
          </a:p>
          <a:p>
            <a:r>
              <a:rPr lang="fr-FR" baseline="0" dirty="0" smtClean="0"/>
              <a:t>Mais on peut aussi l’agiter de droite à gauche et la vibration aura lieu dans un plan horizontal cette fois.</a:t>
            </a:r>
          </a:p>
          <a:p>
            <a:endParaRPr lang="fr-FR" baseline="0" dirty="0" smtClean="0"/>
          </a:p>
          <a:p>
            <a:r>
              <a:rPr lang="fr-FR" baseline="0" dirty="0" smtClean="0"/>
              <a:t>Ainsi pour spécifier totalement une onde transverse il faut préciser sa direction de vibration! On dit sa po-la-ri-sa-</a:t>
            </a:r>
            <a:r>
              <a:rPr lang="fr-FR" baseline="0" dirty="0" err="1" smtClean="0"/>
              <a:t>tion</a:t>
            </a:r>
            <a:r>
              <a:rPr lang="fr-FR" baseline="0" dirty="0" smtClean="0"/>
              <a:t>.</a:t>
            </a:r>
          </a:p>
          <a:p>
            <a:endParaRPr lang="fr-FR" baseline="0" dirty="0" smtClean="0"/>
          </a:p>
          <a:p>
            <a:r>
              <a:rPr lang="fr-FR" baseline="0" dirty="0" smtClean="0"/>
              <a:t>Et c’est compliqué car on peut l’agiter en diagonale, voir bien sûr, tous ceux qui ont joué à la corde à sauter le savent bien, en rond, dans un sens ou dans l’autre.</a:t>
            </a:r>
          </a:p>
          <a:p>
            <a:endParaRPr lang="fr-FR" baseline="0" dirty="0" smtClean="0"/>
          </a:p>
          <a:p>
            <a:r>
              <a:rPr lang="fr-FR" baseline="0" dirty="0" smtClean="0"/>
              <a:t>Ainsi les ondes transverses, contrairement aux ondes longitudinales, possèdent une qualité supplémentaire, leur polarisation.</a:t>
            </a:r>
            <a:endParaRPr lang="fr-FR" dirty="0"/>
          </a:p>
        </p:txBody>
      </p:sp>
      <p:sp>
        <p:nvSpPr>
          <p:cNvPr id="4" name="Espace réservé du numéro de diapositive 3"/>
          <p:cNvSpPr>
            <a:spLocks noGrp="1"/>
          </p:cNvSpPr>
          <p:nvPr>
            <p:ph type="sldNum" sz="quarter" idx="10"/>
          </p:nvPr>
        </p:nvSpPr>
        <p:spPr/>
        <p:txBody>
          <a:bodyPr/>
          <a:lstStyle/>
          <a:p>
            <a:fld id="{BA1E5DCB-002E-460C-BA26-307DC6226EAB}" type="slidenum">
              <a:rPr lang="fr-FR" smtClean="0"/>
              <a:pPr/>
              <a:t>12</a:t>
            </a:fld>
            <a:endParaRPr lang="fr-FR"/>
          </a:p>
        </p:txBody>
      </p:sp>
    </p:spTree>
    <p:extLst>
      <p:ext uri="{BB962C8B-B14F-4D97-AF65-F5344CB8AC3E}">
        <p14:creationId xmlns:p14="http://schemas.microsoft.com/office/powerpoint/2010/main" val="1065909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Espace réservé du contenu 2"/>
          <p:cNvSpPr>
            <a:spLocks noGrp="1"/>
          </p:cNvSpPr>
          <p:nvPr>
            <p:ph sz="half" idx="1"/>
          </p:nvPr>
        </p:nvSpPr>
        <p:spPr>
          <a:xfrm>
            <a:off x="457200" y="1600200"/>
            <a:ext cx="4038600" cy="4525963"/>
          </a:xfrm>
        </p:spPr>
        <p:txBody>
          <a:bodyPr/>
          <a:lstStyle>
            <a:lvl1pPr>
              <a:defRPr sz="2800">
                <a:solidFill>
                  <a:schemeClr val="bg1">
                    <a:lumMod val="50000"/>
                  </a:schemeClr>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10" name="Titre 9"/>
          <p:cNvSpPr>
            <a:spLocks noGrp="1"/>
          </p:cNvSpPr>
          <p:nvPr>
            <p:ph type="title"/>
          </p:nvPr>
        </p:nvSpPr>
        <p:spPr/>
        <p:txBody>
          <a:bodyPr/>
          <a:lstStyle/>
          <a:p>
            <a:r>
              <a:rPr lang="fr-FR" smtClean="0"/>
              <a:t>Cliquez pour modifier le style du titre</a:t>
            </a:r>
            <a:endParaRPr lang="fr-F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D1F70E3-F251-44C9-9BF9-9BE04A556D38}" type="datetimeFigureOut">
              <a:rPr lang="fr-FR" smtClean="0"/>
              <a:pPr/>
              <a:t>25/11/2019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85BAD84-4762-4444-A55E-3B3578702A9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dirty="0" smtClean="0"/>
              <a:t>Cliquez pour modifier le style du titre</a:t>
            </a:r>
            <a:endParaRPr lang="fr-FR" dirty="0"/>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1F70E3-F251-44C9-9BF9-9BE04A556D38}" type="datetimeFigureOut">
              <a:rPr lang="fr-FR" smtClean="0"/>
              <a:pPr/>
              <a:t>25/11/2019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BAD84-4762-4444-A55E-3B3578702A9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bg1">
              <a:lumMod val="5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6">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jpeg"/><Relationship Id="rId7"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10.jpeg"/><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0.jpeg"/><Relationship Id="rId7"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0.jpeg"/><Relationship Id="rId7" Type="http://schemas.openxmlformats.org/officeDocument/2006/relationships/image" Target="../media/image6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jpeg"/><Relationship Id="rId7" Type="http://schemas.openxmlformats.org/officeDocument/2006/relationships/image" Target="../media/image7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63.png"/><Relationship Id="rId4" Type="http://schemas.openxmlformats.org/officeDocument/2006/relationships/image" Target="../media/image73.pn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79.jpeg"/><Relationship Id="rId4" Type="http://schemas.openxmlformats.org/officeDocument/2006/relationships/image" Target="../media/image37.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7.jpeg"/><Relationship Id="rId11" Type="http://schemas.openxmlformats.org/officeDocument/2006/relationships/image" Target="../media/image92.png"/><Relationship Id="rId5" Type="http://schemas.openxmlformats.org/officeDocument/2006/relationships/image" Target="../media/image38.png"/><Relationship Id="rId10" Type="http://schemas.openxmlformats.org/officeDocument/2006/relationships/image" Target="../media/image91.jpeg"/><Relationship Id="rId4" Type="http://schemas.openxmlformats.org/officeDocument/2006/relationships/image" Target="../media/image86.png"/><Relationship Id="rId9"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9.png"/><Relationship Id="rId5" Type="http://schemas.openxmlformats.org/officeDocument/2006/relationships/image" Target="../media/image96.png"/><Relationship Id="rId10" Type="http://schemas.openxmlformats.org/officeDocument/2006/relationships/image" Target="../media/image100.png"/><Relationship Id="rId4" Type="http://schemas.openxmlformats.org/officeDocument/2006/relationships/image" Target="../media/image95.png"/><Relationship Id="rId9" Type="http://schemas.openxmlformats.org/officeDocument/2006/relationships/image" Target="../media/image99.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102.jpeg"/><Relationship Id="rId10" Type="http://schemas.openxmlformats.org/officeDocument/2006/relationships/image" Target="../media/image106.png"/><Relationship Id="rId4" Type="http://schemas.openxmlformats.org/officeDocument/2006/relationships/image" Target="../media/image9.png"/><Relationship Id="rId9" Type="http://schemas.openxmlformats.org/officeDocument/2006/relationships/image" Target="../media/image10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7.jpe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07.jpeg"/><Relationship Id="rId3" Type="http://schemas.openxmlformats.org/officeDocument/2006/relationships/image" Target="../media/image9.png"/><Relationship Id="rId7" Type="http://schemas.openxmlformats.org/officeDocument/2006/relationships/image" Target="../media/image111.jpeg"/><Relationship Id="rId12"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109.png"/><Relationship Id="rId10" Type="http://schemas.openxmlformats.org/officeDocument/2006/relationships/image" Target="../media/image43.png"/><Relationship Id="rId4" Type="http://schemas.openxmlformats.org/officeDocument/2006/relationships/image" Target="../media/image91.jpeg"/><Relationship Id="rId9" Type="http://schemas.openxmlformats.org/officeDocument/2006/relationships/image" Target="../media/image112.png"/><Relationship Id="rId14" Type="http://schemas.openxmlformats.org/officeDocument/2006/relationships/image" Target="../media/image102.jpeg"/></Relationships>
</file>

<file path=ppt/slides/_rels/slide2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9.png"/><Relationship Id="rId7"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jpg"/></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3.jpeg"/><Relationship Id="rId7" Type="http://schemas.openxmlformats.org/officeDocument/2006/relationships/image" Target="../media/image12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30.png"/></Relationships>
</file>

<file path=ppt/slides/_rels/slide31.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image" Target="../media/image124.png"/><Relationship Id="rId7"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jpg"/></Relationships>
</file>

<file path=ppt/slides/_rels/slide3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101.png"/><Relationship Id="rId4" Type="http://schemas.openxmlformats.org/officeDocument/2006/relationships/image" Target="../media/image107.jpe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34.jpe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jpeg"/></Relationships>
</file>

<file path=ppt/slides/_rels/slide3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3.png"/><Relationship Id="rId7"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wmf"/><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34.jpeg"/><Relationship Id="rId7" Type="http://schemas.openxmlformats.org/officeDocument/2006/relationships/image" Target="../media/image145.w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49.emf"/><Relationship Id="rId5" Type="http://schemas.openxmlformats.org/officeDocument/2006/relationships/image" Target="../media/image148.png"/><Relationship Id="rId4" Type="http://schemas.openxmlformats.org/officeDocument/2006/relationships/image" Target="../media/image147.png"/></Relationships>
</file>

<file path=ppt/slides/_rels/slide3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24.png"/><Relationship Id="rId7" Type="http://schemas.openxmlformats.org/officeDocument/2006/relationships/image" Target="../media/image13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52.jpeg"/></Relationships>
</file>

<file path=ppt/slides/_rels/slide3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34.jpeg"/><Relationship Id="rId7" Type="http://schemas.openxmlformats.org/officeDocument/2006/relationships/image" Target="../media/image1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4.jpeg"/><Relationship Id="rId5" Type="http://schemas.openxmlformats.org/officeDocument/2006/relationships/image" Target="../media/image162.png"/><Relationship Id="rId4" Type="http://schemas.openxmlformats.org/officeDocument/2006/relationships/image" Target="../media/image161.png"/></Relationships>
</file>

<file path=ppt/slides/_rels/slide4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58.jpeg"/></Relationships>
</file>

<file path=ppt/slides/_rels/slide4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4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emf"/><Relationship Id="rId3" Type="http://schemas.openxmlformats.org/officeDocument/2006/relationships/image" Target="../media/image167.png"/><Relationship Id="rId7" Type="http://schemas.openxmlformats.org/officeDocument/2006/relationships/image" Target="../media/image170.png"/><Relationship Id="rId12" Type="http://schemas.openxmlformats.org/officeDocument/2006/relationships/image" Target="../media/image174.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9.png"/><Relationship Id="rId11" Type="http://schemas.openxmlformats.org/officeDocument/2006/relationships/image" Target="../media/image134.jpeg"/><Relationship Id="rId5" Type="http://schemas.openxmlformats.org/officeDocument/2006/relationships/image" Target="../media/image145.wmf"/><Relationship Id="rId10" Type="http://schemas.openxmlformats.org/officeDocument/2006/relationships/image" Target="../media/image173.png"/><Relationship Id="rId4" Type="http://schemas.openxmlformats.org/officeDocument/2006/relationships/image" Target="../media/image168.png"/><Relationship Id="rId9" Type="http://schemas.openxmlformats.org/officeDocument/2006/relationships/image" Target="../media/image172.png"/></Relationships>
</file>

<file path=ppt/slides/_rels/slide46.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76.png"/><Relationship Id="rId7" Type="http://schemas.openxmlformats.org/officeDocument/2006/relationships/image" Target="../media/image17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5.wmf"/><Relationship Id="rId5" Type="http://schemas.openxmlformats.org/officeDocument/2006/relationships/image" Target="../media/image165.png"/><Relationship Id="rId4" Type="http://schemas.openxmlformats.org/officeDocument/2006/relationships/image" Target="../media/image177.png"/></Relationships>
</file>

<file path=ppt/slides/_rels/slide4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0.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jpeg"/><Relationship Id="rId7" Type="http://schemas.openxmlformats.org/officeDocument/2006/relationships/image" Target="../media/image31.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10" Type="http://schemas.openxmlformats.org/officeDocument/2006/relationships/image" Target="../media/image10.jpeg"/><Relationship Id="rId4" Type="http://schemas.openxmlformats.org/officeDocument/2006/relationships/image" Target="../media/image35.jpe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2492896"/>
            <a:ext cx="8175282" cy="1115115"/>
          </a:xfrm>
        </p:spPr>
        <p:txBody>
          <a:bodyPr>
            <a:normAutofit/>
          </a:bodyPr>
          <a:lstStyle/>
          <a:p>
            <a:r>
              <a:rPr lang="fr-FR" dirty="0"/>
              <a:t>cycle </a:t>
            </a:r>
            <a:r>
              <a:rPr lang="fr-FR" dirty="0" smtClean="0"/>
              <a:t>« Lumière </a:t>
            </a:r>
            <a:r>
              <a:rPr lang="fr-FR" dirty="0"/>
              <a:t>et </a:t>
            </a:r>
            <a:r>
              <a:rPr lang="fr-FR" dirty="0" smtClean="0"/>
              <a:t>couleurs »</a:t>
            </a:r>
            <a:endParaRPr lang="fr-FR" dirty="0"/>
          </a:p>
        </p:txBody>
      </p:sp>
      <p:sp>
        <p:nvSpPr>
          <p:cNvPr id="6" name="Sous-titre 2"/>
          <p:cNvSpPr txBox="1">
            <a:spLocks/>
          </p:cNvSpPr>
          <p:nvPr/>
        </p:nvSpPr>
        <p:spPr>
          <a:xfrm>
            <a:off x="1600224" y="5877272"/>
            <a:ext cx="6400800" cy="90931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400" b="0" i="0" u="none" strike="noStrike" kern="1200" cap="none" spc="0" normalizeH="0" baseline="0" noProof="0" dirty="0" smtClean="0">
                <a:ln>
                  <a:noFill/>
                </a:ln>
                <a:solidFill>
                  <a:schemeClr val="tx1">
                    <a:tint val="75000"/>
                  </a:schemeClr>
                </a:solidFill>
                <a:effectLst/>
                <a:uLnTx/>
                <a:uFillTx/>
                <a:latin typeface="+mn-lt"/>
                <a:ea typeface="+mn-ea"/>
                <a:cs typeface="+mn-cs"/>
              </a:rPr>
              <a:t>Renaud </a:t>
            </a:r>
            <a:r>
              <a:rPr kumimoji="0" lang="fr-FR" sz="2400" b="0" i="0" u="none" strike="noStrike" kern="1200" cap="none" spc="0" normalizeH="0" baseline="0" noProof="0" dirty="0" err="1" smtClean="0">
                <a:ln>
                  <a:noFill/>
                </a:ln>
                <a:solidFill>
                  <a:schemeClr val="tx1">
                    <a:tint val="75000"/>
                  </a:schemeClr>
                </a:solidFill>
                <a:effectLst/>
                <a:uLnTx/>
                <a:uFillTx/>
                <a:latin typeface="+mn-lt"/>
                <a:ea typeface="+mn-ea"/>
                <a:cs typeface="+mn-cs"/>
              </a:rPr>
              <a:t>Mathevet</a:t>
            </a:r>
            <a:endParaRPr lang="fr-FR" sz="2400" dirty="0">
              <a:solidFill>
                <a:schemeClr val="tx1">
                  <a:tint val="75000"/>
                </a:schemeClr>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400" b="0" i="0" u="none" strike="noStrike" kern="1200" cap="none" spc="0" normalizeH="0" noProof="0" dirty="0" smtClean="0">
                <a:ln>
                  <a:noFill/>
                </a:ln>
                <a:solidFill>
                  <a:schemeClr val="tx1">
                    <a:tint val="75000"/>
                  </a:schemeClr>
                </a:solidFill>
                <a:effectLst/>
                <a:uLnTx/>
                <a:uFillTx/>
                <a:latin typeface="+mn-lt"/>
                <a:ea typeface="+mn-ea"/>
                <a:cs typeface="+mn-cs"/>
              </a:rPr>
              <a:t>Université Paul Sabatier</a:t>
            </a:r>
            <a:endParaRPr kumimoji="0" lang="fr-FR" sz="24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pic>
        <p:nvPicPr>
          <p:cNvPr id="1030" name="Picture 6" descr="https://encrypted-tbn2.gstatic.com/images?q=tbn:ANd9GcToacCpPARbtRxGHDyAsHNmAg7CmnSmrvhkmqMwtunpbHmy1sLMgg"/>
          <p:cNvPicPr>
            <a:picLocks noChangeAspect="1" noChangeArrowheads="1"/>
          </p:cNvPicPr>
          <p:nvPr/>
        </p:nvPicPr>
        <p:blipFill>
          <a:blip r:embed="rId2"/>
          <a:srcRect/>
          <a:stretch>
            <a:fillRect/>
          </a:stretch>
        </p:blipFill>
        <p:spPr bwMode="auto">
          <a:xfrm>
            <a:off x="500034" y="723893"/>
            <a:ext cx="2466975" cy="1847851"/>
          </a:xfrm>
          <a:prstGeom prst="rect">
            <a:avLst/>
          </a:prstGeom>
          <a:noFill/>
        </p:spPr>
      </p:pic>
      <p:pic>
        <p:nvPicPr>
          <p:cNvPr id="1032" name="Picture 8" descr="https://encrypted-tbn3.gstatic.com/images?q=tbn:ANd9GcQ_CCWU53gtbFnKAfHsDBiUa8U5S8tXutuC4fxRNKfWgcRHUzXxQg"/>
          <p:cNvPicPr>
            <a:picLocks noChangeAspect="1" noChangeArrowheads="1"/>
          </p:cNvPicPr>
          <p:nvPr/>
        </p:nvPicPr>
        <p:blipFill>
          <a:blip r:embed="rId3"/>
          <a:srcRect/>
          <a:stretch>
            <a:fillRect/>
          </a:stretch>
        </p:blipFill>
        <p:spPr bwMode="auto">
          <a:xfrm>
            <a:off x="3360624" y="4005224"/>
            <a:ext cx="2880000" cy="1440000"/>
          </a:xfrm>
          <a:prstGeom prst="rect">
            <a:avLst/>
          </a:prstGeom>
          <a:noFill/>
        </p:spPr>
      </p:pic>
      <p:pic>
        <p:nvPicPr>
          <p:cNvPr id="1034" name="Picture 10" descr="http://physique-eea.ujf-grenoble.fr/intra/Organisation/CESIRE/OPT/DocsOptique/PhotoOptWeb/YoungBlanche.jpg"/>
          <p:cNvPicPr>
            <a:picLocks noChangeAspect="1" noChangeArrowheads="1"/>
          </p:cNvPicPr>
          <p:nvPr/>
        </p:nvPicPr>
        <p:blipFill>
          <a:blip r:embed="rId4" cstate="print"/>
          <a:srcRect/>
          <a:stretch>
            <a:fillRect/>
          </a:stretch>
        </p:blipFill>
        <p:spPr bwMode="auto">
          <a:xfrm rot="16200000">
            <a:off x="6715140" y="443598"/>
            <a:ext cx="1857388" cy="2428892"/>
          </a:xfrm>
          <a:prstGeom prst="rect">
            <a:avLst/>
          </a:prstGeom>
          <a:noFill/>
        </p:spPr>
      </p:pic>
      <p:pic>
        <p:nvPicPr>
          <p:cNvPr id="1036" name="Picture 12" descr="http://www.ast.obs-mip.fr/users/rieutord/agregation/photos/croix_de_Malte_noire.JPG"/>
          <p:cNvPicPr>
            <a:picLocks noChangeAspect="1" noChangeArrowheads="1"/>
          </p:cNvPicPr>
          <p:nvPr/>
        </p:nvPicPr>
        <p:blipFill>
          <a:blip r:embed="rId5" cstate="print"/>
          <a:srcRect/>
          <a:stretch>
            <a:fillRect/>
          </a:stretch>
        </p:blipFill>
        <p:spPr bwMode="auto">
          <a:xfrm>
            <a:off x="785786" y="3814745"/>
            <a:ext cx="2428892" cy="1755255"/>
          </a:xfrm>
          <a:prstGeom prst="rect">
            <a:avLst/>
          </a:prstGeom>
          <a:noFill/>
        </p:spPr>
      </p:pic>
      <p:pic>
        <p:nvPicPr>
          <p:cNvPr id="1038" name="Picture 14" descr="http://www.ast.obs-mip.fr/users/rieutord/agregation/photos/croix_Malte_blanche.JPG"/>
          <p:cNvPicPr>
            <a:picLocks noChangeAspect="1" noChangeArrowheads="1"/>
          </p:cNvPicPr>
          <p:nvPr/>
        </p:nvPicPr>
        <p:blipFill>
          <a:blip r:embed="rId6" cstate="print"/>
          <a:srcRect/>
          <a:stretch>
            <a:fillRect/>
          </a:stretch>
        </p:blipFill>
        <p:spPr bwMode="auto">
          <a:xfrm>
            <a:off x="6357950" y="3782770"/>
            <a:ext cx="2484000" cy="1785375"/>
          </a:xfrm>
          <a:prstGeom prst="rect">
            <a:avLst/>
          </a:prstGeom>
          <a:noFill/>
        </p:spPr>
      </p:pic>
      <p:sp>
        <p:nvSpPr>
          <p:cNvPr id="3" name="AutoShape 2" descr="data:image/jpeg;base64,/9j/4AAQSkZJRgABAQAAAQABAAD/2wCEAAkGBxQTEhQUExQWFhUXGBUVGBgWFhQVFxgVFBQWGBQUFxUYHCggHBolHBQVITEhJSkrLi4uFx8zODMsNygtLisBCgoKDg0OGxAQGy0kHyQsLCwsLiwsLCwsLCwsLCwsLCwsLCwsLCwsLCwsLCwsLCwsLCwsLCwsLCwsLCwsLCwsLP/AABEIAOEA4QMBEQACEQEDEQH/xAAbAAEAAwEBAQEAAAAAAAAAAAAAAQIDBAUGB//EADMQAAEDAgQEBQIGAwEBAAAAAAEAAhEDIQQSMUEiUWGBBRNxkaGx8AYyQsHR4RRS8SNi/8QAGgEBAAMBAQEAAAAAAAAAAAAAAAECAwQFBv/EAC8RAAICAQQCAQMDBAEFAAAAAAABAhEDBBIhMSJBE1FhcQUjMhSBscFCUmKRodH/2gAMAwEAAhEDEQA/APw5W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TCAQgBCCxCEWIQkQgEIRYIQkQgEIBCAQgEIBCAQgEIBCkgQgsnKlCyciULIypQskt6pQsgNShZJalCyIQWRCgWIQWIQkQgCkglACgCAkIBCAIAQhAhATCkEBqAhQSIQEICUACAlCAApBcD1UkM0c3nP1VqK2Q0HafvooSdk2Rl+4SggAiRFkOCh0SjMqCxCgkAICwpnkfZTtZFonyXcim1jcjNQSTKAIAgJBUgAIQWlAS4adVNEDLJslciySIPPv8AwnQDaZKVYsiLIAaJidk2OrG4qWqCbGVKFiEFkgIQWDVNCy7R6qyRVs6GU5BuTC3jjuLMnLkhjd2kj4KhQt8Et0+SCwfqJ9Yn6I4fUJt9FnMIGtvr7q0sbiuCFO+Dmd63XOzVdGZKoXIIToDOfuyWSQSdyhBCiySEAQEoAgJBQgkKQSTZAWI57qX0QWNzbTpKnlsi0Xa0A3APMT8SFdLbLkq3aJp0i6bde3dIwcg5JdEhnDYSdr2/tWUeOBu55J/xyRmItpO3onxNqyN3ol9KYgHqSR8BTLH1SIUlXJV+EI21VXhkiVksyDehVNpayzafqpUSNxZtM9VZQb6I3UasZ0M+i1jD7FGzvwlAkwSYNo2Xo4MEm/yc2XIqLU6E2aXAjpEehUwwqT2rgiU6psuzDGZcSesX+FeOna5kyry3xE5sUL8Jt6a9iubURbfgzbG67RwVReJAP0XnTXJ0xMBO2izrg049k1OIzbYWEaCJjsj55HRRyqCIRkhQCiEkoAgACEEhCSYspIJlAWjT4Uv7kFg6/RTfJBpSgG49Rv8A0rRpPkrK6NKALpEdhOi1x3K+Csml0b02gNOVsnYTAHMn+F0RitvirZm3b5Z0NwudokWFzGgK6Y4FOKcjF5drdGlaiQWgMJnUyIHaP3V54pRklGN/crGakm26Ljw/izEGTabx7LX+j8txV6nikU/w8xcAxzYsCYv1tosv6VTbW1os8uxJ2mZP8Ocy9yNbCT2CyloZY+ey8dQpuuhQoZx+pvwe6nHgWVe0yJ5Nj+puMJl1npAJ+V0rTfH2ZfLv6PQw2GMgyYH6dvZd2LTvcpXwcuTMqcT0BhRnLbzrod+q6VGO6jmeR7EylbDFjTLi4m9xcDlbVVePZB82WjlWSSpUfM+JYgNcA2/WNOkHVfP6zPtltgexp8batnCaBsXmATvOvVcLxP8AlM6VP1El1Mg2iPfuCocNr46IUrMvL1uFnsLWUhVotZBbaygER6KCbMlBYlAShAAREsBSQWAT0CT0UsgmFP5ILb20T8EPo0psE37q8Y88kNui9KTO23Y7K+O3aKypG9FuVpIm2g5klb41ti2jNvc+TpYM7QHAxrEkXjouuC+SKU19zFvY24nonEhuXgc6dYFmjqSV6Lz/AB7Uot/6OX4t1ttI9FmEa94cXOkCAJgcvyrs+CE5rJZyPPKENqRuymPMLA11hObLDfSeavui5fHT/Jm21j32vx7JoeHBmYlz3Te5zRGwCriwxw27bIyap5KilRSnhGVW5mZmHSYg26FV2wyxtcEyzTwyqVM0p4TIBmOYdRqtoQ2qnyUeb5HxwddDB5iAyb7QL+6mclFcmDy1/I+p8L8CLcrqtIvBkEHMMsGLwRe43Xl59ZdqEq/2Y3ktNK0eT+MvAHUo8p006gBBBnKdS2YnSCOh6LTS6l6iDg+JHdBRxNSfJ8YzwQCTmlw5XgqI/p0e/Z2vWu6rgyxGEytl8W1MQOkhVyadRjuyevZeGbdLxOHEYQwHMLSNeYI9QuLJp21ug1R0wypPbM5a1IZosCdBP0JXJkxJOn7NoSbVo53UiCZFtOoK5pQcXTNVJNGOTWNtVjt4L39TOD0VaZa0ZKpcICQhBAKWSWCkgmU9AmbKSCTfsnD7ILTfop/BDo1YBmk76rRd2Q3waUKlzaNveQVpjlTaRSSrk1w9IAHXQmOfRb4obU2uikpbmrOqmM7IMiY6G37Lrgvlx07RhKXxy+p2uqim0EhxuBYFxsNT93Xa8kcEVabOdQeVuqR6Bwxe5js72ht4EAGb3EarreB5JRnua+yOb5VCLjtTs9Gnimh4p3k30MaTr6BdDyx37Djlhk4fIddBnESXEzta19k2tc2YTmnFJI9DAUGVSWseMwtBsZ72KwyZnBW1wYT+SDVrs9fB+BeW0uxBytF3Pc0wAbCw1M8ua4563c6x8srsyZJ9bV7Pr/BPw9T8mRl8t/Fm0L2m7SSbiOQhePqdZN5Oe0e1pv075MVzfH+R45+IaVKm6kwyW5QCLRJiQTaQo0+jyZJqb9jVa7HHH8GPtez5DxfxEvoinUdndnDiSIIaAQBO5Xs6fT7Mu+HCo8hamU4U+z5pxbJAid9JXqI0SlVvo83K7iFUsInhygi3JwKpCM6ay1R23Hh47+55WJALD5ZbyH+s7zC48u1wfwtHbj3b/wBxHm4hjS0F0SNeU7ESvOyRi4p5Ks7Itp1Do4sSCCIE89jC4cyqSo3x17OeqwA2/tc04pPg1i21yUyqtEnMsjUICYQAKSCQEBKAk2Qgubx0ViCZ26KfZFcGjRLp7dFdVusq+jWhV4tNJ/iVrjn5UUlHizfDNyg3JFze66cK2p82jOfk1R0UqmdhgkTAzbgiF0Qn8uNqLr7mUl8cras7KdcU2AvcTECYuT9hdscscUFvdmDg8sntR3XeGFlTKNTacwP38rq2yybZQlSObxhujONnqjEtBAJgnTvMfQrslKKaTfJwvFKSbXRs0OzTIyxpF59VVp33wZNw2dcnqeEYOpWqZKcFwBJuBAFiTPqFhqM0MUN0jNYnk4XJ99+H/C69EOGIqsdT/wBIzNiLyXRC+e1WfHkd440z1NPp5Yncn4+0+T2nPBpj/GewsBAhsFoANwALaaLhSan+4uTuyO8dYJcX/wCDz/FMDR/xstQUmESc4aGtzScp4tza0rowZMqy3G39jk1ODD8FUk/qj8u8RqPzbHvt06L6rElttHi4Ixo86vXa07BxtO56LVuEXcuzrx45SVejyMRinZzIGTYzfRcmTNPe0/4nfjxQ2cdnlvc1oIYAOg57SvNlKEE1jO1Kcq3Hn1H5gZ15T9F505OcfI6lFRfBz1HmLbaLmlJ0aJW+TJx0Kyb5s0SLeeeancRRzLM0CABAS0oiAFILTZPQ6ZMwpIokjRT2C0xb0+UIovlv+yvXJW+DWi4THLZa43HdRSSdG+HaQTJn7uujFFxuzObT6Oig8OaQ0idjyPounFJTg1DsymnFpzO7BMfl4oPPlc2XbgjPZWTk5sso7vE9MYGo5oNMtmd5ILekBdc8c9q+NpHH8+KMmslnv4XwgcJflHIu1nfKCtJZI/S2eZk1b52WfSeHeGBjs4YHtDd9Q+etssSbLzs2olNbbp/6MI5IuG9n0nhTWeZ5kU2kghxhrXnqCBJED4XnZ0628s7tHmlJ75Pg8Txb8WVQ6rSApxJDXsJdw97THRd2n/ToSSm2/wAF8+rlJbYkeA/iB1OR+a0BpIAm5bfa5+Sp1WijLy6ZyabVZNPKv+LHjniL6jTTrsaMrpgGQSBZwOo1KaXBGDUsbI1WryTltTPkPEqhA4GyRYAGLd16qcoq0rLaeKb83R894iASM7eIQddOlllnUJU5Lk9bA3FNRfB5OKxBnSZK83PnkmklZ3YsaatnC8wSRvqvOm0m3H2dC5VM5HPJkLklJvg3UVRnmgQs7LdlDdVLdFIQmyFBIQEhAAUIJhASp9AlCCztoUkEqSDS89Ff2V4r7m9GnLuu/Nb44bp17M5SpHfg8A/Mc0Bu0Xnt/K9HT6PJue7o5sueCXHZ7WA8IABLWjeJsM22mi9PDpYQi3BKzz82qd+bPZ8PwPB/6gDmAZHZdCbcakjz82epfts9nB4bKw+U0S3QaEiduqxlJJpS6OGcvkn5s9KlSpuazzmBxF4OxOoBB9FzT37nsdGUczxuoco1x/ijm5eGWGQQ0gZQDuPQ6quLTxlab5LJPKnzX2PF8V8RD3ktaAbS4TJyiBPZd2DT7F5HRCMmvI8sVjmy5THPZdJt8a27rN6JymyiStUZS8lydVfGGo2DMgRP0vzWMMSg+DOOLZLceY8hjCeIgX5n0C1k9kbOuKeSdHj48NxFOeJl7Wg29dQuTLGOrxe0z0cO7TTrhnzWNOSxnkvC1LePxZ6uJb+UcTzeZK4G+bOhKlRR1RUcrLKJRQWKkqLJohVBCkkBSQAhJIQgsE9AQnogkBSC+U2gSrbW+itr2dDMKTBK3hp3LszeSuDspYQh7QGFwOrhoOi7MenksiSjf3MZZFsbbo9zB+CS7OWhp5jrqYXr4dBGMt77PNza7x2pnqeH0oe5ppFuXR5ghw0surHJuTjtr7/U4s8vFSUr+x2YPCspyKbYkyRJN42UxxRxp0c+XLPK1vZtQcHhwcHDaDwnsVMra4M5J42mmmdNKr5bCGhxAk/7OWc4q+TFx+WXkP8AMa5gJBMybktIsRf6+yLG2+CY4nCTXB5fiPiuUcRJAtzWsnDErZ14NK5Pg5/MzQcx2MjcLXiSTRrt28UbPxrGkBxgmAO6rPJGLplFgnNWi7KZDic5IP6ToOgRRadsrKcXFKiaeOYXmmHDMNlT5IuW2+SHp5qKyVwZ06bmzmfm5WiFeEXFcsu5Rm0oqjya+MbVDhTqXFpF4OxXNPPHMpRxS5R3QwyxNSyLg8bGUTl43ZnDV0QvI1GFrH5u2j0Mc05eKPFqdCvFkd6+5QlULFSUJREoCEACgkBCAChJICn0QWCIGgpGJi33/CvsdbitpujZlAEfPVbQxpoo5tM6vy5CWniMCBvbXrddMVt2uu2Y/wArPboeBZnNc4lsctDrqF68P01Sam2edk16inFI9RppU6jaZs935bGD30my7vkx45qHtnE1ly43NdI624eKheHugiMmrfUclZYWsm/d/Ywebdj2OK/PsvSxbC8sDpc3UX6fyFKywlJwXZWWCcYKbXDL4em5pMvLgdJAt7KYxa7ZXJKMkqVF6WIa6YdJFjGoO2qhSTdRKPHKNNoxdivLac75iTMAGOsJSit0jVY/ll4o8nF+JZ2ny3x11HULHJnU4ftP+53YtMscv3EczMTlEvcOp2JWay7I3lZq8e51BFqz6jgPKc0b8W46EAqckssknhaIhHHFtZEz0G4gWBIk/XpK6t8FW+rOZ45O9vRnWrVvMblyGn+oOJDuqyyPP8i2VtLwhh2Pde46BVGaYE84v6c1vUFK32Y7ZONIo+pULzIYKexk5vZZxeX5Ha8S2zGoKr3HBigBMRe9hE8iYCxyxjBvbR0423Vnj1C8h2cAbWOo3svJnLJNNTVHoRUI1tPNxLBsPay8zNFf8TqhK+zicuU3RUlQSEICABCQAgLNbKlKyG6NGM5qyj9SG7NQAW8riD+yuknEp0zcUoAcTbSToTy9lusTUVJ9Ge63S7PYpeDE5S10EG8jMHCxHxK9aH6dKVSizhlq4xtSVnu0aVOmBJDZtcxJBXrpY8XfB5kp5Ml0rN67X5mZHANH5mka3vB9FGSOVzTg+DPG8exqa5NnVRIEidhaewWrcL8uzKMJVaM2ip5h/KaZ01zBUXyb79Fn8fx/9x0QJ2n5hXW3dx2ZedfYxp1age7OG5P0EEz3Czh8jm1JcGsoYnBbG79o5sVjwJiAdz6aTCiWSEE67NceCUq3dHz5x9R2YPABvpBBHW5Xl/1OSdrIqPUWDHCnAyBgHI0TsNAVmpbYvYjRq2tzLUX5m8bYnUHS2hCvCXyQ/cX5ImtkvBm5qFjYpsmP0i0TqRzutZZPhglijaM1D5JebNKlFtUDOzqAdR0stXjhnipTiUU5YW1Fl8TjjTygU3OGhy7Ropy6p4VFRjf49FceBZLbdMrXoMc5ry3iEXJIPQEbqMmGGSSyPstHJKEXD0dDvEYcGZHGf1AS0T1WstZU1j2v8mS0trfuRxVsM0PL4OYjWZGnL7C5p4ILI8i7N45ZOG30ebUrnMW5TbeLLzZ5nKTi0dccdK7ON1MNnXuuOUVHk33OXByvMrmZquDIqhchAEBo1nNSl9SLLsspIZcMmb/2rqN9FbOjBYZztv7C6NPp5TZlkyqJ6rPDXBrsrQ5wywCQJmc3cW+wvTWjnCPjG3wcn9RFyW50exh8I11MNdTbFiWmCAd4PSTderj08J40pxX4PPnmlGbcZM3xeek1vl0w68GDlgWiB+6vlnkxJLHG0ZYtuVv5JUdGJoNqAB7A4aidQtZ4YZUt6MseSWNvazPE4lzXMApOe0mCW/pvFxCyy5pY2ko2v8F8eGM025U/8mtXA03Pa9zQXN0N5j7KvPBCc1ka5RlHUTjFwT4ZFTGEVAzy3wROeOHTRVeZrJs2uvqTHTqWPfuV/QxxAYH+bHGBEybiI09FMsUFL5H2aY3Nw+P0ePivGuItII3mLHey8/L+pJS2VR349DS3HjOqjMS2Rm1GYkfK8d5VubjfP3PRUXSTIpV5MXHQ2UwzbnQeOlZejDZgnvf9pVobca4srK5ejWjWa8HiPI3hw6raGSOWLVlJRcHbRpSeKbbuJA91rCawx5laKyTyS4VFzVFVvC5zerefKLfVS8n9Rj8JUVUPhl5KzVlQU2DO/Tcm57arWMlhgt8v7lJReSXijLEPzgZKuXqLz8rLLL5UnCdGkFsflE3ZjAyMz4nmInqt46qONJTZk8Lm3tRnisziC14aBybMz1WWdSnJSjKkXxbYxalHk5sTUiJMTtOvoFzZp12zXHG+kefUBn81uS8+fLuzpjVdGT3bSsWWRg4KhomVUEkIDoYw6ATF/otFFu6KtnRhKBdtY2/4t8GF5OjLJkUD0G4IU2FxEhuus8Wi9BaZYIbmro5nleSVI9LCUWVqZgWdGlnDL1H0XoYsUNTi8eDkyZJYZ8+jsq1GUKbS8nKIaDrNiR+66Jzx6TGnLrowjGeom1Hs1xVNtWmAHOEw4Fpg3Fp56rTLjWfGqdGWKUsM22l9ORWxbKLGZ3HlJkzAuT8JLNDTxSkxHFLNJ7UaYnDGoGEVHMy8XDEOmD+3ypzYnm2yjJr/AGVx5Fi3JxTs3xONYwtD3NBcbSYnZXnnx4mozlyZQwTyW4Lo5vE8xLSyo5kagBpBveZ6LPUY5tqUZUbabak4yjZx4zxgNJbmudljm10Mb23ybYtI5K6PGxWOJeHZyRuzrGx9b3XkZ9XPfuT4+h6WPBFQqufqcD682nsuCWVyZ0KFFJMzMj0uqJuyaVFhVkqynbIceC7JEyZGxHruFpFyV2Q69GzXdenfaVtGX/SZtfUtQqOEhwB5R9+itjnJcS5E4x/4ly+3DE+w9Fo5pLwKKPPkQ2o4iHNHwQVEZykqmiXFJ+LFWoQOECeWnsk5uMfBCMU35MpTqT+ZonkRmCzhk3/yRaS2/wAWb1qro4Wy7sLffJdGTJKlsVmcIK/JnNUgmS2T1vHsuWdSdtcmsbSpHNVJ2Erlnd8I1ikYkekrJ0XMz6KhZFCELFVAPcwVANEuOm+kXESvW0+GMY7pnDlm5OonfSoS05TE3a78zZncei71iuL+N9+zmeSpefo6cC0sbL3XEyRaxNrrp0ycIXkasxzNTlUEddVrsp8otzgAtLtI306dlvmU9n7NWYwcd37l0XpVHBozwHWzf65t9dtPlWi3sXy1ZSUYuXhdDGeZk/8ALLmkWdplvpeJkD5U55Zdi+JIYlj3fuXX+zdrpaA4CbSLESbSJWipxXyLkzqpPZ0YeI4qoxrTSa11+JrjFrXF45rHU5cuNJ4lf1NNPhxzb+RtfQxx9ZrwJAMGRIEi0nus8zhJJzSs1wwlBvaeV4h4hUIlgBGhIJBHqCvO1WsyVeNcHZh08Lds87F4nN+YCRvAkd15ufPv/kuTrxw28I5HPvfTnquVt3yapIrYqOGSC4jZLaFFovMK1fYi2Wa+DFx9FMZc0yHH2asYBpadbyPZaqNPgq5Xww2sDLSD9FMcifjJEODXKYptDZjTrf4ASKULoNuRIqtdIJPaQp3xmqZG1x5QADRAJI1v/ShbYKkyeZctGYeH2n2VN3ycFq28m7HhrYkwOcfwt4zUI0mzNxcnZRz8wgOIHRZyluVWWScX0ZP35DnErKX+C6MCJi6xq+S64KvKMlFCqkkISfV4Zgc3ibZ4EtcIMhxjcXtYr6XFjWWNTVJ+jyJz2S8X0dFRvlMlrS5rABDReDY/U+66J1poXFWkZRbzSqTqzVlFlendvC6HZXcLgRIBtpYn1WixQ1WLyXfozeSWDJw+fqUJFKnMOLW8Nrls6A9FVyWnxLtpFleafPZeuxlamMwMWc0gwRaDY/RWyY4arGnK6KxlPBN0WxeLZSYC6cv5QQCdrAjsrZdRDBjTl10RDDLLNpfk5sfUZVYLusQ5paSDeJkRtC59Q4Z4KSb+prgjPFNqvyYYvxINAJm9p1Bt07e6yzaxQirNcencm6PMxtfPzBB/S6x7fuvL1Gf5ObqvudmLHs4OOtXv97rknkbNYwMnLJ8l1wRKWCdwfhAMymxRbrPZT/cjgu07D+VZMhpkQQZkfRKadjijUOJ3npM/urp32ylFWkzchQnJMs0vRbNO/wBFN/cijNrnbx2VU5eyzokk/dvoobIr6hjjvHuD7qU37DS9FnutoJ0GgH8K0miF2ZunePSxVHa7LlXnp8QqMlGbhzCgkqSoski/JQSfY12l9M5X5SQMrjpE3HobXX1uaMsuP9uX4Z4cGoT80Ww78rIe4SBdwJCtjaji/dZWa3T8EZYnM5n/AJvDXSCCdC3lIBg6LLN8jh+06/8AhfHsUv3FZtSrlolxEkQSCBfTfZbRm4RXyf3KSgpOoGeOqPyzTc1rp/VBDmkbWIlY6nJkUU8To0wwjuqas5zj4F4Fr24T691lLUqqkXWHnxOHF4kkcBAINwddNvlcOfUWvDijpxY0n5HI7EmImx2MESuN5n0bLGjle49Fzyk2apfUpKqSDKAmUAKAlSBJCW0C0Dkp4IuhnPJLoUSAJmFPHbIvgnzBMQUc/Q2sgNGoSkhfFMjzbx+yb7fJO0gR1UDkkPCWKLtA694Vkl6IdlGv5KtiqIPdQ/sWM1HJJBCgEISfW13eUwENJaIGUXAkdbj1X1GSawY1Sv7HjQXyy5ZENcwhwzNcA4gkgg6zpYiSFSo5MfPT5LXKMrXaKVcUKdMcPCDlG8HUSZSWeODElRKxPJkuyuMqMeyDdtiI1B2uPY2VNROGXHz0TijLHLjs5HYjI0XMWAkToLCY5LleZYoqmbrG5vk4q9XNId0gj7uP4C4smXfakbwjt6Odz7Lnb4NKso5QSipKgkIBKAkowEIBCkEgoAfVQEWlWIEHYqORwSSrWKIJKq7JJzKbIopdRyTwSClgX7eoQcFi+3/FNkUVPwoJIJQFFWy1ESgPqn1TDTmgix62/lfTPI9qbfJ5Gy26XBzY6oXNOUw4exadYPOQubU5HJeD5NsMEn5LgxfiSNZAIbMG2l/oVhPM1xI0WP6HK6oQOF+nPkuV5Nq8ZGqim7kjJ9Y/SRt/aynkbLKK9GDnWWbdmiKFyqSQoJEoQFICgEqQCgEpYJsgBKAkAfdlJFguQCAVA6BcpsUD3UElSUsEoBKmyKLa6koCCUCIIUUSVKAiVAPYxTmkZXCYghwMbC3tC9PNKLW3/wBnLjTTswrVoAn0BH/zYz2KwnOoovGFsyrOkQRpcEEbhZTm2qZeKS5MnVFm5ccllEo4qt8FkjOVHRIQBASgIQgkhCRKkgKGCQUAhSBKASgLByEFShJMoAfRGERKAj0UAmUBIVgFAKqAEJCA6n1NIO5kfTtdbyl9zNRKOfqBMT/wxzVHL16JoyPRUfXBYguSwVUEhAEAQBAEAJQEhAQSgJQAlCAgEqQSU7BCAlQCFICgkiEBKAIQFJJJQghQSO/1QF3a+6llUQEj0CrkRKIUEgKCSApIJQgICzEJKhASEBCAkKAQFICMAIgwUZACIByMkBEGDogAQAowApQBUMFmqQyChBAUE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rotWithShape="1">
          <a:blip r:embed="rId7">
            <a:extLst>
              <a:ext uri="{28A0092B-C50C-407E-A947-70E740481C1C}">
                <a14:useLocalDpi xmlns:a14="http://schemas.microsoft.com/office/drawing/2010/main" val="0"/>
              </a:ext>
            </a:extLst>
          </a:blip>
          <a:srcRect t="14885"/>
          <a:stretch/>
        </p:blipFill>
        <p:spPr>
          <a:xfrm>
            <a:off x="3635896" y="728896"/>
            <a:ext cx="2157085" cy="1836000"/>
          </a:xfrm>
          <a:prstGeom prst="rect">
            <a:avLst/>
          </a:prstGeom>
        </p:spPr>
      </p:pic>
      <p:pic>
        <p:nvPicPr>
          <p:cNvPr id="11" name="Imag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64" y="6138000"/>
            <a:ext cx="674895" cy="720000"/>
          </a:xfrm>
          <a:prstGeom prst="rect">
            <a:avLst/>
          </a:prstGeom>
        </p:spPr>
      </p:pic>
      <p:pic>
        <p:nvPicPr>
          <p:cNvPr id="12" name="Imag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0272" y="6299782"/>
            <a:ext cx="2038791" cy="558217"/>
          </a:xfrm>
          <a:prstGeom prst="rect">
            <a:avLst/>
          </a:prstGeom>
        </p:spPr>
      </p:pic>
    </p:spTree>
    <p:extLst>
      <p:ext uri="{BB962C8B-B14F-4D97-AF65-F5344CB8AC3E}">
        <p14:creationId xmlns:p14="http://schemas.microsoft.com/office/powerpoint/2010/main" val="11438785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e 108"/>
          <p:cNvGrpSpPr/>
          <p:nvPr/>
        </p:nvGrpSpPr>
        <p:grpSpPr>
          <a:xfrm>
            <a:off x="35496" y="1700808"/>
            <a:ext cx="2381003" cy="2226019"/>
            <a:chOff x="35496" y="1700808"/>
            <a:chExt cx="2381003" cy="2226019"/>
          </a:xfrm>
        </p:grpSpPr>
        <p:pic>
          <p:nvPicPr>
            <p:cNvPr id="25602" name="Picture 2" descr="Description de cette image, également commentée ci-après"/>
            <p:cNvPicPr>
              <a:picLocks noChangeAspect="1" noChangeArrowheads="1"/>
            </p:cNvPicPr>
            <p:nvPr/>
          </p:nvPicPr>
          <p:blipFill>
            <a:blip r:embed="rId3"/>
            <a:srcRect b="17647"/>
            <a:stretch>
              <a:fillRect/>
            </a:stretch>
          </p:blipFill>
          <p:spPr bwMode="auto">
            <a:xfrm>
              <a:off x="640060" y="1700808"/>
              <a:ext cx="1085625" cy="1357322"/>
            </a:xfrm>
            <a:prstGeom prst="rect">
              <a:avLst/>
            </a:prstGeom>
            <a:noFill/>
          </p:spPr>
        </p:pic>
        <p:sp>
          <p:nvSpPr>
            <p:cNvPr id="210" name="ZoneTexte 209"/>
            <p:cNvSpPr txBox="1"/>
            <p:nvPr/>
          </p:nvSpPr>
          <p:spPr>
            <a:xfrm>
              <a:off x="35496" y="3095830"/>
              <a:ext cx="2381003" cy="830997"/>
            </a:xfrm>
            <a:prstGeom prst="rect">
              <a:avLst/>
            </a:prstGeom>
            <a:noFill/>
          </p:spPr>
          <p:txBody>
            <a:bodyPr wrap="square" rtlCol="0">
              <a:spAutoFit/>
            </a:bodyPr>
            <a:lstStyle/>
            <a:p>
              <a:pPr algn="ctr"/>
              <a:r>
                <a:rPr lang="fr-FR" sz="2400" dirty="0" smtClean="0"/>
                <a:t>Thomas Young</a:t>
              </a:r>
            </a:p>
            <a:p>
              <a:pPr algn="ctr"/>
              <a:r>
                <a:rPr lang="fr-FR" sz="2400" dirty="0" smtClean="0"/>
                <a:t>1773-1829</a:t>
              </a:r>
              <a:endParaRPr lang="fr-FR" sz="2400" dirty="0"/>
            </a:p>
          </p:txBody>
        </p:sp>
      </p:grpSp>
      <p:sp>
        <p:nvSpPr>
          <p:cNvPr id="2" name="Titre 1"/>
          <p:cNvSpPr>
            <a:spLocks noGrp="1"/>
          </p:cNvSpPr>
          <p:nvPr>
            <p:ph type="title"/>
          </p:nvPr>
        </p:nvSpPr>
        <p:spPr/>
        <p:txBody>
          <a:bodyPr/>
          <a:lstStyle/>
          <a:p>
            <a:r>
              <a:rPr lang="fr-FR" dirty="0" smtClean="0"/>
              <a:t>Interférences (1802)</a:t>
            </a:r>
            <a:endParaRPr lang="fr-FR" dirty="0"/>
          </a:p>
        </p:txBody>
      </p:sp>
      <p:pic>
        <p:nvPicPr>
          <p:cNvPr id="4" name="Picture 9" descr="https://encrypted-tbn1.gstatic.com/images?q=tbn:ANd9GcRYnrzf3KNVuCx9H4qKeXlyglooejJjG8IFkZzmDx0Uvyc1wdqldg"/>
          <p:cNvPicPr>
            <a:picLocks noChangeAspect="1" noChangeArrowheads="1"/>
          </p:cNvPicPr>
          <p:nvPr/>
        </p:nvPicPr>
        <p:blipFill>
          <a:blip r:embed="rId4"/>
          <a:srcRect l="4762" r="9524"/>
          <a:stretch>
            <a:fillRect/>
          </a:stretch>
        </p:blipFill>
        <p:spPr bwMode="auto">
          <a:xfrm>
            <a:off x="7836113" y="516740"/>
            <a:ext cx="1093961" cy="648278"/>
          </a:xfrm>
          <a:prstGeom prst="rect">
            <a:avLst/>
          </a:prstGeom>
          <a:noFill/>
        </p:spPr>
      </p:pic>
      <p:grpSp>
        <p:nvGrpSpPr>
          <p:cNvPr id="110" name="Groupe 109"/>
          <p:cNvGrpSpPr/>
          <p:nvPr/>
        </p:nvGrpSpPr>
        <p:grpSpPr>
          <a:xfrm>
            <a:off x="6500826" y="1772816"/>
            <a:ext cx="2214577" cy="1799221"/>
            <a:chOff x="6500826" y="2214553"/>
            <a:chExt cx="2214577" cy="1799221"/>
          </a:xfrm>
        </p:grpSpPr>
        <p:pic>
          <p:nvPicPr>
            <p:cNvPr id="47" name="Picture 10" descr="http://physique-eea.ujf-grenoble.fr/intra/Organisation/CESIRE/OPT/DocsOptique/PhotoOptWeb/YoungBlanche.jpg"/>
            <p:cNvPicPr>
              <a:picLocks noChangeAspect="1" noChangeArrowheads="1"/>
            </p:cNvPicPr>
            <p:nvPr/>
          </p:nvPicPr>
          <p:blipFill>
            <a:blip r:embed="rId5" cstate="print"/>
            <a:srcRect l="38119" t="29603" r="50256" b="61912"/>
            <a:stretch>
              <a:fillRect/>
            </a:stretch>
          </p:blipFill>
          <p:spPr bwMode="auto">
            <a:xfrm rot="10800000">
              <a:off x="7143767" y="2214553"/>
              <a:ext cx="1571636" cy="1799221"/>
            </a:xfrm>
            <a:prstGeom prst="rect">
              <a:avLst/>
            </a:prstGeom>
            <a:noFill/>
          </p:spPr>
        </p:pic>
        <p:cxnSp>
          <p:nvCxnSpPr>
            <p:cNvPr id="54" name="Connecteur droit avec flèche 53"/>
            <p:cNvCxnSpPr/>
            <p:nvPr/>
          </p:nvCxnSpPr>
          <p:spPr>
            <a:xfrm flipV="1">
              <a:off x="6726157" y="2890547"/>
              <a:ext cx="1044000"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52" name="Ellipse 51"/>
            <p:cNvSpPr/>
            <p:nvPr/>
          </p:nvSpPr>
          <p:spPr>
            <a:xfrm>
              <a:off x="6500826" y="2786058"/>
              <a:ext cx="214314" cy="214314"/>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4" name="Groupe 13"/>
          <p:cNvGrpSpPr/>
          <p:nvPr/>
        </p:nvGrpSpPr>
        <p:grpSpPr>
          <a:xfrm>
            <a:off x="2051720" y="2023436"/>
            <a:ext cx="2808312" cy="1034694"/>
            <a:chOff x="2051720" y="2023436"/>
            <a:chExt cx="2448272" cy="777960"/>
          </a:xfrm>
        </p:grpSpPr>
        <p:grpSp>
          <p:nvGrpSpPr>
            <p:cNvPr id="5" name="Groupe 4"/>
            <p:cNvGrpSpPr/>
            <p:nvPr/>
          </p:nvGrpSpPr>
          <p:grpSpPr>
            <a:xfrm>
              <a:off x="2907724" y="2066932"/>
              <a:ext cx="1037" cy="688080"/>
              <a:chOff x="2763708" y="2102972"/>
              <a:chExt cx="1037" cy="688080"/>
            </a:xfrm>
          </p:grpSpPr>
          <p:cxnSp>
            <p:nvCxnSpPr>
              <p:cNvPr id="89" name="Connecteur droit 88"/>
              <p:cNvCxnSpPr/>
              <p:nvPr/>
            </p:nvCxnSpPr>
            <p:spPr>
              <a:xfrm rot="5400000">
                <a:off x="2602745" y="2264972"/>
                <a:ext cx="3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rot="5400000">
                <a:off x="2601708" y="2629052"/>
                <a:ext cx="3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3" name="Picture 9" descr="https://encrypted-tbn3.gstatic.com/images?q=tbn:ANd9GcTBHOC4dAUOewB7OI-wRAQKVXd3J-3IRwWcz9KmS0gurVrPlrQA"/>
            <p:cNvPicPr>
              <a:picLocks noChangeAspect="1" noChangeArrowheads="1"/>
            </p:cNvPicPr>
            <p:nvPr/>
          </p:nvPicPr>
          <p:blipFill>
            <a:blip r:embed="rId6"/>
            <a:srcRect l="33332" t="13333" r="30001" b="13333"/>
            <a:stretch>
              <a:fillRect/>
            </a:stretch>
          </p:blipFill>
          <p:spPr bwMode="auto">
            <a:xfrm>
              <a:off x="2051720" y="2204864"/>
              <a:ext cx="267051" cy="534102"/>
            </a:xfrm>
            <a:prstGeom prst="rect">
              <a:avLst/>
            </a:prstGeom>
            <a:noFill/>
          </p:spPr>
        </p:pic>
        <p:grpSp>
          <p:nvGrpSpPr>
            <p:cNvPr id="95" name="Groupe 94"/>
            <p:cNvGrpSpPr>
              <a:grpSpLocks noChangeAspect="1"/>
            </p:cNvGrpSpPr>
            <p:nvPr/>
          </p:nvGrpSpPr>
          <p:grpSpPr>
            <a:xfrm>
              <a:off x="2267744" y="2100928"/>
              <a:ext cx="618139" cy="594364"/>
              <a:chOff x="1071538" y="1797010"/>
              <a:chExt cx="1857388" cy="1785950"/>
            </a:xfrm>
          </p:grpSpPr>
          <p:grpSp>
            <p:nvGrpSpPr>
              <p:cNvPr id="96" name="Groupe 34"/>
              <p:cNvGrpSpPr/>
              <p:nvPr/>
            </p:nvGrpSpPr>
            <p:grpSpPr>
              <a:xfrm>
                <a:off x="1142976" y="1797010"/>
                <a:ext cx="928694" cy="1785950"/>
                <a:chOff x="4929190" y="4786322"/>
                <a:chExt cx="1571636" cy="1428760"/>
              </a:xfrm>
            </p:grpSpPr>
            <p:grpSp>
              <p:nvGrpSpPr>
                <p:cNvPr id="102" name="Groupe 29"/>
                <p:cNvGrpSpPr/>
                <p:nvPr/>
              </p:nvGrpSpPr>
              <p:grpSpPr>
                <a:xfrm>
                  <a:off x="4929190" y="4786322"/>
                  <a:ext cx="785818" cy="1428760"/>
                  <a:chOff x="4929190" y="4786322"/>
                  <a:chExt cx="785818" cy="1428760"/>
                </a:xfrm>
              </p:grpSpPr>
              <p:sp>
                <p:nvSpPr>
                  <p:cNvPr id="113" name="Arc 112"/>
                  <p:cNvSpPr/>
                  <p:nvPr/>
                </p:nvSpPr>
                <p:spPr>
                  <a:xfrm>
                    <a:off x="4929190" y="4786322"/>
                    <a:ext cx="785818" cy="1428760"/>
                  </a:xfrm>
                  <a:prstGeom prst="arc">
                    <a:avLst>
                      <a:gd name="adj1" fmla="val 16990877"/>
                      <a:gd name="adj2" fmla="val 4512509"/>
                    </a:avLst>
                  </a:prstGeom>
                  <a:solidFill>
                    <a:schemeClr val="tx2">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4" name="Rectangle 113"/>
                  <p:cNvSpPr/>
                  <p:nvPr/>
                </p:nvSpPr>
                <p:spPr>
                  <a:xfrm>
                    <a:off x="5200145" y="4786322"/>
                    <a:ext cx="390360" cy="142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3" name="Groupe 31"/>
                <p:cNvGrpSpPr/>
                <p:nvPr/>
              </p:nvGrpSpPr>
              <p:grpSpPr>
                <a:xfrm flipH="1">
                  <a:off x="5715008" y="4786322"/>
                  <a:ext cx="785818" cy="1428760"/>
                  <a:chOff x="4929190" y="4786322"/>
                  <a:chExt cx="785818" cy="1428760"/>
                </a:xfrm>
              </p:grpSpPr>
              <p:sp>
                <p:nvSpPr>
                  <p:cNvPr id="105" name="Arc 104"/>
                  <p:cNvSpPr/>
                  <p:nvPr/>
                </p:nvSpPr>
                <p:spPr>
                  <a:xfrm>
                    <a:off x="4929190" y="4786322"/>
                    <a:ext cx="785818" cy="1428760"/>
                  </a:xfrm>
                  <a:prstGeom prst="arc">
                    <a:avLst>
                      <a:gd name="adj1" fmla="val 16990877"/>
                      <a:gd name="adj2" fmla="val 4512509"/>
                    </a:avLst>
                  </a:prstGeom>
                  <a:solidFill>
                    <a:schemeClr val="tx2">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1" name="Rectangle 110"/>
                  <p:cNvSpPr/>
                  <p:nvPr/>
                </p:nvSpPr>
                <p:spPr>
                  <a:xfrm>
                    <a:off x="5227253" y="4786322"/>
                    <a:ext cx="362685" cy="142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97" name="Connecteur droit 96"/>
              <p:cNvCxnSpPr/>
              <p:nvPr/>
            </p:nvCxnSpPr>
            <p:spPr>
              <a:xfrm rot="5400000" flipH="1" flipV="1">
                <a:off x="980906" y="2173394"/>
                <a:ext cx="609892" cy="4286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Connecteur droit 97"/>
              <p:cNvCxnSpPr/>
              <p:nvPr/>
            </p:nvCxnSpPr>
            <p:spPr>
              <a:xfrm rot="16200000" flipH="1">
                <a:off x="980906" y="2777948"/>
                <a:ext cx="609892" cy="4286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Connecteur droit 98"/>
              <p:cNvCxnSpPr/>
              <p:nvPr/>
            </p:nvCxnSpPr>
            <p:spPr>
              <a:xfrm rot="10800000">
                <a:off x="1714480" y="2082762"/>
                <a:ext cx="1214446" cy="642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Connecteur droit 99"/>
              <p:cNvCxnSpPr/>
              <p:nvPr/>
            </p:nvCxnSpPr>
            <p:spPr>
              <a:xfrm rot="10800000" flipV="1">
                <a:off x="1714480" y="2725704"/>
                <a:ext cx="1214446" cy="5715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7" name="Groupe 6"/>
            <p:cNvGrpSpPr/>
            <p:nvPr/>
          </p:nvGrpSpPr>
          <p:grpSpPr>
            <a:xfrm flipH="1">
              <a:off x="2901671" y="2196026"/>
              <a:ext cx="404168" cy="404167"/>
              <a:chOff x="4056489" y="3190928"/>
              <a:chExt cx="404168" cy="404167"/>
            </a:xfrm>
          </p:grpSpPr>
          <p:cxnSp>
            <p:nvCxnSpPr>
              <p:cNvPr id="119" name="Connecteur droit 118"/>
              <p:cNvCxnSpPr/>
              <p:nvPr/>
            </p:nvCxnSpPr>
            <p:spPr>
              <a:xfrm rot="10800000">
                <a:off x="4056489" y="3190928"/>
                <a:ext cx="404168" cy="21397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0" name="Connecteur droit 119"/>
              <p:cNvCxnSpPr/>
              <p:nvPr/>
            </p:nvCxnSpPr>
            <p:spPr>
              <a:xfrm rot="10800000" flipV="1">
                <a:off x="4056489" y="3404899"/>
                <a:ext cx="404168" cy="19019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331679" y="2023436"/>
              <a:ext cx="1168313" cy="777960"/>
              <a:chOff x="3331679" y="2071988"/>
              <a:chExt cx="1168313" cy="777960"/>
            </a:xfrm>
          </p:grpSpPr>
          <p:grpSp>
            <p:nvGrpSpPr>
              <p:cNvPr id="11" name="Groupe 10"/>
              <p:cNvGrpSpPr/>
              <p:nvPr/>
            </p:nvGrpSpPr>
            <p:grpSpPr>
              <a:xfrm>
                <a:off x="3331679" y="2124836"/>
                <a:ext cx="1" cy="648000"/>
                <a:chOff x="3381502" y="2132856"/>
                <a:chExt cx="1" cy="648000"/>
              </a:xfrm>
            </p:grpSpPr>
            <p:cxnSp>
              <p:nvCxnSpPr>
                <p:cNvPr id="85" name="Connecteur droit 84"/>
                <p:cNvCxnSpPr/>
                <p:nvPr/>
              </p:nvCxnSpPr>
              <p:spPr>
                <a:xfrm rot="5400000">
                  <a:off x="3257526" y="2256832"/>
                  <a:ext cx="2479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rot="5400000">
                  <a:off x="3257526" y="2656880"/>
                  <a:ext cx="2479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rot="5400000">
                  <a:off x="3339852" y="2450578"/>
                  <a:ext cx="833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1" name="Connecteur droit 90"/>
              <p:cNvCxnSpPr/>
              <p:nvPr/>
            </p:nvCxnSpPr>
            <p:spPr>
              <a:xfrm flipH="1">
                <a:off x="4499991" y="2071988"/>
                <a:ext cx="1" cy="77796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Connecteur droit 116"/>
              <p:cNvCxnSpPr/>
              <p:nvPr/>
            </p:nvCxnSpPr>
            <p:spPr>
              <a:xfrm rot="5400000" flipH="1" flipV="1">
                <a:off x="3797835" y="1720737"/>
                <a:ext cx="202972" cy="11352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8" name="Connecteur droit 127"/>
              <p:cNvCxnSpPr/>
              <p:nvPr/>
            </p:nvCxnSpPr>
            <p:spPr>
              <a:xfrm flipV="1">
                <a:off x="3339777" y="2186887"/>
                <a:ext cx="1127183" cy="3149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pic>
        <p:nvPicPr>
          <p:cNvPr id="76" name="Picture 10" descr="http://physique-eea.ujf-grenoble.fr/intra/Organisation/CESIRE/OPT/DocsOptique/PhotoOptWeb/YoungBlanche.jpg"/>
          <p:cNvPicPr>
            <a:picLocks noChangeAspect="1" noChangeArrowheads="1"/>
          </p:cNvPicPr>
          <p:nvPr/>
        </p:nvPicPr>
        <p:blipFill>
          <a:blip r:embed="rId7" cstate="print"/>
          <a:srcRect l="23077" r="19231" b="38235"/>
          <a:stretch>
            <a:fillRect/>
          </a:stretch>
        </p:blipFill>
        <p:spPr bwMode="auto">
          <a:xfrm rot="10800000">
            <a:off x="5357818" y="1772817"/>
            <a:ext cx="1643074" cy="1752612"/>
          </a:xfrm>
          <a:prstGeom prst="rect">
            <a:avLst/>
          </a:prstGeom>
          <a:noFill/>
        </p:spPr>
      </p:pic>
      <p:grpSp>
        <p:nvGrpSpPr>
          <p:cNvPr id="15" name="Groupe 14"/>
          <p:cNvGrpSpPr/>
          <p:nvPr/>
        </p:nvGrpSpPr>
        <p:grpSpPr>
          <a:xfrm>
            <a:off x="6233427" y="3511328"/>
            <a:ext cx="1002869" cy="1476305"/>
            <a:chOff x="6233427" y="3511328"/>
            <a:chExt cx="1002869" cy="1476305"/>
          </a:xfrm>
        </p:grpSpPr>
        <p:pic>
          <p:nvPicPr>
            <p:cNvPr id="78"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6909" b="21485"/>
            <a:stretch/>
          </p:blipFill>
          <p:spPr bwMode="auto">
            <a:xfrm>
              <a:off x="6276352" y="4705392"/>
              <a:ext cx="946668" cy="28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6909" b="21485"/>
            <a:stretch/>
          </p:blipFill>
          <p:spPr bwMode="auto">
            <a:xfrm>
              <a:off x="6289628" y="4423151"/>
              <a:ext cx="946668" cy="28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Connecteur droit avec flèche 80"/>
            <p:cNvCxnSpPr/>
            <p:nvPr/>
          </p:nvCxnSpPr>
          <p:spPr>
            <a:xfrm flipH="1" flipV="1">
              <a:off x="6233427" y="3511328"/>
              <a:ext cx="529535" cy="8537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2" name="Groupe 81"/>
          <p:cNvGrpSpPr/>
          <p:nvPr/>
        </p:nvGrpSpPr>
        <p:grpSpPr>
          <a:xfrm flipH="1">
            <a:off x="5126056" y="3522607"/>
            <a:ext cx="1002869" cy="1476305"/>
            <a:chOff x="6233427" y="3511328"/>
            <a:chExt cx="1002869" cy="1476305"/>
          </a:xfrm>
        </p:grpSpPr>
        <p:pic>
          <p:nvPicPr>
            <p:cNvPr id="8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6909" b="21485"/>
            <a:stretch/>
          </p:blipFill>
          <p:spPr bwMode="auto">
            <a:xfrm flipV="1">
              <a:off x="6276352" y="4705392"/>
              <a:ext cx="946668" cy="28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6909" b="21485"/>
            <a:stretch/>
          </p:blipFill>
          <p:spPr bwMode="auto">
            <a:xfrm>
              <a:off x="6289628" y="4423151"/>
              <a:ext cx="946668" cy="282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2" name="Connecteur droit avec flèche 91"/>
            <p:cNvCxnSpPr/>
            <p:nvPr/>
          </p:nvCxnSpPr>
          <p:spPr>
            <a:xfrm flipH="1" flipV="1">
              <a:off x="6233427" y="3511328"/>
              <a:ext cx="529535" cy="8537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8" name="Groupe 17"/>
          <p:cNvGrpSpPr/>
          <p:nvPr/>
        </p:nvGrpSpPr>
        <p:grpSpPr>
          <a:xfrm>
            <a:off x="6320221" y="5050648"/>
            <a:ext cx="1880643" cy="643250"/>
            <a:chOff x="4900708" y="5039762"/>
            <a:chExt cx="1880643" cy="643250"/>
          </a:xfrm>
        </p:grpSpPr>
        <p:sp>
          <p:nvSpPr>
            <p:cNvPr id="207" name="ZoneTexte 206"/>
            <p:cNvSpPr txBox="1"/>
            <p:nvPr/>
          </p:nvSpPr>
          <p:spPr>
            <a:xfrm>
              <a:off x="4900708" y="5221347"/>
              <a:ext cx="1880643" cy="461665"/>
            </a:xfrm>
            <a:prstGeom prst="rect">
              <a:avLst/>
            </a:prstGeom>
            <a:noFill/>
          </p:spPr>
          <p:txBody>
            <a:bodyPr wrap="none" rtlCol="0">
              <a:spAutoFit/>
            </a:bodyPr>
            <a:lstStyle/>
            <a:p>
              <a:r>
                <a:rPr lang="fr-FR" sz="2400" dirty="0" smtClean="0">
                  <a:latin typeface="Symbol" pitchFamily="18" charset="2"/>
                </a:rPr>
                <a:t>l</a:t>
              </a:r>
              <a:r>
                <a:rPr lang="fr-FR" sz="2400" baseline="-25000" dirty="0" smtClean="0">
                  <a:latin typeface="Calibri" pitchFamily="34" charset="0"/>
                </a:rPr>
                <a:t>typ.</a:t>
              </a:r>
              <a:r>
                <a:rPr lang="fr-FR" sz="2400" dirty="0" smtClean="0">
                  <a:latin typeface="Symbol" pitchFamily="18" charset="2"/>
                </a:rPr>
                <a:t>=0.65 m</a:t>
              </a:r>
              <a:r>
                <a:rPr lang="fr-FR" sz="2400" dirty="0" smtClean="0"/>
                <a:t>m</a:t>
              </a:r>
              <a:endParaRPr lang="fr-FR" sz="2400" dirty="0"/>
            </a:p>
          </p:txBody>
        </p:sp>
        <p:cxnSp>
          <p:nvCxnSpPr>
            <p:cNvPr id="94" name="Connecteur droit avec flèche 93"/>
            <p:cNvCxnSpPr/>
            <p:nvPr/>
          </p:nvCxnSpPr>
          <p:spPr>
            <a:xfrm flipH="1">
              <a:off x="5556275" y="5039762"/>
              <a:ext cx="277060" cy="1"/>
            </a:xfrm>
            <a:prstGeom prst="straightConnector1">
              <a:avLst/>
            </a:prstGeom>
            <a:ln w="28575">
              <a:solidFill>
                <a:schemeClr val="tx1"/>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77" name="Groupe 76"/>
          <p:cNvGrpSpPr/>
          <p:nvPr/>
        </p:nvGrpSpPr>
        <p:grpSpPr>
          <a:xfrm>
            <a:off x="202022" y="4077072"/>
            <a:ext cx="4441986" cy="2592288"/>
            <a:chOff x="304004" y="4323936"/>
            <a:chExt cx="4441986" cy="2592288"/>
          </a:xfrm>
        </p:grpSpPr>
        <p:grpSp>
          <p:nvGrpSpPr>
            <p:cNvPr id="79" name="Groupe 78"/>
            <p:cNvGrpSpPr>
              <a:grpSpLocks noChangeAspect="1"/>
            </p:cNvGrpSpPr>
            <p:nvPr/>
          </p:nvGrpSpPr>
          <p:grpSpPr>
            <a:xfrm>
              <a:off x="304004" y="4323936"/>
              <a:ext cx="3619924" cy="2057392"/>
              <a:chOff x="500034" y="4519052"/>
              <a:chExt cx="4022139" cy="2285992"/>
            </a:xfrm>
          </p:grpSpPr>
          <p:grpSp>
            <p:nvGrpSpPr>
              <p:cNvPr id="122" name="Groupe 77"/>
              <p:cNvGrpSpPr/>
              <p:nvPr/>
            </p:nvGrpSpPr>
            <p:grpSpPr>
              <a:xfrm>
                <a:off x="500034" y="5022670"/>
                <a:ext cx="3500462" cy="1280436"/>
                <a:chOff x="71406" y="5022670"/>
                <a:chExt cx="3500462" cy="1280436"/>
              </a:xfrm>
            </p:grpSpPr>
            <p:grpSp>
              <p:nvGrpSpPr>
                <p:cNvPr id="124" name="Groupe 76"/>
                <p:cNvGrpSpPr/>
                <p:nvPr/>
              </p:nvGrpSpPr>
              <p:grpSpPr>
                <a:xfrm>
                  <a:off x="1269154" y="5165546"/>
                  <a:ext cx="2302714" cy="1137560"/>
                  <a:chOff x="4643438" y="5506150"/>
                  <a:chExt cx="2096659" cy="1137560"/>
                </a:xfrm>
              </p:grpSpPr>
              <p:sp>
                <p:nvSpPr>
                  <p:cNvPr id="131" name="Trapèze 130"/>
                  <p:cNvSpPr/>
                  <p:nvPr/>
                </p:nvSpPr>
                <p:spPr>
                  <a:xfrm rot="16200000">
                    <a:off x="5690306" y="5096776"/>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Trapèze 131"/>
                  <p:cNvSpPr/>
                  <p:nvPr/>
                </p:nvSpPr>
                <p:spPr>
                  <a:xfrm rot="15000000">
                    <a:off x="5633880" y="4761108"/>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Trapèze 132"/>
                  <p:cNvSpPr/>
                  <p:nvPr/>
                </p:nvSpPr>
                <p:spPr>
                  <a:xfrm rot="15600000">
                    <a:off x="5693229" y="4918900"/>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Trapèze 133"/>
                  <p:cNvSpPr/>
                  <p:nvPr/>
                </p:nvSpPr>
                <p:spPr>
                  <a:xfrm rot="14400000">
                    <a:off x="5573308" y="4602158"/>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5" name="Groupe 75"/>
                  <p:cNvGrpSpPr/>
                  <p:nvPr/>
                </p:nvGrpSpPr>
                <p:grpSpPr>
                  <a:xfrm flipV="1">
                    <a:off x="4643438" y="6184092"/>
                    <a:ext cx="2070781" cy="459618"/>
                    <a:chOff x="4821716" y="5658550"/>
                    <a:chExt cx="2070781" cy="459618"/>
                  </a:xfrm>
                </p:grpSpPr>
                <p:sp>
                  <p:nvSpPr>
                    <p:cNvPr id="136" name="Trapèze 135"/>
                    <p:cNvSpPr/>
                    <p:nvPr/>
                  </p:nvSpPr>
                  <p:spPr>
                    <a:xfrm rot="15000000">
                      <a:off x="5786280" y="4913508"/>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Trapèze 136"/>
                    <p:cNvSpPr/>
                    <p:nvPr/>
                  </p:nvSpPr>
                  <p:spPr>
                    <a:xfrm rot="15600000">
                      <a:off x="5845629" y="5071300"/>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Trapèze 137"/>
                    <p:cNvSpPr/>
                    <p:nvPr/>
                  </p:nvSpPr>
                  <p:spPr>
                    <a:xfrm rot="14400000">
                      <a:off x="5725708" y="4754558"/>
                      <a:ext cx="142876" cy="1950860"/>
                    </a:xfrm>
                    <a:prstGeom prst="trapezoid">
                      <a:avLst>
                        <a:gd name="adj" fmla="val 45830"/>
                      </a:avLst>
                    </a:prstGeom>
                    <a:gradFill flip="none" rotWithShape="1">
                      <a:gsLst>
                        <a:gs pos="0">
                          <a:srgbClr val="C00000">
                            <a:alpha val="0"/>
                          </a:srgbClr>
                        </a:gs>
                        <a:gs pos="49000">
                          <a:srgbClr val="C00000"/>
                        </a:gs>
                        <a:gs pos="100000">
                          <a:schemeClr val="bg1"/>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125" name="Rectangle 124"/>
                <p:cNvSpPr/>
                <p:nvPr/>
              </p:nvSpPr>
              <p:spPr>
                <a:xfrm>
                  <a:off x="714348" y="5665612"/>
                  <a:ext cx="785818" cy="142876"/>
                </a:xfrm>
                <a:prstGeom prst="rect">
                  <a:avLst/>
                </a:prstGeom>
                <a:gradFill>
                  <a:gsLst>
                    <a:gs pos="0">
                      <a:srgbClr val="C00000">
                        <a:alpha val="0"/>
                      </a:srgbClr>
                    </a:gs>
                    <a:gs pos="49000">
                      <a:srgbClr val="C00000"/>
                    </a:gs>
                    <a:gs pos="100000">
                      <a:schemeClr val="bg1"/>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ZoneTexte 125"/>
                <p:cNvSpPr txBox="1"/>
                <p:nvPr/>
              </p:nvSpPr>
              <p:spPr>
                <a:xfrm>
                  <a:off x="71406" y="5522736"/>
                  <a:ext cx="678391" cy="369332"/>
                </a:xfrm>
                <a:prstGeom prst="rect">
                  <a:avLst/>
                </a:prstGeom>
                <a:solidFill>
                  <a:schemeClr val="bg1"/>
                </a:solidFill>
                <a:ln>
                  <a:solidFill>
                    <a:schemeClr val="tx1"/>
                  </a:solidFill>
                </a:ln>
              </p:spPr>
              <p:txBody>
                <a:bodyPr wrap="none" rtlCol="0">
                  <a:spAutoFit/>
                </a:bodyPr>
                <a:lstStyle/>
                <a:p>
                  <a:r>
                    <a:rPr lang="fr-FR" dirty="0" smtClean="0"/>
                    <a:t>Laser</a:t>
                  </a:r>
                  <a:endParaRPr lang="fr-FR" dirty="0"/>
                </a:p>
              </p:txBody>
            </p:sp>
            <p:sp>
              <p:nvSpPr>
                <p:cNvPr id="130" name="ZoneTexte 129"/>
                <p:cNvSpPr txBox="1"/>
                <p:nvPr/>
              </p:nvSpPr>
              <p:spPr>
                <a:xfrm>
                  <a:off x="1000100" y="5022670"/>
                  <a:ext cx="205257" cy="649750"/>
                </a:xfrm>
                <a:prstGeom prst="rect">
                  <a:avLst/>
                </a:prstGeom>
                <a:noFill/>
              </p:spPr>
              <p:txBody>
                <a:bodyPr wrap="none" rtlCol="0">
                  <a:spAutoFit/>
                </a:bodyPr>
                <a:lstStyle/>
                <a:p>
                  <a:endParaRPr lang="fr-FR" sz="3200" dirty="0"/>
                </a:p>
              </p:txBody>
            </p:sp>
          </p:grpSp>
          <p:sp>
            <p:nvSpPr>
              <p:cNvPr id="123" name="Rectangle 122"/>
              <p:cNvSpPr/>
              <p:nvPr/>
            </p:nvSpPr>
            <p:spPr>
              <a:xfrm>
                <a:off x="3664917" y="4519052"/>
                <a:ext cx="857256" cy="22859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86" name="Groupe 85"/>
            <p:cNvGrpSpPr>
              <a:grpSpLocks noChangeAspect="1"/>
            </p:cNvGrpSpPr>
            <p:nvPr/>
          </p:nvGrpSpPr>
          <p:grpSpPr>
            <a:xfrm>
              <a:off x="1694759" y="5580529"/>
              <a:ext cx="3051231" cy="1335695"/>
              <a:chOff x="1886571" y="6002504"/>
              <a:chExt cx="3390259" cy="1484109"/>
            </a:xfrm>
          </p:grpSpPr>
          <p:sp>
            <p:nvSpPr>
              <p:cNvPr id="112" name="ZoneTexte 111"/>
              <p:cNvSpPr txBox="1"/>
              <p:nvPr/>
            </p:nvSpPr>
            <p:spPr>
              <a:xfrm>
                <a:off x="3837332" y="6002504"/>
                <a:ext cx="1439498" cy="649752"/>
              </a:xfrm>
              <a:prstGeom prst="rect">
                <a:avLst/>
              </a:prstGeom>
              <a:noFill/>
            </p:spPr>
            <p:txBody>
              <a:bodyPr wrap="none" rtlCol="0">
                <a:spAutoFit/>
              </a:bodyPr>
              <a:lstStyle/>
              <a:p>
                <a:r>
                  <a:rPr lang="fr-FR" sz="3200" dirty="0" smtClean="0"/>
                  <a:t>i</a:t>
                </a:r>
                <a:r>
                  <a:rPr lang="fr-FR" sz="3200" dirty="0" smtClean="0">
                    <a:latin typeface="Symbol" pitchFamily="18" charset="2"/>
                  </a:rPr>
                  <a:t>=</a:t>
                </a:r>
                <a:r>
                  <a:rPr lang="fr-FR" sz="3200" dirty="0" err="1" smtClean="0">
                    <a:latin typeface="Symbol" pitchFamily="18" charset="2"/>
                  </a:rPr>
                  <a:t>l</a:t>
                </a:r>
                <a:r>
                  <a:rPr lang="fr-FR" sz="3200" dirty="0" err="1" smtClean="0"/>
                  <a:t>D</a:t>
                </a:r>
                <a:r>
                  <a:rPr lang="fr-FR" sz="3200" dirty="0" smtClean="0">
                    <a:latin typeface="Symbol" pitchFamily="18" charset="2"/>
                  </a:rPr>
                  <a:t>/</a:t>
                </a:r>
                <a:r>
                  <a:rPr lang="fr-FR" sz="3200" dirty="0"/>
                  <a:t>a</a:t>
                </a:r>
              </a:p>
            </p:txBody>
          </p:sp>
          <p:cxnSp>
            <p:nvCxnSpPr>
              <p:cNvPr id="115" name="Connecteur droit avec flèche 114"/>
              <p:cNvCxnSpPr/>
              <p:nvPr/>
            </p:nvCxnSpPr>
            <p:spPr>
              <a:xfrm flipH="1" flipV="1">
                <a:off x="3723356" y="6111283"/>
                <a:ext cx="0" cy="39600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6" name="Connecteur droit avec flèche 115"/>
              <p:cNvCxnSpPr/>
              <p:nvPr/>
            </p:nvCxnSpPr>
            <p:spPr>
              <a:xfrm>
                <a:off x="1886571" y="7006526"/>
                <a:ext cx="1600001"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ZoneTexte 120"/>
              <p:cNvSpPr txBox="1"/>
              <p:nvPr/>
            </p:nvSpPr>
            <p:spPr>
              <a:xfrm>
                <a:off x="2501528" y="6901838"/>
                <a:ext cx="437940" cy="584775"/>
              </a:xfrm>
              <a:prstGeom prst="rect">
                <a:avLst/>
              </a:prstGeom>
              <a:noFill/>
            </p:spPr>
            <p:txBody>
              <a:bodyPr wrap="none" rtlCol="0">
                <a:spAutoFit/>
              </a:bodyPr>
              <a:lstStyle/>
              <a:p>
                <a:r>
                  <a:rPr lang="fr-FR" sz="3200" dirty="0"/>
                  <a:t>D</a:t>
                </a:r>
              </a:p>
            </p:txBody>
          </p:sp>
        </p:grpSp>
        <p:cxnSp>
          <p:nvCxnSpPr>
            <p:cNvPr id="101" name="Connecteur droit 100"/>
            <p:cNvCxnSpPr/>
            <p:nvPr/>
          </p:nvCxnSpPr>
          <p:spPr>
            <a:xfrm>
              <a:off x="1589888" y="5019884"/>
              <a:ext cx="0" cy="807693"/>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p:nvPr/>
          </p:nvCxnSpPr>
          <p:spPr>
            <a:xfrm flipH="1" flipV="1">
              <a:off x="1222513" y="4830417"/>
              <a:ext cx="367376" cy="243678"/>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8" name="ZoneTexte 107"/>
            <p:cNvSpPr txBox="1"/>
            <p:nvPr/>
          </p:nvSpPr>
          <p:spPr>
            <a:xfrm>
              <a:off x="914556" y="4439625"/>
              <a:ext cx="381836" cy="584775"/>
            </a:xfrm>
            <a:prstGeom prst="rect">
              <a:avLst/>
            </a:prstGeom>
            <a:noFill/>
          </p:spPr>
          <p:txBody>
            <a:bodyPr wrap="none" rtlCol="0">
              <a:spAutoFit/>
            </a:bodyPr>
            <a:lstStyle/>
            <a:p>
              <a:r>
                <a:rPr lang="fr-FR" sz="3200" dirty="0" smtClean="0"/>
                <a:t>a</a:t>
              </a:r>
              <a:endParaRPr lang="fr-FR" sz="3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Deux types d’ondes</a:t>
            </a:r>
            <a:endParaRPr lang="fr-FR" dirty="0"/>
          </a:p>
        </p:txBody>
      </p:sp>
      <p:grpSp>
        <p:nvGrpSpPr>
          <p:cNvPr id="31" name="Groupe 30"/>
          <p:cNvGrpSpPr/>
          <p:nvPr/>
        </p:nvGrpSpPr>
        <p:grpSpPr>
          <a:xfrm>
            <a:off x="5508104" y="3974980"/>
            <a:ext cx="2208359" cy="1000132"/>
            <a:chOff x="6059088" y="5286388"/>
            <a:chExt cx="2208359" cy="1000132"/>
          </a:xfrm>
        </p:grpSpPr>
        <p:grpSp>
          <p:nvGrpSpPr>
            <p:cNvPr id="4" name="Groupe 19"/>
            <p:cNvGrpSpPr/>
            <p:nvPr/>
          </p:nvGrpSpPr>
          <p:grpSpPr>
            <a:xfrm>
              <a:off x="6059088" y="5286388"/>
              <a:ext cx="2208359" cy="1000132"/>
              <a:chOff x="6064769" y="3429000"/>
              <a:chExt cx="2208359" cy="1000132"/>
            </a:xfrm>
          </p:grpSpPr>
          <p:cxnSp>
            <p:nvCxnSpPr>
              <p:cNvPr id="21" name="Connecteur droit avec flèche 20"/>
              <p:cNvCxnSpPr/>
              <p:nvPr/>
            </p:nvCxnSpPr>
            <p:spPr>
              <a:xfrm>
                <a:off x="6064769" y="3449395"/>
                <a:ext cx="1" cy="500065"/>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6858016" y="3429000"/>
                <a:ext cx="1040670" cy="584775"/>
              </a:xfrm>
              <a:prstGeom prst="rect">
                <a:avLst/>
              </a:prstGeom>
              <a:noFill/>
            </p:spPr>
            <p:txBody>
              <a:bodyPr wrap="none" rtlCol="0">
                <a:spAutoFit/>
              </a:bodyPr>
              <a:lstStyle/>
              <a:p>
                <a:r>
                  <a:rPr lang="fr-FR" sz="3200" b="1" dirty="0" smtClean="0"/>
                  <a:t>v     k</a:t>
                </a:r>
                <a:endParaRPr lang="fr-FR" sz="3200" b="1" dirty="0"/>
              </a:p>
            </p:txBody>
          </p:sp>
          <p:cxnSp>
            <p:nvCxnSpPr>
              <p:cNvPr id="23" name="Connecteur droit avec flèche 22"/>
              <p:cNvCxnSpPr/>
              <p:nvPr/>
            </p:nvCxnSpPr>
            <p:spPr>
              <a:xfrm>
                <a:off x="6868610" y="3511455"/>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a:off x="7572396" y="3500438"/>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6363631" y="3844357"/>
                <a:ext cx="1909497" cy="584775"/>
              </a:xfrm>
              <a:prstGeom prst="rect">
                <a:avLst/>
              </a:prstGeom>
              <a:noFill/>
            </p:spPr>
            <p:txBody>
              <a:bodyPr wrap="none" rtlCol="0">
                <a:spAutoFit/>
              </a:bodyPr>
              <a:lstStyle/>
              <a:p>
                <a:r>
                  <a:rPr lang="fr-FR" sz="3200" dirty="0" smtClean="0"/>
                  <a:t>transverse</a:t>
                </a:r>
                <a:endParaRPr lang="fr-FR" sz="3200" dirty="0"/>
              </a:p>
            </p:txBody>
          </p:sp>
        </p:grpSp>
        <p:grpSp>
          <p:nvGrpSpPr>
            <p:cNvPr id="5" name="Groupe 28"/>
            <p:cNvGrpSpPr/>
            <p:nvPr/>
          </p:nvGrpSpPr>
          <p:grpSpPr>
            <a:xfrm>
              <a:off x="7248257" y="5427016"/>
              <a:ext cx="288000" cy="296400"/>
              <a:chOff x="7215206" y="5427016"/>
              <a:chExt cx="288000" cy="296400"/>
            </a:xfrm>
          </p:grpSpPr>
          <p:cxnSp>
            <p:nvCxnSpPr>
              <p:cNvPr id="27" name="Connecteur droit avec flèche 26"/>
              <p:cNvCxnSpPr/>
              <p:nvPr/>
            </p:nvCxnSpPr>
            <p:spPr>
              <a:xfrm rot="5400000">
                <a:off x="7214082" y="5571016"/>
                <a:ext cx="2880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a:off x="7215206" y="5723416"/>
                <a:ext cx="28800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2" name="Groupe 41"/>
          <p:cNvGrpSpPr/>
          <p:nvPr/>
        </p:nvGrpSpPr>
        <p:grpSpPr>
          <a:xfrm>
            <a:off x="1475041" y="1495448"/>
            <a:ext cx="1357322" cy="642942"/>
            <a:chOff x="928662" y="1357298"/>
            <a:chExt cx="1357322" cy="642942"/>
          </a:xfrm>
        </p:grpSpPr>
        <p:cxnSp>
          <p:nvCxnSpPr>
            <p:cNvPr id="6" name="Connecteur droit avec flèche 5"/>
            <p:cNvCxnSpPr/>
            <p:nvPr/>
          </p:nvCxnSpPr>
          <p:spPr>
            <a:xfrm>
              <a:off x="928662" y="2000240"/>
              <a:ext cx="135732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9" name="Groupe 28"/>
            <p:cNvGrpSpPr/>
            <p:nvPr/>
          </p:nvGrpSpPr>
          <p:grpSpPr>
            <a:xfrm>
              <a:off x="1285852" y="1357298"/>
              <a:ext cx="406594" cy="584775"/>
              <a:chOff x="6786578" y="2071678"/>
              <a:chExt cx="406594" cy="584775"/>
            </a:xfrm>
          </p:grpSpPr>
          <p:sp>
            <p:nvSpPr>
              <p:cNvPr id="7" name="ZoneTexte 6"/>
              <p:cNvSpPr txBox="1"/>
              <p:nvPr/>
            </p:nvSpPr>
            <p:spPr>
              <a:xfrm>
                <a:off x="6786578" y="2071678"/>
                <a:ext cx="381836" cy="584775"/>
              </a:xfrm>
              <a:prstGeom prst="rect">
                <a:avLst/>
              </a:prstGeom>
              <a:noFill/>
            </p:spPr>
            <p:txBody>
              <a:bodyPr wrap="none" rtlCol="0">
                <a:spAutoFit/>
              </a:bodyPr>
              <a:lstStyle/>
              <a:p>
                <a:r>
                  <a:rPr lang="fr-FR" sz="3200" b="1" dirty="0" smtClean="0"/>
                  <a:t>k</a:t>
                </a:r>
                <a:endParaRPr lang="fr-FR" sz="3200" b="1" dirty="0"/>
              </a:p>
            </p:txBody>
          </p:sp>
          <p:cxnSp>
            <p:nvCxnSpPr>
              <p:cNvPr id="8" name="Connecteur droit avec flèche 7"/>
              <p:cNvCxnSpPr/>
              <p:nvPr/>
            </p:nvCxnSpPr>
            <p:spPr>
              <a:xfrm>
                <a:off x="6797172" y="2154133"/>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51" name="Groupe 50"/>
          <p:cNvGrpSpPr/>
          <p:nvPr/>
        </p:nvGrpSpPr>
        <p:grpSpPr>
          <a:xfrm>
            <a:off x="668569" y="3703352"/>
            <a:ext cx="2377574" cy="1267739"/>
            <a:chOff x="668569" y="4221088"/>
            <a:chExt cx="2377574" cy="1267739"/>
          </a:xfrm>
        </p:grpSpPr>
        <p:cxnSp>
          <p:nvCxnSpPr>
            <p:cNvPr id="10" name="Connecteur droit avec flèche 9"/>
            <p:cNvCxnSpPr/>
            <p:nvPr/>
          </p:nvCxnSpPr>
          <p:spPr>
            <a:xfrm>
              <a:off x="1618083" y="4221088"/>
              <a:ext cx="714380"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1" name="Groupe 10"/>
            <p:cNvGrpSpPr/>
            <p:nvPr/>
          </p:nvGrpSpPr>
          <p:grpSpPr>
            <a:xfrm>
              <a:off x="1300152" y="4500409"/>
              <a:ext cx="1114408" cy="584775"/>
              <a:chOff x="2143108" y="5500702"/>
              <a:chExt cx="1114408" cy="584775"/>
            </a:xfrm>
          </p:grpSpPr>
          <p:sp>
            <p:nvSpPr>
              <p:cNvPr id="13" name="ZoneTexte 12"/>
              <p:cNvSpPr txBox="1"/>
              <p:nvPr/>
            </p:nvSpPr>
            <p:spPr>
              <a:xfrm>
                <a:off x="2143108" y="5500702"/>
                <a:ext cx="1114408" cy="584775"/>
              </a:xfrm>
              <a:prstGeom prst="rect">
                <a:avLst/>
              </a:prstGeom>
              <a:noFill/>
            </p:spPr>
            <p:txBody>
              <a:bodyPr wrap="none" rtlCol="0">
                <a:spAutoFit/>
              </a:bodyPr>
              <a:lstStyle/>
              <a:p>
                <a:r>
                  <a:rPr lang="fr-FR" sz="3200" b="1" dirty="0" smtClean="0"/>
                  <a:t>v // k</a:t>
                </a:r>
                <a:endParaRPr lang="fr-FR" sz="3200" b="1" dirty="0"/>
              </a:p>
            </p:txBody>
          </p:sp>
          <p:cxnSp>
            <p:nvCxnSpPr>
              <p:cNvPr id="14" name="Connecteur droit avec flèche 13"/>
              <p:cNvCxnSpPr/>
              <p:nvPr/>
            </p:nvCxnSpPr>
            <p:spPr>
              <a:xfrm>
                <a:off x="2153702" y="5583157"/>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2857488" y="5572140"/>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 name="ZoneTexte 16"/>
            <p:cNvSpPr txBox="1"/>
            <p:nvPr/>
          </p:nvSpPr>
          <p:spPr>
            <a:xfrm>
              <a:off x="668569" y="4904052"/>
              <a:ext cx="2377574" cy="584775"/>
            </a:xfrm>
            <a:prstGeom prst="rect">
              <a:avLst/>
            </a:prstGeom>
            <a:noFill/>
          </p:spPr>
          <p:txBody>
            <a:bodyPr wrap="none" rtlCol="0">
              <a:spAutoFit/>
            </a:bodyPr>
            <a:lstStyle/>
            <a:p>
              <a:r>
                <a:rPr lang="fr-FR" sz="3200" dirty="0" smtClean="0"/>
                <a:t>longitudinale</a:t>
              </a:r>
              <a:endParaRPr lang="fr-FR" sz="3200" dirty="0"/>
            </a:p>
          </p:txBody>
        </p:sp>
      </p:gr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62" t="33108" r="53544" b="33446"/>
          <a:stretch/>
        </p:blipFill>
        <p:spPr bwMode="auto">
          <a:xfrm>
            <a:off x="298752" y="2407208"/>
            <a:ext cx="3879710" cy="110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e 42"/>
          <p:cNvGrpSpPr/>
          <p:nvPr/>
        </p:nvGrpSpPr>
        <p:grpSpPr>
          <a:xfrm>
            <a:off x="5806966" y="1495488"/>
            <a:ext cx="1357322" cy="642942"/>
            <a:chOff x="928662" y="1357298"/>
            <a:chExt cx="1357322" cy="642942"/>
          </a:xfrm>
        </p:grpSpPr>
        <p:cxnSp>
          <p:nvCxnSpPr>
            <p:cNvPr id="44" name="Connecteur droit avec flèche 43"/>
            <p:cNvCxnSpPr/>
            <p:nvPr/>
          </p:nvCxnSpPr>
          <p:spPr>
            <a:xfrm>
              <a:off x="928662" y="2000240"/>
              <a:ext cx="135732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1285852" y="1357298"/>
              <a:ext cx="406594" cy="584775"/>
              <a:chOff x="6786578" y="2071678"/>
              <a:chExt cx="406594" cy="584775"/>
            </a:xfrm>
          </p:grpSpPr>
          <p:sp>
            <p:nvSpPr>
              <p:cNvPr id="49" name="ZoneTexte 48"/>
              <p:cNvSpPr txBox="1"/>
              <p:nvPr/>
            </p:nvSpPr>
            <p:spPr>
              <a:xfrm>
                <a:off x="6786578" y="2071678"/>
                <a:ext cx="381836" cy="584775"/>
              </a:xfrm>
              <a:prstGeom prst="rect">
                <a:avLst/>
              </a:prstGeom>
              <a:noFill/>
            </p:spPr>
            <p:txBody>
              <a:bodyPr wrap="none" rtlCol="0">
                <a:spAutoFit/>
              </a:bodyPr>
              <a:lstStyle/>
              <a:p>
                <a:r>
                  <a:rPr lang="fr-FR" sz="3200" b="1" dirty="0" smtClean="0"/>
                  <a:t>k</a:t>
                </a:r>
                <a:endParaRPr lang="fr-FR" sz="3200" b="1" dirty="0"/>
              </a:p>
            </p:txBody>
          </p:sp>
          <p:cxnSp>
            <p:nvCxnSpPr>
              <p:cNvPr id="50" name="Connecteur droit avec flèche 49"/>
              <p:cNvCxnSpPr/>
              <p:nvPr/>
            </p:nvCxnSpPr>
            <p:spPr>
              <a:xfrm>
                <a:off x="6797172" y="2154133"/>
                <a:ext cx="39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3550" t="13598" b="10861"/>
          <a:stretch/>
        </p:blipFill>
        <p:spPr bwMode="auto">
          <a:xfrm>
            <a:off x="5806966" y="5205983"/>
            <a:ext cx="2264435" cy="131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e 52"/>
          <p:cNvGrpSpPr/>
          <p:nvPr/>
        </p:nvGrpSpPr>
        <p:grpSpPr>
          <a:xfrm>
            <a:off x="1041414" y="5157192"/>
            <a:ext cx="1946410" cy="1584000"/>
            <a:chOff x="1041414" y="5157192"/>
            <a:chExt cx="1946410" cy="1584000"/>
          </a:xfrm>
        </p:grpSpPr>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09028" y="5462752"/>
              <a:ext cx="1332025" cy="867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Arc 58"/>
            <p:cNvSpPr/>
            <p:nvPr/>
          </p:nvSpPr>
          <p:spPr>
            <a:xfrm>
              <a:off x="1619672" y="5373216"/>
              <a:ext cx="504056" cy="1152000"/>
            </a:xfrm>
            <a:prstGeom prst="arc">
              <a:avLst>
                <a:gd name="adj1" fmla="val 17492456"/>
                <a:gd name="adj2" fmla="val 41448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0" name="Arc 59"/>
            <p:cNvSpPr/>
            <p:nvPr/>
          </p:nvSpPr>
          <p:spPr>
            <a:xfrm>
              <a:off x="1907704" y="5301208"/>
              <a:ext cx="504056" cy="1292354"/>
            </a:xfrm>
            <a:prstGeom prst="arc">
              <a:avLst>
                <a:gd name="adj1" fmla="val 17492456"/>
                <a:gd name="adj2" fmla="val 41448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1" name="Arc 60"/>
            <p:cNvSpPr/>
            <p:nvPr/>
          </p:nvSpPr>
          <p:spPr>
            <a:xfrm>
              <a:off x="2195736" y="5229200"/>
              <a:ext cx="504056" cy="1440000"/>
            </a:xfrm>
            <a:prstGeom prst="arc">
              <a:avLst>
                <a:gd name="adj1" fmla="val 17492456"/>
                <a:gd name="adj2" fmla="val 41448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Arc 61"/>
            <p:cNvSpPr/>
            <p:nvPr/>
          </p:nvSpPr>
          <p:spPr>
            <a:xfrm>
              <a:off x="2483768" y="5157192"/>
              <a:ext cx="504056" cy="1584000"/>
            </a:xfrm>
            <a:prstGeom prst="arc">
              <a:avLst>
                <a:gd name="adj1" fmla="val 17492456"/>
                <a:gd name="adj2" fmla="val 414488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64" name="Picture 9" descr="https://encrypted-tbn1.gstatic.com/images?q=tbn:ANd9GcRYnrzf3KNVuCx9H4qKeXlyglooejJjG8IFkZzmDx0Uvyc1wdqldg"/>
          <p:cNvPicPr>
            <a:picLocks noChangeAspect="1" noChangeArrowheads="1"/>
          </p:cNvPicPr>
          <p:nvPr/>
        </p:nvPicPr>
        <p:blipFill>
          <a:blip r:embed="rId6"/>
          <a:srcRect l="4762" r="9524"/>
          <a:stretch>
            <a:fillRect/>
          </a:stretch>
        </p:blipFill>
        <p:spPr bwMode="auto">
          <a:xfrm>
            <a:off x="7836113" y="516740"/>
            <a:ext cx="1093961" cy="648278"/>
          </a:xfrm>
          <a:prstGeom prst="rect">
            <a:avLst/>
          </a:prstGeom>
          <a:noFill/>
        </p:spPr>
      </p:pic>
      <p:pic>
        <p:nvPicPr>
          <p:cNvPr id="3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3019" t="33108" r="2119" b="33446"/>
          <a:stretch/>
        </p:blipFill>
        <p:spPr bwMode="auto">
          <a:xfrm>
            <a:off x="4745620" y="2407208"/>
            <a:ext cx="3876898" cy="110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063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Corde de </a:t>
            </a:r>
            <a:r>
              <a:rPr lang="fr-FR" dirty="0" err="1" smtClean="0"/>
              <a:t>Melde</a:t>
            </a:r>
            <a:endParaRPr lang="fr-FR" dirty="0"/>
          </a:p>
        </p:txBody>
      </p:sp>
      <p:grpSp>
        <p:nvGrpSpPr>
          <p:cNvPr id="3" name="Groupe 2"/>
          <p:cNvGrpSpPr/>
          <p:nvPr/>
        </p:nvGrpSpPr>
        <p:grpSpPr>
          <a:xfrm>
            <a:off x="323528" y="1500174"/>
            <a:ext cx="8136904" cy="2081553"/>
            <a:chOff x="323528" y="1500174"/>
            <a:chExt cx="8136904" cy="2081553"/>
          </a:xfrm>
        </p:grpSpPr>
        <p:pic>
          <p:nvPicPr>
            <p:cNvPr id="21506" name="Picture 2" descr="https://encrypted-tbn1.gstatic.com/images?q=tbn:ANd9GcQqQWEZIiKNyQiaWtj0d2vDNaeBHK_PXAUJdqprLrejrByFKKYe8g"/>
            <p:cNvPicPr>
              <a:picLocks noChangeAspect="1" noChangeArrowheads="1"/>
            </p:cNvPicPr>
            <p:nvPr/>
          </p:nvPicPr>
          <p:blipFill>
            <a:blip r:embed="rId3"/>
            <a:srcRect/>
            <a:stretch>
              <a:fillRect/>
            </a:stretch>
          </p:blipFill>
          <p:spPr bwMode="auto">
            <a:xfrm>
              <a:off x="2285985" y="1500174"/>
              <a:ext cx="3654168" cy="2055471"/>
            </a:xfrm>
            <a:prstGeom prst="rect">
              <a:avLst/>
            </a:prstGeom>
            <a:noFill/>
          </p:spPr>
        </p:pic>
        <p:grpSp>
          <p:nvGrpSpPr>
            <p:cNvPr id="32" name="Groupe 31"/>
            <p:cNvGrpSpPr/>
            <p:nvPr/>
          </p:nvGrpSpPr>
          <p:grpSpPr>
            <a:xfrm>
              <a:off x="323528" y="2348880"/>
              <a:ext cx="2808312" cy="1160839"/>
              <a:chOff x="323528" y="2571744"/>
              <a:chExt cx="2605398" cy="937975"/>
            </a:xfrm>
          </p:grpSpPr>
          <p:cxnSp>
            <p:nvCxnSpPr>
              <p:cNvPr id="7" name="Connecteur droit avec flèche 6"/>
              <p:cNvCxnSpPr>
                <a:stCxn id="8" idx="3"/>
              </p:cNvCxnSpPr>
              <p:nvPr/>
            </p:nvCxnSpPr>
            <p:spPr>
              <a:xfrm flipV="1">
                <a:off x="1705060" y="2571744"/>
                <a:ext cx="1223866" cy="645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323528" y="2924944"/>
                <a:ext cx="1381532" cy="584775"/>
              </a:xfrm>
              <a:prstGeom prst="rect">
                <a:avLst/>
              </a:prstGeom>
              <a:noFill/>
            </p:spPr>
            <p:txBody>
              <a:bodyPr wrap="none" rtlCol="0">
                <a:spAutoFit/>
              </a:bodyPr>
              <a:lstStyle/>
              <a:p>
                <a:r>
                  <a:rPr lang="fr-FR" sz="3200" dirty="0" smtClean="0"/>
                  <a:t>vibreur</a:t>
                </a:r>
                <a:endParaRPr lang="fr-FR" sz="3200" dirty="0"/>
              </a:p>
            </p:txBody>
          </p:sp>
        </p:grpSp>
        <p:grpSp>
          <p:nvGrpSpPr>
            <p:cNvPr id="34" name="Groupe 33"/>
            <p:cNvGrpSpPr/>
            <p:nvPr/>
          </p:nvGrpSpPr>
          <p:grpSpPr>
            <a:xfrm>
              <a:off x="5220072" y="2348880"/>
              <a:ext cx="3240360" cy="1232847"/>
              <a:chOff x="5643570" y="2428868"/>
              <a:chExt cx="3096344" cy="1232847"/>
            </a:xfrm>
          </p:grpSpPr>
          <p:cxnSp>
            <p:nvCxnSpPr>
              <p:cNvPr id="9" name="Connecteur droit avec flèche 8"/>
              <p:cNvCxnSpPr>
                <a:stCxn id="10" idx="1"/>
              </p:cNvCxnSpPr>
              <p:nvPr/>
            </p:nvCxnSpPr>
            <p:spPr>
              <a:xfrm flipH="1" flipV="1">
                <a:off x="5643570" y="2428868"/>
                <a:ext cx="1350545" cy="94046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6994115" y="3076940"/>
                <a:ext cx="1745799" cy="584775"/>
              </a:xfrm>
              <a:prstGeom prst="rect">
                <a:avLst/>
              </a:prstGeom>
              <a:noFill/>
            </p:spPr>
            <p:txBody>
              <a:bodyPr wrap="none" rtlCol="0">
                <a:spAutoFit/>
              </a:bodyPr>
              <a:lstStyle/>
              <a:p>
                <a:r>
                  <a:rPr lang="fr-FR" sz="3200" dirty="0"/>
                  <a:t>p</a:t>
                </a:r>
                <a:r>
                  <a:rPr lang="fr-FR" sz="3200" dirty="0" smtClean="0"/>
                  <a:t>oint fixe</a:t>
                </a:r>
                <a:endParaRPr lang="fr-FR" sz="3200" dirty="0"/>
              </a:p>
            </p:txBody>
          </p:sp>
        </p:gr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84" y="3844626"/>
            <a:ext cx="5770546" cy="1528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84" y="5287974"/>
            <a:ext cx="5594754" cy="159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descr="https://encrypted-tbn1.gstatic.com/images?q=tbn:ANd9GcRYnrzf3KNVuCx9H4qKeXlyglooejJjG8IFkZzmDx0Uvyc1wdqldg"/>
          <p:cNvPicPr>
            <a:picLocks noChangeAspect="1" noChangeArrowheads="1"/>
          </p:cNvPicPr>
          <p:nvPr/>
        </p:nvPicPr>
        <p:blipFill>
          <a:blip r:embed="rId6"/>
          <a:srcRect l="4762" r="9524"/>
          <a:stretch>
            <a:fillRect/>
          </a:stretch>
        </p:blipFill>
        <p:spPr bwMode="auto">
          <a:xfrm>
            <a:off x="7836113" y="516740"/>
            <a:ext cx="1093961" cy="648278"/>
          </a:xfrm>
          <a:prstGeom prst="rect">
            <a:avLst/>
          </a:prstGeom>
          <a:noFill/>
        </p:spPr>
      </p:pic>
    </p:spTree>
    <p:extLst>
      <p:ext uri="{BB962C8B-B14F-4D97-AF65-F5344CB8AC3E}">
        <p14:creationId xmlns:p14="http://schemas.microsoft.com/office/powerpoint/2010/main" val="297846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3" name="Picture 9" descr="https://encrypted-tbn2.gstatic.com/images?q=tbn:ANd9GcTZRMyo99B9umExcmNDfA-qvAQkMGYKf286qmRPtBgPSZYhUxy8"/>
          <p:cNvPicPr>
            <a:picLocks noChangeAspect="1" noChangeArrowheads="1"/>
          </p:cNvPicPr>
          <p:nvPr/>
        </p:nvPicPr>
        <p:blipFill>
          <a:blip r:embed="rId3"/>
          <a:srcRect/>
          <a:stretch>
            <a:fillRect/>
          </a:stretch>
        </p:blipFill>
        <p:spPr bwMode="auto">
          <a:xfrm>
            <a:off x="4727969" y="4116409"/>
            <a:ext cx="3484780" cy="1785950"/>
          </a:xfrm>
          <a:prstGeom prst="rect">
            <a:avLst/>
          </a:prstGeom>
          <a:noFill/>
        </p:spPr>
      </p:pic>
      <p:grpSp>
        <p:nvGrpSpPr>
          <p:cNvPr id="22" name="Groupe 21"/>
          <p:cNvGrpSpPr/>
          <p:nvPr/>
        </p:nvGrpSpPr>
        <p:grpSpPr>
          <a:xfrm>
            <a:off x="594965" y="1428736"/>
            <a:ext cx="3445129" cy="2000264"/>
            <a:chOff x="594965" y="1428736"/>
            <a:chExt cx="3445129" cy="2000264"/>
          </a:xfrm>
        </p:grpSpPr>
        <p:pic>
          <p:nvPicPr>
            <p:cNvPr id="26626" name="Picture 2" descr="Description de cette image, également commentée ci-après"/>
            <p:cNvPicPr>
              <a:picLocks noChangeAspect="1" noChangeArrowheads="1"/>
            </p:cNvPicPr>
            <p:nvPr/>
          </p:nvPicPr>
          <p:blipFill>
            <a:blip r:embed="rId4"/>
            <a:srcRect/>
            <a:stretch>
              <a:fillRect/>
            </a:stretch>
          </p:blipFill>
          <p:spPr bwMode="auto">
            <a:xfrm>
              <a:off x="594965" y="1428736"/>
              <a:ext cx="1476705" cy="2000264"/>
            </a:xfrm>
            <a:prstGeom prst="rect">
              <a:avLst/>
            </a:prstGeom>
            <a:noFill/>
          </p:spPr>
        </p:pic>
        <p:sp>
          <p:nvSpPr>
            <p:cNvPr id="5" name="Rectangle 4"/>
            <p:cNvSpPr/>
            <p:nvPr/>
          </p:nvSpPr>
          <p:spPr>
            <a:xfrm>
              <a:off x="2071670" y="1928802"/>
              <a:ext cx="1968424" cy="830997"/>
            </a:xfrm>
            <a:prstGeom prst="rect">
              <a:avLst/>
            </a:prstGeom>
          </p:spPr>
          <p:txBody>
            <a:bodyPr wrap="none">
              <a:spAutoFit/>
            </a:bodyPr>
            <a:lstStyle/>
            <a:p>
              <a:pPr algn="ctr"/>
              <a:r>
                <a:rPr lang="fr-FR" sz="2400" dirty="0" smtClean="0"/>
                <a:t>Etienne Malus</a:t>
              </a:r>
            </a:p>
            <a:p>
              <a:pPr algn="ctr"/>
              <a:r>
                <a:rPr lang="fr-FR" sz="2400" dirty="0" smtClean="0"/>
                <a:t>1775-1812</a:t>
              </a:r>
            </a:p>
          </p:txBody>
        </p:sp>
      </p:grpSp>
      <p:sp>
        <p:nvSpPr>
          <p:cNvPr id="26628" name="AutoShape 4" descr="data:image/jpeg;base64,/9j/4AAQSkZJRgABAQAAAQABAAD/2wCEAAkGBxQTEhUSExQWFRUXFxQWFxcYGRweIBwdGCAZHRsbHBkYICggGRwlHR4VJDEiJSktLjAuGB8zODMsNygtLisBCgoKDg0OGxAQGzQkICYvLCwsLCwsLC0vNC8sNiwsLCw0NTQsLCwsLCwvLCwsLCwsLC4sLCwsLCwsLCwsLCwsLP/AABEIAHcAsAMBEQACEQEDEQH/xAAbAAEAAwEBAQEAAAAAAAAAAAAABAUGAgMBB//EAEEQAAIBAgQDAwkECAUFAAAAAAECAwARBBIhMQVBURMiYQYjMlJxgZGhsRQzQpJDYnKDosHR8BVTgrLhJDRjs/H/xAAbAQEAAwEBAQEAAAAAAAAAAAAAAgMEBQEGB//EADMRAQACAQEFBQcDBAMAAAAAAAABAgMRBBIhMYEFMkFRYRMiM3GRscEjUnKhstHwFELh/9oADAMBAAIRAxEAPwD9xoFAoFAoFAoOJpVRSzEKqgkkmwAG5J5Cg6VgQCNjqKD7QKDPcH8pFmxmIwwtaPLkPW1w/wADaqaZd6818nT2ns+cOy48/wC7XX8NDVzmFAoFAoFAoFAoFAoKvGccjTRe+ei/12rlbV2xs2DhrvT5Q2YtiyX4zwj1SMFxOOXRW73qnQ/DnWnZtvwbRH6duPl4q8uzZMXGY4efgmVsZygUFVxHE5y0StkVReaS9sqkXyhuTEfAa8xQU8zjFecl83gYTorfpWXbMPUB/DzNvZQe+H4yyo+OxBMcJAWCEC7MDsxG7SObBVGw630C/wADK7Rq0idm5Fyl75b8rjc0HWJDFGCEBrHKTsDyJryddOCdN2LRvcvFh+A+R/YYnPHKTJEY85bZxIDn22N9RWTHg3b6xPJ9Btna3ttn3b0922umnhpyb2tj5woFAoFAoFAoFAoKLytaTswqKSpN3I6DYf30ridtzmnDFccTMTzmHT7MjH7SZvPHwZWLFciPhXxdsfk7N8HjCQCG13qvW1ZUTvVlJTFvmQs7MEYEAnx19uldLB2jnnLj9paZiJhV7OkxaIiI1htq/QXz6v4ljSD2UZAcqWLHaNRu7fOwO5B5A0GffLIClymGj7ztrdr63J3MjHUDcXvuVAD7JlltJMMmGiOVIhbvEbDobWNzsNtgxITuF4Jp5Ri5x6N+wj5Je938SRax9/MWDQ0CgocLxSFcTiA0qD7n8Q9U1Cveno1ZZj2GOP5fddxShhdSCOoN/pU2V3QKDG+Xnl8nDsqdhLNLIQsahSqFjsO0ItfbQXNBrsMWyLnsHsM1tr87eF6D0oFAoFAoFBReUPCVdc0cd5CRqNPaT1ri9qbBXJTex01v6cHS2Ha7Utpe3u+qhj4JifUI94rgR2PtVudP6w6dtt2bnMvfDeT85cBxZb945uXOr8PYmeckReNI8VeTb8FazNOfhwafiOO7MBVsZGvkUnpuzdEHM/1r7J88zjvmBGbukdq8jDRrWvM45JpaNOeW+oFB0yhu6cyRIQSNS2ZtbdWnff8AVB6nQJGAwP2hwzqFhQZFQarbTuC2hUWGY8yLDQHMGmoPHF4pY0LubKBcmgxeKxkuMNyTFDyUbt7TVtMW9xlG1tEPCcJhEkoyA/d7+w1bXFXWeCV7T7OvV7rhnw57TDsQeaHUMKjfD41VxfzbDgvFFxEYkXQ7MvQ9KzrHpxPHrCmdgWJOVUXVnY7Ko5k/80EGHggktJilV5SyPbdY8hzKqeANiTzIv0AC5oFAoFAoFAoFAoI+OxYjXMbkkgKo3YnYD+9NTQZHG4cTd+UKzMDla9gct7kNuuHjB1P4yfZcIxeaPcmVTaTMVAkUkqFkkTZ2P6OPQi2xtoErC4hJPRzBUOXIL51L6mOx1M77sx9EHTcmg1nDomWNQwUEbKo0UclHWwsL0EmgxXHcT9pn7IHzUR736zf3/OrMdN6UbTo9wK2KkTDnzs37v6Goxzldf4deqRBOrjMjKw6qQR8RUtVKJhOILg8QWYkRSjUAE94bAAaliTYAetWTNXSy2s6w0/DcG7P9pnFpCLJHuIlO48XOmY+FhoNaklrQKBQKBQKBQKBQeWKxCxoXY2UC5/oANz4UGYmlMpM8o83qioCO9e3cB2toS7baWvYG4eRk7vbSZSzgFV1ynLszDcQoSMq7sSDuwADpwVtcntCc2wLKW0zsNjM4uFTZQD0NBY4TydQ+ccZJbWRkPejXpn/ESblib3JoJP2ieH7xe2T/ADIx3h+1Hz9q/lFB84nxlFwzzRuraWUg/iOlj0I6UGb4ThskYvue8faa2467tVNp1lNqbxlvLHCyS4XGxxAs7IgCjc6G4HW4vVdomYnRfbuU6q/yCjZJMXM4CQsIMpETQqSobMRG+o0KgnmR4V5j5yqsueKRswTEsCDGwaND+H9Y/rHT2D315mj3SnN+lxvcAjmAfjWVa6oFB4YvGRxDNI6oOrMAPnQQRxtW+6jll8VQhfzvZT7jQC+LfZYYR1YmRvyrlA/MaCXgcKyXLytKTb0goAt6oUC3vvQSqBQfHYAEkgAaknkBQZSXFDFFppCUwcR7p27Qi4J9nIf86B5tKGUYrELliAtDDoLg2IBGwGgJ626AXD7I7J56bWZyDGljpa+VmXey3sqb3PrNoFxwXhZXzsly51AOpW+5NtM7aXtoAABoNQt6BQYry7waPJAi9x3YlmXQkLa2bkw1O9SrGsxDyZ0hx27p94Lj10H1XUj3XrcpSY3DAEEEHYigqcXwqKWSRpR6ISzBipUWNyGUi229Q3YmZXWn9OvV84ThXYAyyNIikmLMLMw5M/rEctB1OtShSk8eYCByxAFtybfWoZe7L2vNfcL4/GYY8geU5FuY1JW9hpnNk+dY1yUZ8U/oRRxDrK2Y/kj0/ioA4U7ffYiRvBLRr/D3vi1B74XhEEbZljXN65F2/M1z86CdQKBQKBQQeLcNGIQRszBLguq6ZwPwk7hSbXtvtQVHE8KCzSYnLFg8OLqlxZyN2YD8I2VRvc+ygiPPtjsUpW2mGw59K7bXHrmwNrae4WC14Lwx8xxGI1lbYckGtgB11Px8TcLugUCgx3H2zY5B6sf1vVuHvI35OybanStapWSyxXJiY5+fZjMD+0B3T8R7aCp/xB5GLOoWIFQSb5WIvZmsDZPabHrUdYiVkxO5XqvlgZxdpiQf8sAD46k/GpK0PjGCjWFzlBOmrd479WqvL3ZSrza94/8AosvSD6LWG/dls2adM1PnDpce32h0PoLCrj23Ob5Zajve9Mei2cEewraOc2mPtp+UrBY5ZEjf0TIoYKTrtcjxtUq2iYifNTlwWx3tXnuzpqlVJSUCgUCgUCg+MoO4vQQ5OGI06ztdmRSqAnurf0iF9Y6anppbWgm0HwmgrpuOwA5Q/aMPwxAyEe0IDb32oOft87/d4cjxlYJ8lzN8QKDJcTw8xx3nZQLxjSJbfxOWJ+VW4e8jfklLw+PcjMerkt9a1qng57YlBpEujEfjPqj9Ucz7utB64Uedl/d/Q1GOcrr/AA69XD8OynNC3ZHe1rofanL2qQa908lWvmruM405UilXs2d1UNe6H/Vy5elaqc1vd0SpHF+iYyMdi68sjD3WIrLblLRhnTJWfWFE8vfdzzw7f7I2+G9Ua8Zn0dOK+7Wsfvj72gw4Kvglv6InB91h/WkcJrHzL6Wrnt57rQ4WfOua1tWHwJH8qvidYcvJTcto9a9QKBQKBQKCDi+LwxtkeRc/qDvN+Rbt8qDx/wATlb7rDSHxkIjHwN2/hoPn2bFP6cyRDpElz+eS4/gFB9HAYj95mmP/AJWLD8vo/KgsYYVQZVUKOgAA+AoO6DI+VaZMVBJyYMh93/2p450tCNuSDO5lYxISFGkjj/Yp69Ty9tbVSbGgUAAWAFgByoI2G+9l/d/Q1GOcrr/Dr1S6kpRcDAJ8YqkXSJSzA6i55H5VlzW1nRZSODQTcJZFP2ZwgIIMbXKG/QXuh/Z08DVExwW1tpaJZtOKC1pVMTNG6LmPdbNHCFCvsTucu/hWfw6fiHYiNLaeVon6WtquUHnYv2pf/ZUvGOv3Uz8O/wAo/tWvBz5lD1BPxJJqyndY9q4ZZhNqbOUCgUCgUHIQAk2FzuetB1QKBQKBQZLy2DYhDh4L9pH5x5B+jHQdZGF7Dla55XCHwl1MS5NABa3jzv41upbejVTMaJlSeImG+9l/d/Q1GOcrr/Dr1d43EiNCx5bDqaWtuxqqiNVx5I8OMcRkf7yU5m8ByH99awzOq5eGgx4jD4dVIDZrrYjn2aLas0d13LcMs/X+sy+LhXjkYwtcB18050+9cAK+6fMeypeP++aiY/Tj5T/bDR8BYnDxEgqSimxtpfXlVtO7DDtXxrfOU+pKHJcXtcXOwrybRE6TL3SZjV1XrwoFAoFAoFAoFBV8Vxr5lghHnXFyxF1jXbO3U+qvMjoDQSuG4BYYxGlzuSzG7MTuzHmSaDLcZ4Y+GkM0SloW1dR+E9R4VOl92UbRq5w+NjcXVh7L6/CtcXieSuYmEP7fGkkuZh+j0Gp2PKozesTOq60TOOvVYcF4S+IcTzrljXVEPPxPhWa95tLyI0bGoPSgx8H/AG8XX7SV96kr/Kssd2Pm7t/j3/hr9eP5S3az4hvUeEgf62JqXjPRREa0xx5xb7Qu+FraGIdI0+gq6nCsOftE65rT6yoOIeUhLFIyFUaZtyfZyAr5fb+3Mm9NNn5ef+HUw9mxFYteNZ8lW3eOYkk9SdfjXzV9oy3vv2tOrVE7vCOHonYXi8sf4s46N/Jt66uy9u7Ri4W96PVnybLhyc40n0/wssBxl5JlUgKpDabm4HM12th7YttW0xSI0rp1Zc2yUx4ptE6yva+gc0oFAoFAoFAoFAoKfGeTOGkNzHY9VJH00oIHBOAQR4nEWjBt2Ni2ttG61Cveno05axGHHP8AL7tPU2YoFBAxXDFZUVe6FlWXTmQSx+JqE0ifu049ptWbTPHWu7+FRxSJo0xsrL3e46+IQAn53+NVXiYi0t2z2rkvgxxPHjE9f/F/DAOyVDqMgU/C1WzSLU3Z5Oba8+0m8eerP47yUG8TW/Vb+tfP7R2BE8cNukuph7WnlkjrDNsDGxUnY2Njevms2KaWmk84dbhkrEx4vQ4zw+dUey9Vf/H9Vz5LxtJLntZUvr4nlXd7B2W055yRyj8sHaE1x493XjLXV9k4ZQKBQKBQKBQKBQKCvwUZGInJBAPY2NtDYG9utQrHvT0actonDjiJ/d91hU2YoFAoOZIwwKsAQdCDzpMava2ms6w6o8fCK8mNY0EFODQD9Gvv1+tY69nbLXlSGmdszz/2l7pgYxtGo9wq6uzYa8qx9Fc58k87T9XsqAbAD2VdFYjlCuZmebqvXhQKBQKBQKBQKBQKBQKBQKBQKBQKBQKB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6630" name="AutoShape 6" descr="data:image/jpeg;base64,/9j/4AAQSkZJRgABAQAAAQABAAD/2wCEAAkGBxQTEhUSExQWFRUXFxQWFxcYGRweIBwdGCAZHRsbHBkYICggGRwlHR4VJDEiJSktLjAuGB8zODMsNygtLisBCgoKDg0OGxAQGzQkICYvLCwsLCwsLC0vNC8sNiwsLCw0NTQsLCwsLCwvLCwsLCwsLC4sLCwsLCwsLCwsLCwsLP/AABEIAHcAsAMBEQACEQEDEQH/xAAbAAEAAwEBAQEAAAAAAAAAAAAABAUGAgMBB//EAEEQAAIBAgQDAwkECAUFAAAAAAECAwARBBIhMQVBURMiYQYjMlJxgZGhsRQzQpJDYnKDosHR8BVTgrLhJDRjs/H/xAAbAQEAAwEBAQEAAAAAAAAAAAAAAgMEBQEGB//EADMRAQACAQEFBQcDBAMAAAAAAAABAgMRBBIhMYEFMkFRYRMiM3GRscEjUnKhstHwFELh/9oADAMBAAIRAxEAPwD9xoFAoFAoFAoOJpVRSzEKqgkkmwAG5J5Cg6VgQCNjqKD7QKDPcH8pFmxmIwwtaPLkPW1w/wADaqaZd6818nT2ns+cOy48/wC7XX8NDVzmFAoFAoFAoFAoFAoKvGccjTRe+ei/12rlbV2xs2DhrvT5Q2YtiyX4zwj1SMFxOOXRW73qnQ/DnWnZtvwbRH6duPl4q8uzZMXGY4efgmVsZygUFVxHE5y0StkVReaS9sqkXyhuTEfAa8xQU8zjFecl83gYTorfpWXbMPUB/DzNvZQe+H4yyo+OxBMcJAWCEC7MDsxG7SObBVGw630C/wADK7Rq0idm5Fyl75b8rjc0HWJDFGCEBrHKTsDyJryddOCdN2LRvcvFh+A+R/YYnPHKTJEY85bZxIDn22N9RWTHg3b6xPJ9Btna3ttn3b0922umnhpyb2tj5woFAoFAoFAoFAoKLytaTswqKSpN3I6DYf30ridtzmnDFccTMTzmHT7MjH7SZvPHwZWLFciPhXxdsfk7N8HjCQCG13qvW1ZUTvVlJTFvmQs7MEYEAnx19uldLB2jnnLj9paZiJhV7OkxaIiI1htq/QXz6v4ljSD2UZAcqWLHaNRu7fOwO5B5A0GffLIClymGj7ztrdr63J3MjHUDcXvuVAD7JlltJMMmGiOVIhbvEbDobWNzsNtgxITuF4Jp5Ri5x6N+wj5Je938SRax9/MWDQ0CgocLxSFcTiA0qD7n8Q9U1Cveno1ZZj2GOP5fddxShhdSCOoN/pU2V3QKDG+Xnl8nDsqdhLNLIQsahSqFjsO0ItfbQXNBrsMWyLnsHsM1tr87eF6D0oFAoFAoFBReUPCVdc0cd5CRqNPaT1ri9qbBXJTex01v6cHS2Ha7Utpe3u+qhj4JifUI94rgR2PtVudP6w6dtt2bnMvfDeT85cBxZb945uXOr8PYmeckReNI8VeTb8FazNOfhwafiOO7MBVsZGvkUnpuzdEHM/1r7J88zjvmBGbukdq8jDRrWvM45JpaNOeW+oFB0yhu6cyRIQSNS2ZtbdWnff8AVB6nQJGAwP2hwzqFhQZFQarbTuC2hUWGY8yLDQHMGmoPHF4pY0LubKBcmgxeKxkuMNyTFDyUbt7TVtMW9xlG1tEPCcJhEkoyA/d7+w1bXFXWeCV7T7OvV7rhnw57TDsQeaHUMKjfD41VxfzbDgvFFxEYkXQ7MvQ9KzrHpxPHrCmdgWJOVUXVnY7Ko5k/80EGHggktJilV5SyPbdY8hzKqeANiTzIv0AC5oFAoFAoFAoFAoI+OxYjXMbkkgKo3YnYD+9NTQZHG4cTd+UKzMDla9gct7kNuuHjB1P4yfZcIxeaPcmVTaTMVAkUkqFkkTZ2P6OPQi2xtoErC4hJPRzBUOXIL51L6mOx1M77sx9EHTcmg1nDomWNQwUEbKo0UclHWwsL0EmgxXHcT9pn7IHzUR736zf3/OrMdN6UbTo9wK2KkTDnzs37v6Goxzldf4deqRBOrjMjKw6qQR8RUtVKJhOILg8QWYkRSjUAE94bAAaliTYAetWTNXSy2s6w0/DcG7P9pnFpCLJHuIlO48XOmY+FhoNaklrQKBQKBQKBQKBQeWKxCxoXY2UC5/oANz4UGYmlMpM8o83qioCO9e3cB2toS7baWvYG4eRk7vbSZSzgFV1ynLszDcQoSMq7sSDuwADpwVtcntCc2wLKW0zsNjM4uFTZQD0NBY4TydQ+ccZJbWRkPejXpn/ESblib3JoJP2ieH7xe2T/ADIx3h+1Hz9q/lFB84nxlFwzzRuraWUg/iOlj0I6UGb4ThskYvue8faa2467tVNp1lNqbxlvLHCyS4XGxxAs7IgCjc6G4HW4vVdomYnRfbuU6q/yCjZJMXM4CQsIMpETQqSobMRG+o0KgnmR4V5j5yqsueKRswTEsCDGwaND+H9Y/rHT2D315mj3SnN+lxvcAjmAfjWVa6oFB4YvGRxDNI6oOrMAPnQQRxtW+6jll8VQhfzvZT7jQC+LfZYYR1YmRvyrlA/MaCXgcKyXLytKTb0goAt6oUC3vvQSqBQfHYAEkgAaknkBQZSXFDFFppCUwcR7p27Qi4J9nIf86B5tKGUYrELliAtDDoLg2IBGwGgJ626AXD7I7J56bWZyDGljpa+VmXey3sqb3PrNoFxwXhZXzsly51AOpW+5NtM7aXtoAABoNQt6BQYry7waPJAi9x3YlmXQkLa2bkw1O9SrGsxDyZ0hx27p94Lj10H1XUj3XrcpSY3DAEEEHYigqcXwqKWSRpR6ISzBipUWNyGUi229Q3YmZXWn9OvV84ThXYAyyNIikmLMLMw5M/rEctB1OtShSk8eYCByxAFtybfWoZe7L2vNfcL4/GYY8geU5FuY1JW9hpnNk+dY1yUZ8U/oRRxDrK2Y/kj0/ioA4U7ffYiRvBLRr/D3vi1B74XhEEbZljXN65F2/M1z86CdQKBQKBQQeLcNGIQRszBLguq6ZwPwk7hSbXtvtQVHE8KCzSYnLFg8OLqlxZyN2YD8I2VRvc+ygiPPtjsUpW2mGw59K7bXHrmwNrae4WC14Lwx8xxGI1lbYckGtgB11Px8TcLugUCgx3H2zY5B6sf1vVuHvI35OybanStapWSyxXJiY5+fZjMD+0B3T8R7aCp/xB5GLOoWIFQSb5WIvZmsDZPabHrUdYiVkxO5XqvlgZxdpiQf8sAD46k/GpK0PjGCjWFzlBOmrd479WqvL3ZSrza94/8AosvSD6LWG/dls2adM1PnDpce32h0PoLCrj23Ob5Zajve9Mei2cEewraOc2mPtp+UrBY5ZEjf0TIoYKTrtcjxtUq2iYifNTlwWx3tXnuzpqlVJSUCgUCgUCg+MoO4vQQ5OGI06ztdmRSqAnurf0iF9Y6anppbWgm0HwmgrpuOwA5Q/aMPwxAyEe0IDb32oOft87/d4cjxlYJ8lzN8QKDJcTw8xx3nZQLxjSJbfxOWJ+VW4e8jfklLw+PcjMerkt9a1qng57YlBpEujEfjPqj9Ucz7utB64Uedl/d/Q1GOcrr/AA69XD8OynNC3ZHe1rofanL2qQa908lWvmruM405UilXs2d1UNe6H/Vy5elaqc1vd0SpHF+iYyMdi68sjD3WIrLblLRhnTJWfWFE8vfdzzw7f7I2+G9Ua8Zn0dOK+7Wsfvj72gw4Kvglv6InB91h/WkcJrHzL6Wrnt57rQ4WfOua1tWHwJH8qvidYcvJTcto9a9QKBQKBQKCDi+LwxtkeRc/qDvN+Rbt8qDx/wATlb7rDSHxkIjHwN2/hoPn2bFP6cyRDpElz+eS4/gFB9HAYj95mmP/AJWLD8vo/KgsYYVQZVUKOgAA+AoO6DI+VaZMVBJyYMh93/2p450tCNuSDO5lYxISFGkjj/Yp69Ty9tbVSbGgUAAWAFgByoI2G+9l/d/Q1GOcrr/Dr1S6kpRcDAJ8YqkXSJSzA6i55H5VlzW1nRZSODQTcJZFP2ZwgIIMbXKG/QXuh/Z08DVExwW1tpaJZtOKC1pVMTNG6LmPdbNHCFCvsTucu/hWfw6fiHYiNLaeVon6WtquUHnYv2pf/ZUvGOv3Uz8O/wAo/tWvBz5lD1BPxJJqyndY9q4ZZhNqbOUCgUCgUHIQAk2FzuetB1QKBQKBQZLy2DYhDh4L9pH5x5B+jHQdZGF7Dla55XCHwl1MS5NABa3jzv41upbejVTMaJlSeImG+9l/d/Q1GOcrr/Dr1d43EiNCx5bDqaWtuxqqiNVx5I8OMcRkf7yU5m8ByH99awzOq5eGgx4jD4dVIDZrrYjn2aLas0d13LcMs/X+sy+LhXjkYwtcB18050+9cAK+6fMeypeP++aiY/Tj5T/bDR8BYnDxEgqSimxtpfXlVtO7DDtXxrfOU+pKHJcXtcXOwrybRE6TL3SZjV1XrwoFAoFAoFAoFBV8Vxr5lghHnXFyxF1jXbO3U+qvMjoDQSuG4BYYxGlzuSzG7MTuzHmSaDLcZ4Y+GkM0SloW1dR+E9R4VOl92UbRq5w+NjcXVh7L6/CtcXieSuYmEP7fGkkuZh+j0Gp2PKozesTOq60TOOvVYcF4S+IcTzrljXVEPPxPhWa95tLyI0bGoPSgx8H/AG8XX7SV96kr/Kssd2Pm7t/j3/hr9eP5S3az4hvUeEgf62JqXjPRREa0xx5xb7Qu+FraGIdI0+gq6nCsOftE65rT6yoOIeUhLFIyFUaZtyfZyAr5fb+3Mm9NNn5ef+HUw9mxFYteNZ8lW3eOYkk9SdfjXzV9oy3vv2tOrVE7vCOHonYXi8sf4s46N/Jt66uy9u7Ri4W96PVnybLhyc40n0/wssBxl5JlUgKpDabm4HM12th7YttW0xSI0rp1Zc2yUx4ptE6yva+gc0oFAoFAoFAoFAoKfGeTOGkNzHY9VJH00oIHBOAQR4nEWjBt2Ni2ttG61Cveno05axGHHP8AL7tPU2YoFBAxXDFZUVe6FlWXTmQSx+JqE0ifu049ptWbTPHWu7+FRxSJo0xsrL3e46+IQAn53+NVXiYi0t2z2rkvgxxPHjE9f/F/DAOyVDqMgU/C1WzSLU3Z5Oba8+0m8eerP47yUG8TW/Vb+tfP7R2BE8cNukuph7WnlkjrDNsDGxUnY2Njevms2KaWmk84dbhkrEx4vQ4zw+dUey9Vf/H9Vz5LxtJLntZUvr4nlXd7B2W055yRyj8sHaE1x493XjLXV9k4ZQKBQKBQKBQKBQKCvwUZGInJBAPY2NtDYG9utQrHvT0actonDjiJ/d91hU2YoFAoOZIwwKsAQdCDzpMava2ms6w6o8fCK8mNY0EFODQD9Gvv1+tY69nbLXlSGmdszz/2l7pgYxtGo9wq6uzYa8qx9Fc58k87T9XsqAbAD2VdFYjlCuZmebqvXhQKBQKBQKBQKBQKBQKBQKBQKBQKBQKB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1" name="Picture 9" descr="https://encrypted-tbn1.gstatic.com/images?q=tbn:ANd9GcRYnrzf3KNVuCx9H4qKeXlyglooejJjG8IFkZzmDx0Uvyc1wdqldg"/>
          <p:cNvPicPr>
            <a:picLocks noChangeAspect="1" noChangeArrowheads="1"/>
          </p:cNvPicPr>
          <p:nvPr/>
        </p:nvPicPr>
        <p:blipFill>
          <a:blip r:embed="rId5"/>
          <a:srcRect l="4762" r="9524"/>
          <a:stretch>
            <a:fillRect/>
          </a:stretch>
        </p:blipFill>
        <p:spPr bwMode="auto">
          <a:xfrm>
            <a:off x="7836113" y="516740"/>
            <a:ext cx="1093961" cy="648278"/>
          </a:xfrm>
          <a:prstGeom prst="rect">
            <a:avLst/>
          </a:prstGeom>
          <a:noFill/>
        </p:spPr>
      </p:pic>
      <p:sp>
        <p:nvSpPr>
          <p:cNvPr id="12" name="Titre 1"/>
          <p:cNvSpPr>
            <a:spLocks noGrp="1"/>
          </p:cNvSpPr>
          <p:nvPr>
            <p:ph type="title"/>
          </p:nvPr>
        </p:nvSpPr>
        <p:spPr/>
        <p:txBody>
          <a:bodyPr>
            <a:normAutofit/>
          </a:bodyPr>
          <a:lstStyle/>
          <a:p>
            <a:r>
              <a:rPr lang="fr-FR" dirty="0" smtClean="0"/>
              <a:t>Polarisation (1809)</a:t>
            </a:r>
            <a:endParaRPr lang="fr-FR" dirty="0"/>
          </a:p>
        </p:txBody>
      </p:sp>
      <p:grpSp>
        <p:nvGrpSpPr>
          <p:cNvPr id="2" name="Groupe 24"/>
          <p:cNvGrpSpPr/>
          <p:nvPr/>
        </p:nvGrpSpPr>
        <p:grpSpPr>
          <a:xfrm>
            <a:off x="4617004" y="1587193"/>
            <a:ext cx="3808452" cy="1707821"/>
            <a:chOff x="-518255" y="4572008"/>
            <a:chExt cx="4779216" cy="2143140"/>
          </a:xfrm>
        </p:grpSpPr>
        <p:pic>
          <p:nvPicPr>
            <p:cNvPr id="26635" name="Picture 11" descr="https://encrypted-tbn2.gstatic.com/images?q=tbn:ANd9GcQLuI41w1DkBex9pLGGT6AFpUN12IcCfYzMcQdMgyoOozISlYdW7w"/>
            <p:cNvPicPr>
              <a:picLocks noChangeAspect="1" noChangeArrowheads="1"/>
            </p:cNvPicPr>
            <p:nvPr/>
          </p:nvPicPr>
          <p:blipFill>
            <a:blip r:embed="rId6"/>
            <a:srcRect b="14286"/>
            <a:stretch>
              <a:fillRect/>
            </a:stretch>
          </p:blipFill>
          <p:spPr bwMode="auto">
            <a:xfrm>
              <a:off x="285720" y="4572008"/>
              <a:ext cx="3975241" cy="2143140"/>
            </a:xfrm>
            <a:prstGeom prst="rect">
              <a:avLst/>
            </a:prstGeom>
            <a:noFill/>
          </p:spPr>
        </p:pic>
        <p:sp>
          <p:nvSpPr>
            <p:cNvPr id="21" name="Rectangle 20"/>
            <p:cNvSpPr/>
            <p:nvPr/>
          </p:nvSpPr>
          <p:spPr>
            <a:xfrm>
              <a:off x="-518255" y="5334594"/>
              <a:ext cx="1035322" cy="617965"/>
            </a:xfrm>
            <a:prstGeom prst="rect">
              <a:avLst/>
            </a:prstGeom>
            <a:solidFill>
              <a:schemeClr val="bg1"/>
            </a:solidFill>
          </p:spPr>
          <p:txBody>
            <a:bodyPr wrap="square" lIns="0" tIns="0" rIns="0" bIns="0">
              <a:spAutoFit/>
            </a:bodyPr>
            <a:lstStyle/>
            <a:p>
              <a:pPr algn="ctr"/>
              <a:r>
                <a:rPr lang="fr-FR" sz="1600" dirty="0" smtClean="0"/>
                <a:t>lumière</a:t>
              </a:r>
            </a:p>
            <a:p>
              <a:pPr algn="ctr"/>
              <a:r>
                <a:rPr lang="fr-FR" sz="1600" dirty="0" smtClean="0"/>
                <a:t>naturelle</a:t>
              </a:r>
            </a:p>
          </p:txBody>
        </p:sp>
        <p:sp>
          <p:nvSpPr>
            <p:cNvPr id="23" name="Rectangle 22"/>
            <p:cNvSpPr/>
            <p:nvPr/>
          </p:nvSpPr>
          <p:spPr>
            <a:xfrm>
              <a:off x="2454425" y="4929199"/>
              <a:ext cx="1024822" cy="617965"/>
            </a:xfrm>
            <a:prstGeom prst="rect">
              <a:avLst/>
            </a:prstGeom>
            <a:solidFill>
              <a:schemeClr val="bg1"/>
            </a:solidFill>
          </p:spPr>
          <p:txBody>
            <a:bodyPr wrap="square" lIns="0" tIns="0" rIns="0" bIns="0">
              <a:spAutoFit/>
            </a:bodyPr>
            <a:lstStyle/>
            <a:p>
              <a:pPr algn="ctr"/>
              <a:r>
                <a:rPr lang="fr-FR" sz="1600" dirty="0" smtClean="0"/>
                <a:t>lumière</a:t>
              </a:r>
            </a:p>
            <a:p>
              <a:pPr algn="ctr"/>
              <a:r>
                <a:rPr lang="fr-FR" sz="1600" dirty="0" smtClean="0"/>
                <a:t>polarisée</a:t>
              </a:r>
            </a:p>
          </p:txBody>
        </p:sp>
      </p:grpSp>
      <p:sp>
        <p:nvSpPr>
          <p:cNvPr id="26637" name="AutoShape 13" descr="data:image/jpeg;base64,/9j/4AAQSkZJRgABAQAAAQABAAD/2wCEAAkGBhMSERUUExQQFRIVGCIWFxQYFhwVHBkZGhUVFBMYGBUdJyYeGxojGRQXIC8gJicpLS0sFx8xNTAqNSYrLCkBCQoKDAwMFAwMEikYFBgpKSkpKSkpKSkpKSkpKSkpKSkpKSkpKSkpKSkpKSkpKSkpKSkpKSkpKSkpKSkpKSkpKf/AABEIAIQA4AMBIgACEQEDEQH/xAAbAAACAwEBAQAAAAAAAAAAAAAABAMFBgcBAv/EADoQAAIBAgIFCQgCAgIDAQAAAAECAwARBBIFITFB0QYTFBUiUVJTkjIzYYGRk6GyB3EjQmKCscHwJP/EABUBAQEAAAAAAAAAAAAAAAAAAAAB/8QAFBEBAAAAAAAAAAAAAAAAAAAAAP/aAAwDAQACEQMRAD8A7Bo7Cq0YLZiSTc5m8R+NM9ATuPqbjUeiPdL8/wBmpygp9O47D4OBp586xJbMRnci5AHZW52mvJMfh0ilmkEsccN+cL51sFUMSPELHaL1Dy75PvjcDLh4yivJYZmvYWYE7Ne6q7TmgZ20TjMOscYkkSTmoo3L+0M2Uu4F2LZtdhtAoHcFygw0krRESRMsSTEyNlGSRisevNtJGyrIyYcGxkjvci3O719sbdo391YzTHImXHriJFZEXE4OOFVdWDK6OZO2hAI9q3eLV5i/48xEkU6E4VJJcU+LWVcxKFkRQg1AkNZlc3F1Nra9RWtwmOw8kzQrnzqgkHaOV42JAdHBswuCDvGrvFWHQE7j6m41ncBgpG0kshjCLDhBExUER52kzZYyQMwAXcNVwK1VEL9ATuPqbjR0BO4+puNMUUC/QE7j6m40dATuPqbjTFFAv0BO4+puNHQE7j6m40xRQL9ATuPqbjR0BO4+puNMUUC/QE7j6m40dATuPqbjTFFAv0BO4+puNHQE7j6m40xRQL9ATuPqbjR0BO4+puNMUUC/QE7j6m40dATuPqbjTFFAv0BO4+puNHQE7j6m40xRQL9ATuPqbjS2kcKqxkrmBBFjmbxD41Y0npb3TfL9hQGifdL8/wBmrN43TUy4vFxhyY0XCkDUObWSWZcSwPwRVOu9tXfWk0T7pfn+zU5QYvRumMQ06Kzvbsc3cAc8jPiFkdtW0IkbarW1eKmuWXLlcEVjRBJK3aIJsFW42/E67f1WqrP8suTseKhsQBICBHJ4SzAa+9e8UEPJvln0xTkiAdfaQyC47iNWsfGrrpE3lD7g4VxvQGk3wGN7TWCsY5sozgqD2rd9iP8A7ZXbYZldQykFWFwRvB1g0C3SJfKH3Bwo6RN5Q+4OFOUUCfSJfKH3Bwo6RN5Q+4OFOUUCfSJfKH3Bwo6RN5Q+4OFOUUFDp/lQcJFzksQ1myqJBdj3DVVdyY5fdKshRFn8Oewb4pca/wCqynK7RONnx4jdcxa/M2vkEdxc/C2rNv2fCkOVPI+TAMjhyYyRlkGoq4F7f3qJB+FB13pEvlD7g4UdIm8ofcHCqLkPyxGMQo4tPGBmG5hsDj57RWpoE+kS+UPuDhR0ibyh9wcKcooE+kTeUPuDhR0iXyh9wcKcooE+kTeUPuDhVTp/liMGFMsetjqVXBa282tsFaCSQKCSQABck6gBvvXOdKR4TS8xEL81iENg7C4lj3kC+u2u3A0FhoX+SxPiDFzQUObREva+rWG1bTutWs6RN5Q+4OFVegOROHwjmRAzOQACxvl1drL3XOs1oKCKB2I7S5T3Zs35qWiigKT0t7pvl+wpyk9Le6b5fsKA0T7pfn+zV5pjSJgiLhcxzKoF7e04S/ebZr2AJNtVe6J90vz/AGapcZgklXK4utwf6KkMpB3EEAg/CgocDyvMjqvNAAZBIcx1GV5UTKtrkXi1g2IzfA1baYxKogzG12W2onY632V5DoKBXV1QBl33OvWxBbxEF3Nzc9o99TaS9j/sv7rQc3/kzRsbMMTGw12R1ykXP+rXtY9xv8Ktv435UKYDDIzl49YJFxkOpQCButvrZ6SwwkidCiyZlIyMbBjbUCd2vfXJeROkJ8JjRCQE5xgkqSHLa17EHxC+rvv86Dq/W8XiPpbhR1vF4j6W4U5RQJ9bxeI+luFHW8XiPpbhTlFAn1vF4j6W4VQctOUMiYYnC3LE2ZrNdFsbsotrPx3ba1dYnF/yfAmK5qwMAurzX2NfcN6jYTwoI/465QStCVnuY1sIpDmLMNdxs7QGrtXrT43E4eaNo5O0jCxBVuFWEKqFAUALbUBqFt1vhX3QYfAae0fo5lw0ZY5j/ll25T/rzh1H5Aaq1a6ZhOsPcHeFY/8Aqs7pn+OIZ8Ss2YopN5YwPbO4g/6339/wrWQwqihVACqLADYANQAoFut4vEfS3CjreLxH0twpyigT63i8R9LcKOt4vEfS3CnKKCtxeMw8qNHJ2kYWZSrawflWX5OcksLhZ2lMhksf8IKN2BbWSba212v3f3UH8l8ocVA8ax5oofaEqn2mGvKTuA8O/wCVbHQGLllw6POnNykdpf8Awbbr7bbqCTreLxH0two63i8R9LcKcooIsPiVcXU3GzYR/wCaloooCk9Le6b5fsKcpPS3um+X7CgNE+6X5/s1MYnELGpdyAqi5NL6J90vz/Zq+dM6MGIiyE27SuNVxdHVwGGq6krYi+ygDpmLnFjJIdgDlINxmzZM3hJyNa/hNSaS9j/sv7rVNgORwicMJLr2CyZLC8byvGE19hBztsuvUo17atdL4dWQZhezL373W9A9XJf5L0CsWIEvOFhObtGTdxa2Yrf/AFtsvsNdQ6ri8P5PGsp/ImhMMMK0rKyyJYI6gsbk6lb/AI/3soNJoDHxTYeNoWLIFC3Y3YWFiG/5d9WNc7/jTSEMqHDmILIgzF1vZxsu1tjbte3dW56ri8P5PGgbopTquLw/k8aOq4vD+TxoG6oMRyKwz4oYkr2hrKf6s25yO8VX8vHfD4YtBFe+p5Mx/wAY8Vv/AHuqD+PJnxEBM8ZIU2SYsbybb3G+3i33+FBtqKU6ri8P5PGjquLw/k8aBuis9ypHR8M8kMPOOPieyN7kbwNtqzv8bY+TEB0lQyImsTljtOvIfF36tn0oOh0Up1XF4fyeNHVcXh/J40DdFKdVxeH8njS2k9EXicQhVlKnIWuQDu30FhJGr6iFYA3sQDYjWPmKkrl/IDQeKGJkMissQJEokzdp+9dettna16q6L1XF4fyeNA3RSnVcXh/J40dVxeH8njQN0VHDh1QWUWFSUBSelvdN8v2FOUnpb3TfL9hQGifdL8/2anKT0T7pfn+zV7pSB3iKxsFY2Fzf2bjMBYggkXF916Bq9LaS9j/sv7rWR0FydxKHDmVFBSKBQVItFzQmEygE37QdRcbfhYVqdMIxQZWy9pb9m9+2tvpQP1Di0UowZc6lTdLXzC2sW33qHo0vmj7Y40dGl80fbHGg5ryJ5U81ijDHARDK9hGNboQSLsx1m28HZbV8erVyLlo2Jw2PEwARj7Eiiwe1r5919xHdaul4OLENGpeRA5UFgqhgDbXY7xQWVFJ9Gl80fbHGjo0vmj7Y40DboCCCAQdRB3jfXzFEFUKoAUCwAFgBuAFcuxPKLSQ0jkAPODsrD/oUJ9o7tmvPu/FdIGHm80egcaByik+jS+cPtjjR0aXzR9scaByue6f5fDB4gQQQqIoj/lFsma+s5O7be++tt0aXzh9scartIcllmkjllZGePWpMY+jd4B10Fvg8UJI1dcwVwGAIsbEXFxuqaqzBTGZc0WIR1uRdUBFxqI21P0aXzR9scaByocRi0jtnZVzMFW5tdjsA+NQ9Gl80fbHGsNy+5I4ueSN1bnlPYyWC82Tta2zKd526qDotFVOi9GTxwoj4jOyrYsUBv873P9010aXzR9scaByik+jS+aPtjjR0aXzh9scaByiooEYDtNmPfbL+KloCk9Le6b5fsKcpPS3um+X7CgNE+6X5/s1OUnon3S/P9mr501jFihd3kMaqLlha+0ahm1XOz50D1K6S9j/sv7rWX0bp2dpYkeRGOSI9ixWXnDOJyGt2snNrrWw7/aFaPTEjBBZC3aXeBbtrbb30D9FJ9Lk8lvWvGjpcnkt6140GW/k7Q80sAkRxzcV2eI6r9zhu8C4t8a+v4vxwbClDLndD7sixjU+yBvKmxN/luq405gziYWikgkKnXqdbgjWCNe29cu5FaUOGxgvEzs3+LL7LqSdwOoHVrBoO2UrpPSceHiaWVgqL+TuAG8mvnpcnkt6141n+V2hTjoxHkKzJd0/yLqvqOZb+ydl6C+0VpCHEos8WVriwa3aG8qd417qerKcj+T74GIjm2aSSxkbOtri9govsFzr31f8AS5PJb1rxoHKKT6XJ5LeteNHS5PJb1rxoHKrOUei3xGGeKOQxsw1MN/8AxPwOw2qfpcnkt6140dLk8lvWvGgyP8dclMRhmkkmJQN2eZBuDY+227+rd/yrdVzDltpnHri4gqvGAbwqvaznYc1tTHXbLuB+db7C4ycoueCz2GYK6kX32J3UDOkNIJBG0khyoouT/wDb6zPJX+QUxcrRMnNOTeMXvmXuPc4222VYaZ5RRwhUxEYAlOQKzob323F/Z7z8aV0ByajwjO8UDln2FnQ5V8Knu/JoNRRSfS5PJb1rxo6XJ5LeteNA5RSfS5PJb1rxo6XJ5LeteNA5RUWHkZh2lKnuJB/8VLQFJ6W903y/YU5SelvdN8v2FAaJ90vz/ZqctSeifdL8/wBmpyg8tS2kvY/7L+60liOUAXEcyEJC82He9rGYyiOy2164tese0NuumNMYlUQZmAuy2v8AB1vQP0Un1vD5i0dcQ+YtA5XJv5N0NLHiekbY5LAMBlyMNgJG/eG4V03riHzFqDG4vDSo0cjIyMLEGgynJr+So+YK4ksJY19rbzltlv8An8PzVForR2Nnxyzxy5s3a6TbsZNhQpuI2c3fjUmI/juPM+TFx5Mt48w133K52WA/2/Fa/klo/D4KHKJVZ37Uja7E2sLDcBQaiik+t4fMWjreHzFoHKKT63h8xaOt4fMWgcopIaZh8xPrXvW8PmLQQcopJlw7tAivMougO7cSo3tYnVvrmXJb+Q5cMSs2eaNmuST21Jvmtfbr/wBTa1dU63h8xazWn+TeCxUqSGQIwPby6ucG2x7jf/b4n5BiJc+lcVqyxytqysSyiMb1PeN66gb31V1zRGjRh4UiDMwRcuZjcn/7uqp0Fo/BYTOYWUFzckm5tuUHwjuq2GmIfMSgcopPreHzFo63h8xaByik+uIfMWjreHzFoHKKhw+LSS+Rg1ttt1YDQfLjEy6QSCV4lR5JUaLmmDRGNnEEZkvZmkj/AMo1DUhIuDqDotJ6W903y/YVkMHoBcbiMaZXlR4schBjYKSkWGheFGNj2Q00jDeCxIIpvk2f/wAmJUXKJi5VQ/DpBJUfBWLKPgtBpNE+6X5/s1OUnon3S/P9mpygSk0PE0wmK/5AAL3IvlzZMw2HLne19mY1Lj8RGiZpWVUBGtjYXBuNf9imKqeUGi3mWPm8maNi1muAc0UkW0XtbnL7N1t9Bag3r2ltG4TmoY4735tFS+y+VQt7fKmaAooooFp8ZFaRWdOwv+QZh2QwNs3dex+lfMWk4f8AGqyRkuLxgMDmAG1e/Z+KpMZyakfEYiVSgEnRytiQS2GlklIc21Bs9r67WNR4HkrKkxcsmVyjsATdDHJPJlTVrU8+ButlPfqDVUUUUBSzaRiEnNmRBJa+TML223t/Qpms9pzQs2IdltEITGyq+Yhld43jMmTL2iA2UdoWBbbfUFlBpTDqiZZYsjnKhzDtG+wd5ufzT9YybkZK5lbNEDiM4kAJ/wAYePCR3RrdogYXYQPaGvVr2dAUUUUC8+kYkdUd0V39lSQCddtQ/s2qAaTw6CRudjCq3bOYdlj392z8VBpnR0krx5RGFR0kLEm/YkDFSlrMLXtr1NY7qzmjuQk0IQh4nMSRxKDcc4IkxSZnbXYnpQNrG2U6zm1BuFa4uNYO+vaV0Xg+ahiivfm0VL9+VQt/xTVAVHPOqKWdgqjaSbAfOpKpOVugWxeHaNHyttANspbVlLaidW0W30D/AE2FXk7cYdQDJ2hcAbCRu2/mmYJ1dQyEMrC4YG4I+BrJ4jkdK0yyc4DzLSOlyQZDLPh5yr2HZA5jLqvtHdar/QmjjDFlYgsXeQ21gGSRpMoPcM1vlQMxYJFd5FVQ8lg7Da2W+S/9Zj9aTxOBjhw7JGiot81gLC7SBmP9liST3mrOk9Le6b5fsKCoXFyJdVc2BNtS95PdXvWcvjP0XhRRUUdZy+M/ReFe9ZS+M/ReFFFAdZS+M/ReFedZy+M/ReFFFAdZy+M/ReFHWcvjP0XhRRQHWUvjP0XhR1nL4z9F4UUUB1lL4z9F4UdZy+M/ReFFFAdZy+M/ReFHWcvjP0XhRRQe9ZS+M/ReFedZy+M/ReFFFAdZy+M/ReFHWcvjP0XhRRQHWcvjP0XhR1lL4z9F4UUUB1nL4z9F4UdZy+M/ReFFFAdZy+M/ReFHWcvjP0XhRRQHWcvjP0XhR1nL4z9F4UUUB1nL4z9F4V42Kkeys5sSL6l7we6iig//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8" name="Groupe 7"/>
          <p:cNvGrpSpPr/>
          <p:nvPr/>
        </p:nvGrpSpPr>
        <p:grpSpPr>
          <a:xfrm>
            <a:off x="5029516" y="3771932"/>
            <a:ext cx="2006699" cy="1618188"/>
            <a:chOff x="5373613" y="1584325"/>
            <a:chExt cx="2006699" cy="1618188"/>
          </a:xfrm>
        </p:grpSpPr>
        <p:sp>
          <p:nvSpPr>
            <p:cNvPr id="19" name="ZoneTexte 18"/>
            <p:cNvSpPr txBox="1"/>
            <p:nvPr/>
          </p:nvSpPr>
          <p:spPr>
            <a:xfrm>
              <a:off x="5373613" y="1584325"/>
              <a:ext cx="344966" cy="461665"/>
            </a:xfrm>
            <a:prstGeom prst="rect">
              <a:avLst/>
            </a:prstGeom>
            <a:noFill/>
          </p:spPr>
          <p:txBody>
            <a:bodyPr wrap="none" rtlCol="0">
              <a:spAutoFit/>
            </a:bodyPr>
            <a:lstStyle/>
            <a:p>
              <a:r>
                <a:rPr lang="fr-FR" sz="2400" i="1" dirty="0" smtClean="0">
                  <a:latin typeface="Symbol" pitchFamily="18" charset="2"/>
                </a:rPr>
                <a:t>q</a:t>
              </a:r>
              <a:endParaRPr lang="fr-FR" sz="2400" i="1" dirty="0">
                <a:latin typeface="Symbol" pitchFamily="18" charset="2"/>
              </a:endParaRPr>
            </a:p>
          </p:txBody>
        </p:sp>
        <p:grpSp>
          <p:nvGrpSpPr>
            <p:cNvPr id="37" name="Groupe 36"/>
            <p:cNvGrpSpPr/>
            <p:nvPr/>
          </p:nvGrpSpPr>
          <p:grpSpPr>
            <a:xfrm>
              <a:off x="5398362" y="1844824"/>
              <a:ext cx="1981950" cy="1357689"/>
              <a:chOff x="5529600" y="1627770"/>
              <a:chExt cx="1981950" cy="1357689"/>
            </a:xfrm>
          </p:grpSpPr>
          <p:grpSp>
            <p:nvGrpSpPr>
              <p:cNvPr id="36" name="Groupe 35"/>
              <p:cNvGrpSpPr/>
              <p:nvPr/>
            </p:nvGrpSpPr>
            <p:grpSpPr>
              <a:xfrm>
                <a:off x="5529600" y="1627770"/>
                <a:ext cx="627440" cy="727651"/>
                <a:chOff x="7000892" y="1500174"/>
                <a:chExt cx="627440" cy="727651"/>
              </a:xfrm>
            </p:grpSpPr>
            <p:sp>
              <p:nvSpPr>
                <p:cNvPr id="26" name="ZoneTexte 25"/>
                <p:cNvSpPr txBox="1"/>
                <p:nvPr/>
              </p:nvSpPr>
              <p:spPr>
                <a:xfrm>
                  <a:off x="7215206" y="1643050"/>
                  <a:ext cx="381836" cy="584775"/>
                </a:xfrm>
                <a:prstGeom prst="rect">
                  <a:avLst/>
                </a:prstGeom>
                <a:noFill/>
              </p:spPr>
              <p:txBody>
                <a:bodyPr wrap="none" rtlCol="0">
                  <a:spAutoFit/>
                </a:bodyPr>
                <a:lstStyle/>
                <a:p>
                  <a:r>
                    <a:rPr lang="fr-FR" sz="3200" b="1" dirty="0" smtClean="0"/>
                    <a:t>E</a:t>
                  </a:r>
                  <a:endParaRPr lang="fr-FR" sz="3200" b="1" dirty="0"/>
                </a:p>
              </p:txBody>
            </p:sp>
            <p:cxnSp>
              <p:nvCxnSpPr>
                <p:cNvPr id="27" name="Connecteur droit avec flèche 26"/>
                <p:cNvCxnSpPr/>
                <p:nvPr/>
              </p:nvCxnSpPr>
              <p:spPr>
                <a:xfrm>
                  <a:off x="7268332" y="1717481"/>
                  <a:ext cx="360000" cy="0"/>
                </a:xfrm>
                <a:prstGeom prst="straightConnector1">
                  <a:avLst/>
                </a:prstGeom>
                <a:ln w="381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rot="5400000" flipH="1" flipV="1">
                  <a:off x="6893735" y="1607331"/>
                  <a:ext cx="571504" cy="357190"/>
                </a:xfrm>
                <a:prstGeom prst="line">
                  <a:avLst/>
                </a:prstGeom>
                <a:ln w="28575">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5" name="Groupe 34"/>
              <p:cNvGrpSpPr/>
              <p:nvPr/>
            </p:nvGrpSpPr>
            <p:grpSpPr>
              <a:xfrm>
                <a:off x="7108876" y="1771786"/>
                <a:ext cx="402674" cy="1213673"/>
                <a:chOff x="7215206" y="1771786"/>
                <a:chExt cx="402674" cy="1213673"/>
              </a:xfrm>
            </p:grpSpPr>
            <p:cxnSp>
              <p:nvCxnSpPr>
                <p:cNvPr id="31" name="Connecteur droit 30"/>
                <p:cNvCxnSpPr/>
                <p:nvPr/>
              </p:nvCxnSpPr>
              <p:spPr>
                <a:xfrm rot="16200000" flipV="1">
                  <a:off x="6859741" y="2625459"/>
                  <a:ext cx="720000" cy="0"/>
                </a:xfrm>
                <a:prstGeom prst="line">
                  <a:avLst/>
                </a:prstGeom>
                <a:ln w="28575">
                  <a:solidFill>
                    <a:schemeClr val="tx1"/>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7215206" y="1771786"/>
                  <a:ext cx="402674" cy="584775"/>
                </a:xfrm>
                <a:prstGeom prst="rect">
                  <a:avLst/>
                </a:prstGeom>
                <a:noFill/>
              </p:spPr>
              <p:txBody>
                <a:bodyPr wrap="none" rtlCol="0">
                  <a:spAutoFit/>
                </a:bodyPr>
                <a:lstStyle/>
                <a:p>
                  <a:r>
                    <a:rPr lang="fr-FR" sz="3200" b="1" dirty="0" smtClean="0"/>
                    <a:t>P</a:t>
                  </a:r>
                  <a:endParaRPr lang="fr-FR" sz="3200" b="1" dirty="0"/>
                </a:p>
              </p:txBody>
            </p:sp>
          </p:grpSp>
        </p:grpSp>
      </p:grpSp>
      <p:grpSp>
        <p:nvGrpSpPr>
          <p:cNvPr id="7" name="Groupe 6"/>
          <p:cNvGrpSpPr/>
          <p:nvPr/>
        </p:nvGrpSpPr>
        <p:grpSpPr>
          <a:xfrm>
            <a:off x="4771368" y="3776337"/>
            <a:ext cx="3640241" cy="1768262"/>
            <a:chOff x="5115465" y="1588730"/>
            <a:chExt cx="3640241" cy="1768262"/>
          </a:xfrm>
        </p:grpSpPr>
        <p:cxnSp>
          <p:nvCxnSpPr>
            <p:cNvPr id="38" name="Connecteur droit 37"/>
            <p:cNvCxnSpPr/>
            <p:nvPr/>
          </p:nvCxnSpPr>
          <p:spPr>
            <a:xfrm>
              <a:off x="5404262" y="2428868"/>
              <a:ext cx="3306495" cy="928124"/>
            </a:xfrm>
            <a:prstGeom prst="line">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a:off x="8460432" y="2924944"/>
              <a:ext cx="295274" cy="400110"/>
            </a:xfrm>
            <a:prstGeom prst="rect">
              <a:avLst/>
            </a:prstGeom>
            <a:noFill/>
          </p:spPr>
          <p:txBody>
            <a:bodyPr wrap="none" rtlCol="0">
              <a:spAutoFit/>
            </a:bodyPr>
            <a:lstStyle/>
            <a:p>
              <a:r>
                <a:rPr lang="fr-FR" sz="2000" dirty="0" smtClean="0"/>
                <a:t>z</a:t>
              </a:r>
              <a:endParaRPr lang="fr-FR" sz="2000" dirty="0"/>
            </a:p>
          </p:txBody>
        </p:sp>
        <p:cxnSp>
          <p:nvCxnSpPr>
            <p:cNvPr id="44" name="Connecteur droit 43"/>
            <p:cNvCxnSpPr/>
            <p:nvPr/>
          </p:nvCxnSpPr>
          <p:spPr>
            <a:xfrm flipV="1">
              <a:off x="5404262" y="1817652"/>
              <a:ext cx="0" cy="736191"/>
            </a:xfrm>
            <a:prstGeom prst="line">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5115465" y="1588730"/>
              <a:ext cx="295274" cy="400110"/>
            </a:xfrm>
            <a:prstGeom prst="rect">
              <a:avLst/>
            </a:prstGeom>
            <a:noFill/>
          </p:spPr>
          <p:txBody>
            <a:bodyPr wrap="none" rtlCol="0">
              <a:spAutoFit/>
            </a:bodyPr>
            <a:lstStyle/>
            <a:p>
              <a:r>
                <a:rPr lang="fr-FR" sz="2000" dirty="0" smtClean="0"/>
                <a:t>x</a:t>
              </a:r>
              <a:endParaRPr lang="fr-FR" sz="2000" dirty="0"/>
            </a:p>
          </p:txBody>
        </p:sp>
      </p:grpSp>
      <p:sp>
        <p:nvSpPr>
          <p:cNvPr id="3" name="Rectangle 2"/>
          <p:cNvSpPr/>
          <p:nvPr/>
        </p:nvSpPr>
        <p:spPr>
          <a:xfrm>
            <a:off x="3185170" y="6021288"/>
            <a:ext cx="2863669" cy="584775"/>
          </a:xfrm>
          <a:prstGeom prst="rect">
            <a:avLst/>
          </a:prstGeom>
        </p:spPr>
        <p:txBody>
          <a:bodyPr wrap="none">
            <a:spAutoFit/>
          </a:bodyPr>
          <a:lstStyle/>
          <a:p>
            <a:r>
              <a:rPr lang="fr-FR" sz="3200" dirty="0" smtClean="0"/>
              <a:t>onde </a:t>
            </a:r>
            <a:r>
              <a:rPr lang="fr-FR" sz="3200" i="1" dirty="0"/>
              <a:t>transverse</a:t>
            </a:r>
            <a:endParaRPr lang="fr-FR" sz="3200" dirty="0"/>
          </a:p>
        </p:txBody>
      </p:sp>
      <p:pic>
        <p:nvPicPr>
          <p:cNvPr id="921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673" y="3598073"/>
            <a:ext cx="2616225" cy="1965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AutoShape 4" descr="data:image/jpeg;base64,/9j/4AAQSkZJRgABAQAAAQABAAD/2wCEAAkGBxQTEhUSExQWFRUXFxQWFxcYGRweIBwdGCAZHRsbHBkYICggGRwlHR4VJDEiJSktLjAuGB8zODMsNygtLisBCgoKDg0OGxAQGzQkICYvLCwsLCwsLC0vNC8sNiwsLCw0NTQsLCwsLCwvLCwsLCwsLC4sLCwsLCwsLCwsLCwsLP/AABEIAHcAsAMBEQACEQEDEQH/xAAbAAEAAwEBAQEAAAAAAAAAAAAABAUGAgMBB//EAEEQAAIBAgQDAwkECAUFAAAAAAECAwARBBIhMQVBURMiYQYjMlJxgZGhsRQzQpJDYnKDosHR8BVTgrLhJDRjs/H/xAAbAQEAAwEBAQEAAAAAAAAAAAAAAgMEBQEGB//EADMRAQACAQEFBQcDBAMAAAAAAAABAgMRBBIhMYEFMkFRYRMiM3GRscEjUnKhstHwFELh/9oADAMBAAIRAxEAPwD9xoFAoFAoFAoOJpVRSzEKqgkkmwAG5J5Cg6VgQCNjqKD7QKDPcH8pFmxmIwwtaPLkPW1w/wADaqaZd6818nT2ns+cOy48/wC7XX8NDVzmFAoFAoFAoFAoFAoKvGccjTRe+ei/12rlbV2xs2DhrvT5Q2YtiyX4zwj1SMFxOOXRW73qnQ/DnWnZtvwbRH6duPl4q8uzZMXGY4efgmVsZygUFVxHE5y0StkVReaS9sqkXyhuTEfAa8xQU8zjFecl83gYTorfpWXbMPUB/DzNvZQe+H4yyo+OxBMcJAWCEC7MDsxG7SObBVGw630C/wADK7Rq0idm5Fyl75b8rjc0HWJDFGCEBrHKTsDyJryddOCdN2LRvcvFh+A+R/YYnPHKTJEY85bZxIDn22N9RWTHg3b6xPJ9Btna3ttn3b0922umnhpyb2tj5woFAoFAoFAoFAoKLytaTswqKSpN3I6DYf30ridtzmnDFccTMTzmHT7MjH7SZvPHwZWLFciPhXxdsfk7N8HjCQCG13qvW1ZUTvVlJTFvmQs7MEYEAnx19uldLB2jnnLj9paZiJhV7OkxaIiI1htq/QXz6v4ljSD2UZAcqWLHaNRu7fOwO5B5A0GffLIClymGj7ztrdr63J3MjHUDcXvuVAD7JlltJMMmGiOVIhbvEbDobWNzsNtgxITuF4Jp5Ri5x6N+wj5Je938SRax9/MWDQ0CgocLxSFcTiA0qD7n8Q9U1Cveno1ZZj2GOP5fddxShhdSCOoN/pU2V3QKDG+Xnl8nDsqdhLNLIQsahSqFjsO0ItfbQXNBrsMWyLnsHsM1tr87eF6D0oFAoFAoFBReUPCVdc0cd5CRqNPaT1ri9qbBXJTex01v6cHS2Ha7Utpe3u+qhj4JifUI94rgR2PtVudP6w6dtt2bnMvfDeT85cBxZb945uXOr8PYmeckReNI8VeTb8FazNOfhwafiOO7MBVsZGvkUnpuzdEHM/1r7J88zjvmBGbukdq8jDRrWvM45JpaNOeW+oFB0yhu6cyRIQSNS2ZtbdWnff8AVB6nQJGAwP2hwzqFhQZFQarbTuC2hUWGY8yLDQHMGmoPHF4pY0LubKBcmgxeKxkuMNyTFDyUbt7TVtMW9xlG1tEPCcJhEkoyA/d7+w1bXFXWeCV7T7OvV7rhnw57TDsQeaHUMKjfD41VxfzbDgvFFxEYkXQ7MvQ9KzrHpxPHrCmdgWJOVUXVnY7Ko5k/80EGHggktJilV5SyPbdY8hzKqeANiTzIv0AC5oFAoFAoFAoFAoI+OxYjXMbkkgKo3YnYD+9NTQZHG4cTd+UKzMDla9gct7kNuuHjB1P4yfZcIxeaPcmVTaTMVAkUkqFkkTZ2P6OPQi2xtoErC4hJPRzBUOXIL51L6mOx1M77sx9EHTcmg1nDomWNQwUEbKo0UclHWwsL0EmgxXHcT9pn7IHzUR736zf3/OrMdN6UbTo9wK2KkTDnzs37v6Goxzldf4deqRBOrjMjKw6qQR8RUtVKJhOILg8QWYkRSjUAE94bAAaliTYAetWTNXSy2s6w0/DcG7P9pnFpCLJHuIlO48XOmY+FhoNaklrQKBQKBQKBQKBQeWKxCxoXY2UC5/oANz4UGYmlMpM8o83qioCO9e3cB2toS7baWvYG4eRk7vbSZSzgFV1ynLszDcQoSMq7sSDuwADpwVtcntCc2wLKW0zsNjM4uFTZQD0NBY4TydQ+ccZJbWRkPejXpn/ESblib3JoJP2ieH7xe2T/ADIx3h+1Hz9q/lFB84nxlFwzzRuraWUg/iOlj0I6UGb4ThskYvue8faa2467tVNp1lNqbxlvLHCyS4XGxxAs7IgCjc6G4HW4vVdomYnRfbuU6q/yCjZJMXM4CQsIMpETQqSobMRG+o0KgnmR4V5j5yqsueKRswTEsCDGwaND+H9Y/rHT2D315mj3SnN+lxvcAjmAfjWVa6oFB4YvGRxDNI6oOrMAPnQQRxtW+6jll8VQhfzvZT7jQC+LfZYYR1YmRvyrlA/MaCXgcKyXLytKTb0goAt6oUC3vvQSqBQfHYAEkgAaknkBQZSXFDFFppCUwcR7p27Qi4J9nIf86B5tKGUYrELliAtDDoLg2IBGwGgJ626AXD7I7J56bWZyDGljpa+VmXey3sqb3PrNoFxwXhZXzsly51AOpW+5NtM7aXtoAABoNQt6BQYry7waPJAi9x3YlmXQkLa2bkw1O9SrGsxDyZ0hx27p94Lj10H1XUj3XrcpSY3DAEEEHYigqcXwqKWSRpR6ISzBipUWNyGUi229Q3YmZXWn9OvV84ThXYAyyNIikmLMLMw5M/rEctB1OtShSk8eYCByxAFtybfWoZe7L2vNfcL4/GYY8geU5FuY1JW9hpnNk+dY1yUZ8U/oRRxDrK2Y/kj0/ioA4U7ffYiRvBLRr/D3vi1B74XhEEbZljXN65F2/M1z86CdQKBQKBQQeLcNGIQRszBLguq6ZwPwk7hSbXtvtQVHE8KCzSYnLFg8OLqlxZyN2YD8I2VRvc+ygiPPtjsUpW2mGw59K7bXHrmwNrae4WC14Lwx8xxGI1lbYckGtgB11Px8TcLugUCgx3H2zY5B6sf1vVuHvI35OybanStapWSyxXJiY5+fZjMD+0B3T8R7aCp/xB5GLOoWIFQSb5WIvZmsDZPabHrUdYiVkxO5XqvlgZxdpiQf8sAD46k/GpK0PjGCjWFzlBOmrd479WqvL3ZSrza94/8AosvSD6LWG/dls2adM1PnDpce32h0PoLCrj23Ob5Zajve9Mei2cEewraOc2mPtp+UrBY5ZEjf0TIoYKTrtcjxtUq2iYifNTlwWx3tXnuzpqlVJSUCgUCgUCg+MoO4vQQ5OGI06ztdmRSqAnurf0iF9Y6anppbWgm0HwmgrpuOwA5Q/aMPwxAyEe0IDb32oOft87/d4cjxlYJ8lzN8QKDJcTw8xx3nZQLxjSJbfxOWJ+VW4e8jfklLw+PcjMerkt9a1qng57YlBpEujEfjPqj9Ucz7utB64Uedl/d/Q1GOcrr/AA69XD8OynNC3ZHe1rofanL2qQa908lWvmruM405UilXs2d1UNe6H/Vy5elaqc1vd0SpHF+iYyMdi68sjD3WIrLblLRhnTJWfWFE8vfdzzw7f7I2+G9Ua8Zn0dOK+7Wsfvj72gw4Kvglv6InB91h/WkcJrHzL6Wrnt57rQ4WfOua1tWHwJH8qvidYcvJTcto9a9QKBQKBQKCDi+LwxtkeRc/qDvN+Rbt8qDx/wATlb7rDSHxkIjHwN2/hoPn2bFP6cyRDpElz+eS4/gFB9HAYj95mmP/AJWLD8vo/KgsYYVQZVUKOgAA+AoO6DI+VaZMVBJyYMh93/2p450tCNuSDO5lYxISFGkjj/Yp69Ty9tbVSbGgUAAWAFgByoI2G+9l/d/Q1GOcrr/Dr1S6kpRcDAJ8YqkXSJSzA6i55H5VlzW1nRZSODQTcJZFP2ZwgIIMbXKG/QXuh/Z08DVExwW1tpaJZtOKC1pVMTNG6LmPdbNHCFCvsTucu/hWfw6fiHYiNLaeVon6WtquUHnYv2pf/ZUvGOv3Uz8O/wAo/tWvBz5lD1BPxJJqyndY9q4ZZhNqbOUCgUCgUHIQAk2FzuetB1QKBQKBQZLy2DYhDh4L9pH5x5B+jHQdZGF7Dla55XCHwl1MS5NABa3jzv41upbejVTMaJlSeImG+9l/d/Q1GOcrr/Dr1d43EiNCx5bDqaWtuxqqiNVx5I8OMcRkf7yU5m8ByH99awzOq5eGgx4jD4dVIDZrrYjn2aLas0d13LcMs/X+sy+LhXjkYwtcB18050+9cAK+6fMeypeP++aiY/Tj5T/bDR8BYnDxEgqSimxtpfXlVtO7DDtXxrfOU+pKHJcXtcXOwrybRE6TL3SZjV1XrwoFAoFAoFAoFBV8Vxr5lghHnXFyxF1jXbO3U+qvMjoDQSuG4BYYxGlzuSzG7MTuzHmSaDLcZ4Y+GkM0SloW1dR+E9R4VOl92UbRq5w+NjcXVh7L6/CtcXieSuYmEP7fGkkuZh+j0Gp2PKozesTOq60TOOvVYcF4S+IcTzrljXVEPPxPhWa95tLyI0bGoPSgx8H/AG8XX7SV96kr/Kssd2Pm7t/j3/hr9eP5S3az4hvUeEgf62JqXjPRREa0xx5xb7Qu+FraGIdI0+gq6nCsOftE65rT6yoOIeUhLFIyFUaZtyfZyAr5fb+3Mm9NNn5ef+HUw9mxFYteNZ8lW3eOYkk9SdfjXzV9oy3vv2tOrVE7vCOHonYXi8sf4s46N/Jt66uy9u7Ri4W96PVnybLhyc40n0/wssBxl5JlUgKpDabm4HM12th7YttW0xSI0rp1Zc2yUx4ptE6yva+gc0oFAoFAoFAoFAoKfGeTOGkNzHY9VJH00oIHBOAQR4nEWjBt2Ni2ttG61Cveno05axGHHP8AL7tPU2YoFBAxXDFZUVe6FlWXTmQSx+JqE0ifu049ptWbTPHWu7+FRxSJo0xsrL3e46+IQAn53+NVXiYi0t2z2rkvgxxPHjE9f/F/DAOyVDqMgU/C1WzSLU3Z5Oba8+0m8eerP47yUG8TW/Vb+tfP7R2BE8cNukuph7WnlkjrDNsDGxUnY2Njevms2KaWmk84dbhkrEx4vQ4zw+dUey9Vf/H9Vz5LxtJLntZUvr4nlXd7B2W055yRyj8sHaE1x493XjLXV9k4ZQKBQKBQKBQKBQKCvwUZGInJBAPY2NtDYG9utQrHvT0actonDjiJ/d91hU2YoFAoOZIwwKsAQdCDzpMava2ms6w6o8fCK8mNY0EFODQD9Gvv1+tY69nbLXlSGmdszz/2l7pgYxtGo9wq6uzYa8qx9Fc58k87T9XsqAbAD2VdFYjlCuZmebqvXhQKBQKBQKBQKBQKBQKBQKBQKBQKBQKB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6630" name="AutoShape 6" descr="data:image/jpeg;base64,/9j/4AAQSkZJRgABAQAAAQABAAD/2wCEAAkGBxQTEhUSExQWFRUXFxQWFxcYGRweIBwdGCAZHRsbHBkYICggGRwlHR4VJDEiJSktLjAuGB8zODMsNygtLisBCgoKDg0OGxAQGzQkICYvLCwsLCwsLC0vNC8sNiwsLCw0NTQsLCwsLCwvLCwsLCwsLC4sLCwsLCwsLCwsLCwsLP/AABEIAHcAsAMBEQACEQEDEQH/xAAbAAEAAwEBAQEAAAAAAAAAAAAABAUGAgMBB//EAEEQAAIBAgQDAwkECAUFAAAAAAECAwARBBIhMQVBURMiYQYjMlJxgZGhsRQzQpJDYnKDosHR8BVTgrLhJDRjs/H/xAAbAQEAAwEBAQEAAAAAAAAAAAAAAgMEBQEGB//EADMRAQACAQEFBQcDBAMAAAAAAAABAgMRBBIhMYEFMkFRYRMiM3GRscEjUnKhstHwFELh/9oADAMBAAIRAxEAPwD9xoFAoFAoFAoOJpVRSzEKqgkkmwAG5J5Cg6VgQCNjqKD7QKDPcH8pFmxmIwwtaPLkPW1w/wADaqaZd6818nT2ns+cOy48/wC7XX8NDVzmFAoFAoFAoFAoFAoKvGccjTRe+ei/12rlbV2xs2DhrvT5Q2YtiyX4zwj1SMFxOOXRW73qnQ/DnWnZtvwbRH6duPl4q8uzZMXGY4efgmVsZygUFVxHE5y0StkVReaS9sqkXyhuTEfAa8xQU8zjFecl83gYTorfpWXbMPUB/DzNvZQe+H4yyo+OxBMcJAWCEC7MDsxG7SObBVGw630C/wADK7Rq0idm5Fyl75b8rjc0HWJDFGCEBrHKTsDyJryddOCdN2LRvcvFh+A+R/YYnPHKTJEY85bZxIDn22N9RWTHg3b6xPJ9Btna3ttn3b0922umnhpyb2tj5woFAoFAoFAoFAoKLytaTswqKSpN3I6DYf30ridtzmnDFccTMTzmHT7MjH7SZvPHwZWLFciPhXxdsfk7N8HjCQCG13qvW1ZUTvVlJTFvmQs7MEYEAnx19uldLB2jnnLj9paZiJhV7OkxaIiI1htq/QXz6v4ljSD2UZAcqWLHaNRu7fOwO5B5A0GffLIClymGj7ztrdr63J3MjHUDcXvuVAD7JlltJMMmGiOVIhbvEbDobWNzsNtgxITuF4Jp5Ri5x6N+wj5Je938SRax9/MWDQ0CgocLxSFcTiA0qD7n8Q9U1Cveno1ZZj2GOP5fddxShhdSCOoN/pU2V3QKDG+Xnl8nDsqdhLNLIQsahSqFjsO0ItfbQXNBrsMWyLnsHsM1tr87eF6D0oFAoFAoFBReUPCVdc0cd5CRqNPaT1ri9qbBXJTex01v6cHS2Ha7Utpe3u+qhj4JifUI94rgR2PtVudP6w6dtt2bnMvfDeT85cBxZb945uXOr8PYmeckReNI8VeTb8FazNOfhwafiOO7MBVsZGvkUnpuzdEHM/1r7J88zjvmBGbukdq8jDRrWvM45JpaNOeW+oFB0yhu6cyRIQSNS2ZtbdWnff8AVB6nQJGAwP2hwzqFhQZFQarbTuC2hUWGY8yLDQHMGmoPHF4pY0LubKBcmgxeKxkuMNyTFDyUbt7TVtMW9xlG1tEPCcJhEkoyA/d7+w1bXFXWeCV7T7OvV7rhnw57TDsQeaHUMKjfD41VxfzbDgvFFxEYkXQ7MvQ9KzrHpxPHrCmdgWJOVUXVnY7Ko5k/80EGHggktJilV5SyPbdY8hzKqeANiTzIv0AC5oFAoFAoFAoFAoI+OxYjXMbkkgKo3YnYD+9NTQZHG4cTd+UKzMDla9gct7kNuuHjB1P4yfZcIxeaPcmVTaTMVAkUkqFkkTZ2P6OPQi2xtoErC4hJPRzBUOXIL51L6mOx1M77sx9EHTcmg1nDomWNQwUEbKo0UclHWwsL0EmgxXHcT9pn7IHzUR736zf3/OrMdN6UbTo9wK2KkTDnzs37v6Goxzldf4deqRBOrjMjKw6qQR8RUtVKJhOILg8QWYkRSjUAE94bAAaliTYAetWTNXSy2s6w0/DcG7P9pnFpCLJHuIlO48XOmY+FhoNaklrQKBQKBQKBQKBQeWKxCxoXY2UC5/oANz4UGYmlMpM8o83qioCO9e3cB2toS7baWvYG4eRk7vbSZSzgFV1ynLszDcQoSMq7sSDuwADpwVtcntCc2wLKW0zsNjM4uFTZQD0NBY4TydQ+ccZJbWRkPejXpn/ESblib3JoJP2ieH7xe2T/ADIx3h+1Hz9q/lFB84nxlFwzzRuraWUg/iOlj0I6UGb4ThskYvue8faa2467tVNp1lNqbxlvLHCyS4XGxxAs7IgCjc6G4HW4vVdomYnRfbuU6q/yCjZJMXM4CQsIMpETQqSobMRG+o0KgnmR4V5j5yqsueKRswTEsCDGwaND+H9Y/rHT2D315mj3SnN+lxvcAjmAfjWVa6oFB4YvGRxDNI6oOrMAPnQQRxtW+6jll8VQhfzvZT7jQC+LfZYYR1YmRvyrlA/MaCXgcKyXLytKTb0goAt6oUC3vvQSqBQfHYAEkgAaknkBQZSXFDFFppCUwcR7p27Qi4J9nIf86B5tKGUYrELliAtDDoLg2IBGwGgJ626AXD7I7J56bWZyDGljpa+VmXey3sqb3PrNoFxwXhZXzsly51AOpW+5NtM7aXtoAABoNQt6BQYry7waPJAi9x3YlmXQkLa2bkw1O9SrGsxDyZ0hx27p94Lj10H1XUj3XrcpSY3DAEEEHYigqcXwqKWSRpR6ISzBipUWNyGUi229Q3YmZXWn9OvV84ThXYAyyNIikmLMLMw5M/rEctB1OtShSk8eYCByxAFtybfWoZe7L2vNfcL4/GYY8geU5FuY1JW9hpnNk+dY1yUZ8U/oRRxDrK2Y/kj0/ioA4U7ffYiRvBLRr/D3vi1B74XhEEbZljXN65F2/M1z86CdQKBQKBQQeLcNGIQRszBLguq6ZwPwk7hSbXtvtQVHE8KCzSYnLFg8OLqlxZyN2YD8I2VRvc+ygiPPtjsUpW2mGw59K7bXHrmwNrae4WC14Lwx8xxGI1lbYckGtgB11Px8TcLugUCgx3H2zY5B6sf1vVuHvI35OybanStapWSyxXJiY5+fZjMD+0B3T8R7aCp/xB5GLOoWIFQSb5WIvZmsDZPabHrUdYiVkxO5XqvlgZxdpiQf8sAD46k/GpK0PjGCjWFzlBOmrd479WqvL3ZSrza94/8AosvSD6LWG/dls2adM1PnDpce32h0PoLCrj23Ob5Zajve9Mei2cEewraOc2mPtp+UrBY5ZEjf0TIoYKTrtcjxtUq2iYifNTlwWx3tXnuzpqlVJSUCgUCgUCg+MoO4vQQ5OGI06ztdmRSqAnurf0iF9Y6anppbWgm0HwmgrpuOwA5Q/aMPwxAyEe0IDb32oOft87/d4cjxlYJ8lzN8QKDJcTw8xx3nZQLxjSJbfxOWJ+VW4e8jfklLw+PcjMerkt9a1qng57YlBpEujEfjPqj9Ucz7utB64Uedl/d/Q1GOcrr/AA69XD8OynNC3ZHe1rofanL2qQa908lWvmruM405UilXs2d1UNe6H/Vy5elaqc1vd0SpHF+iYyMdi68sjD3WIrLblLRhnTJWfWFE8vfdzzw7f7I2+G9Ua8Zn0dOK+7Wsfvj72gw4Kvglv6InB91h/WkcJrHzL6Wrnt57rQ4WfOua1tWHwJH8qvidYcvJTcto9a9QKBQKBQKCDi+LwxtkeRc/qDvN+Rbt8qDx/wATlb7rDSHxkIjHwN2/hoPn2bFP6cyRDpElz+eS4/gFB9HAYj95mmP/AJWLD8vo/KgsYYVQZVUKOgAA+AoO6DI+VaZMVBJyYMh93/2p450tCNuSDO5lYxISFGkjj/Yp69Ty9tbVSbGgUAAWAFgByoI2G+9l/d/Q1GOcrr/Dr1S6kpRcDAJ8YqkXSJSzA6i55H5VlzW1nRZSODQTcJZFP2ZwgIIMbXKG/QXuh/Z08DVExwW1tpaJZtOKC1pVMTNG6LmPdbNHCFCvsTucu/hWfw6fiHYiNLaeVon6WtquUHnYv2pf/ZUvGOv3Uz8O/wAo/tWvBz5lD1BPxJJqyndY9q4ZZhNqbOUCgUCgUHIQAk2FzuetB1QKBQKBQZLy2DYhDh4L9pH5x5B+jHQdZGF7Dla55XCHwl1MS5NABa3jzv41upbejVTMaJlSeImG+9l/d/Q1GOcrr/Dr1d43EiNCx5bDqaWtuxqqiNVx5I8OMcRkf7yU5m8ByH99awzOq5eGgx4jD4dVIDZrrYjn2aLas0d13LcMs/X+sy+LhXjkYwtcB18050+9cAK+6fMeypeP++aiY/Tj5T/bDR8BYnDxEgqSimxtpfXlVtO7DDtXxrfOU+pKHJcXtcXOwrybRE6TL3SZjV1XrwoFAoFAoFAoFBV8Vxr5lghHnXFyxF1jXbO3U+qvMjoDQSuG4BYYxGlzuSzG7MTuzHmSaDLcZ4Y+GkM0SloW1dR+E9R4VOl92UbRq5w+NjcXVh7L6/CtcXieSuYmEP7fGkkuZh+j0Gp2PKozesTOq60TOOvVYcF4S+IcTzrljXVEPPxPhWa95tLyI0bGoPSgx8H/AG8XX7SV96kr/Kssd2Pm7t/j3/hr9eP5S3az4hvUeEgf62JqXjPRREa0xx5xb7Qu+FraGIdI0+gq6nCsOftE65rT6yoOIeUhLFIyFUaZtyfZyAr5fb+3Mm9NNn5ef+HUw9mxFYteNZ8lW3eOYkk9SdfjXzV9oy3vv2tOrVE7vCOHonYXi8sf4s46N/Jt66uy9u7Ri4W96PVnybLhyc40n0/wssBxl5JlUgKpDabm4HM12th7YttW0xSI0rp1Zc2yUx4ptE6yva+gc0oFAoFAoFAoFAoKfGeTOGkNzHY9VJH00oIHBOAQR4nEWjBt2Ni2ttG61Cveno05axGHHP8AL7tPU2YoFBAxXDFZUVe6FlWXTmQSx+JqE0ifu049ptWbTPHWu7+FRxSJo0xsrL3e46+IQAn53+NVXiYi0t2z2rkvgxxPHjE9f/F/DAOyVDqMgU/C1WzSLU3Z5Oba8+0m8eerP47yUG8TW/Vb+tfP7R2BE8cNukuph7WnlkjrDNsDGxUnY2Njevms2KaWmk84dbhkrEx4vQ4zw+dUey9Vf/H9Vz5LxtJLntZUvr4nlXd7B2W055yRyj8sHaE1x493XjLXV9k4ZQKBQKBQKBQKBQKCvwUZGInJBAPY2NtDYG9utQrHvT0actonDjiJ/d91hU2YoFAoOZIwwKsAQdCDzpMava2ms6w6o8fCK8mNY0EFODQD9Gvv1+tY69nbLXlSGmdszz/2l7pgYxtGo9wq6uzYa8qx9Fc58k87T9XsqAbAD2VdFYjlCuZmebqvXhQKBQKBQKBQKBQKBQKBQKBQKBQKBQKB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1"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sp>
        <p:nvSpPr>
          <p:cNvPr id="12" name="Titre 1"/>
          <p:cNvSpPr>
            <a:spLocks noGrp="1"/>
          </p:cNvSpPr>
          <p:nvPr>
            <p:ph type="title"/>
          </p:nvPr>
        </p:nvSpPr>
        <p:spPr/>
        <p:txBody>
          <a:bodyPr>
            <a:normAutofit/>
          </a:bodyPr>
          <a:lstStyle/>
          <a:p>
            <a:r>
              <a:rPr lang="fr-FR" dirty="0" smtClean="0"/>
              <a:t>Diffraction (1815)</a:t>
            </a:r>
            <a:endParaRPr lang="fr-FR" dirty="0"/>
          </a:p>
        </p:txBody>
      </p:sp>
      <p:sp>
        <p:nvSpPr>
          <p:cNvPr id="26637" name="AutoShape 13" descr="data:image/jpeg;base64,/9j/4AAQSkZJRgABAQAAAQABAAD/2wCEAAkGBhMSERUUExQQFRIVGCIWFxQYFhwVHBkZGhUVFBMYGBUdJyYeGxojGRQXIC8gJicpLS0sFx8xNTAqNSYrLCkBCQoKDAwMFAwMEikYFBgpKSkpKSkpKSkpKSkpKSkpKSkpKSkpKSkpKSkpKSkpKSkpKSkpKSkpKSkpKSkpKSkpKf/AABEIAIQA4AMBIgACEQEDEQH/xAAbAAACAwEBAQAAAAAAAAAAAAAABAMFBgcBAv/EADoQAAIBAgIFCQgCAgIDAQAAAAECAwARBBIFITFB0QYTFBUiUVJTkjIzYYGRk6GyB3EjQmKCscHwJP/EABUBAQEAAAAAAAAAAAAAAAAAAAAB/8QAFBEBAAAAAAAAAAAAAAAAAAAAAP/aAAwDAQACEQMRAD8A7Bo7Cq0YLZiSTc5m8R+NM9ATuPqbjUeiPdL8/wBmpygp9O47D4OBp586xJbMRnci5AHZW52mvJMfh0ilmkEsccN+cL51sFUMSPELHaL1Dy75PvjcDLh4yivJYZmvYWYE7Ne6q7TmgZ20TjMOscYkkSTmoo3L+0M2Uu4F2LZtdhtAoHcFygw0krRESRMsSTEyNlGSRisevNtJGyrIyYcGxkjvci3O719sbdo391YzTHImXHriJFZEXE4OOFVdWDK6OZO2hAI9q3eLV5i/48xEkU6E4VJJcU+LWVcxKFkRQg1AkNZlc3F1Nra9RWtwmOw8kzQrnzqgkHaOV42JAdHBswuCDvGrvFWHQE7j6m41ncBgpG0kshjCLDhBExUER52kzZYyQMwAXcNVwK1VEL9ATuPqbjR0BO4+puNMUUC/QE7j6m40dATuPqbjTFFAv0BO4+puNHQE7j6m40xRQL9ATuPqbjR0BO4+puNMUUC/QE7j6m40dATuPqbjTFFAv0BO4+puNHQE7j6m40xRQL9ATuPqbjR0BO4+puNMUUC/QE7j6m40dATuPqbjTFFAv0BO4+puNHQE7j6m40xRQL9ATuPqbjS2kcKqxkrmBBFjmbxD41Y0npb3TfL9hQGifdL8/wBmrN43TUy4vFxhyY0XCkDUObWSWZcSwPwRVOu9tXfWk0T7pfn+zU5QYvRumMQ06Kzvbsc3cAc8jPiFkdtW0IkbarW1eKmuWXLlcEVjRBJK3aIJsFW42/E67f1WqrP8suTseKhsQBICBHJ4SzAa+9e8UEPJvln0xTkiAdfaQyC47iNWsfGrrpE3lD7g4VxvQGk3wGN7TWCsY5sozgqD2rd9iP8A7ZXbYZldQykFWFwRvB1g0C3SJfKH3Bwo6RN5Q+4OFOUUCfSJfKH3Bwo6RN5Q+4OFOUUCfSJfKH3Bwo6RN5Q+4OFOUUFDp/lQcJFzksQ1myqJBdj3DVVdyY5fdKshRFn8Oewb4pca/wCqynK7RONnx4jdcxa/M2vkEdxc/C2rNv2fCkOVPI+TAMjhyYyRlkGoq4F7f3qJB+FB13pEvlD7g4UdIm8ofcHCqLkPyxGMQo4tPGBmG5hsDj57RWpoE+kS+UPuDhR0ibyh9wcKcooE+kTeUPuDhR0iXyh9wcKcooE+kTeUPuDhVTp/liMGFMsetjqVXBa282tsFaCSQKCSQABck6gBvvXOdKR4TS8xEL81iENg7C4lj3kC+u2u3A0FhoX+SxPiDFzQUObREva+rWG1bTutWs6RN5Q+4OFVegOROHwjmRAzOQACxvl1drL3XOs1oKCKB2I7S5T3Zs35qWiigKT0t7pvl+wpyk9Le6b5fsKA0T7pfn+zV5pjSJgiLhcxzKoF7e04S/ebZr2AJNtVe6J90vz/AGapcZgklXK4utwf6KkMpB3EEAg/CgocDyvMjqvNAAZBIcx1GV5UTKtrkXi1g2IzfA1baYxKogzG12W2onY632V5DoKBXV1QBl33OvWxBbxEF3Nzc9o99TaS9j/sv7rQc3/kzRsbMMTGw12R1ykXP+rXtY9xv8Ktv435UKYDDIzl49YJFxkOpQCButvrZ6SwwkidCiyZlIyMbBjbUCd2vfXJeROkJ8JjRCQE5xgkqSHLa17EHxC+rvv86Dq/W8XiPpbhR1vF4j6W4U5RQJ9bxeI+luFHW8XiPpbhTlFAn1vF4j6W4VQctOUMiYYnC3LE2ZrNdFsbsotrPx3ba1dYnF/yfAmK5qwMAurzX2NfcN6jYTwoI/465QStCVnuY1sIpDmLMNdxs7QGrtXrT43E4eaNo5O0jCxBVuFWEKqFAUALbUBqFt1vhX3QYfAae0fo5lw0ZY5j/ll25T/rzh1H5Aaq1a6ZhOsPcHeFY/8Aqs7pn+OIZ8Ss2YopN5YwPbO4g/6339/wrWQwqihVACqLADYANQAoFut4vEfS3CjreLxH0twpyigT63i8R9LcKOt4vEfS3CnKKCtxeMw8qNHJ2kYWZSrawflWX5OcksLhZ2lMhksf8IKN2BbWSba212v3f3UH8l8ocVA8ax5oofaEqn2mGvKTuA8O/wCVbHQGLllw6POnNykdpf8Awbbr7bbqCTreLxH0two63i8R9LcKcooIsPiVcXU3GzYR/wCaloooCk9Le6b5fsKcpPS3um+X7CgNE+6X5/s1MYnELGpdyAqi5NL6J90vz/Zq+dM6MGIiyE27SuNVxdHVwGGq6krYi+ygDpmLnFjJIdgDlINxmzZM3hJyNa/hNSaS9j/sv7rVNgORwicMJLr2CyZLC8byvGE19hBztsuvUo17atdL4dWQZhezL373W9A9XJf5L0CsWIEvOFhObtGTdxa2Yrf/AFtsvsNdQ6ri8P5PGsp/ImhMMMK0rKyyJYI6gsbk6lb/AI/3soNJoDHxTYeNoWLIFC3Y3YWFiG/5d9WNc7/jTSEMqHDmILIgzF1vZxsu1tjbte3dW56ri8P5PGgbopTquLw/k8aOq4vD+TxoG6oMRyKwz4oYkr2hrKf6s25yO8VX8vHfD4YtBFe+p5Mx/wAY8Vv/AHuqD+PJnxEBM8ZIU2SYsbybb3G+3i33+FBtqKU6ri8P5PGjquLw/k8aBuis9ypHR8M8kMPOOPieyN7kbwNtqzv8bY+TEB0lQyImsTljtOvIfF36tn0oOh0Up1XF4fyeNHVcXh/J40DdFKdVxeH8njS2k9EXicQhVlKnIWuQDu30FhJGr6iFYA3sQDYjWPmKkrl/IDQeKGJkMissQJEokzdp+9dettna16q6L1XF4fyeNA3RSnVcXh/J40dVxeH8njQN0VHDh1QWUWFSUBSelvdN8v2FOUnpb3TfL9hQGifdL8/2anKT0T7pfn+zV7pSB3iKxsFY2Fzf2bjMBYggkXF916Bq9LaS9j/sv7rWR0FydxKHDmVFBSKBQVItFzQmEygE37QdRcbfhYVqdMIxQZWy9pb9m9+2tvpQP1Di0UowZc6lTdLXzC2sW33qHo0vmj7Y40dGl80fbHGg5ryJ5U81ijDHARDK9hGNboQSLsx1m28HZbV8erVyLlo2Jw2PEwARj7Eiiwe1r5919xHdaul4OLENGpeRA5UFgqhgDbXY7xQWVFJ9Gl80fbHGjo0vmj7Y40DboCCCAQdRB3jfXzFEFUKoAUCwAFgBuAFcuxPKLSQ0jkAPODsrD/oUJ9o7tmvPu/FdIGHm80egcaByik+jS+cPtjjR0aXzR9scaByue6f5fDB4gQQQqIoj/lFsma+s5O7be++tt0aXzh9scartIcllmkjllZGePWpMY+jd4B10Fvg8UJI1dcwVwGAIsbEXFxuqaqzBTGZc0WIR1uRdUBFxqI21P0aXzR9scaByocRi0jtnZVzMFW5tdjsA+NQ9Gl80fbHGsNy+5I4ueSN1bnlPYyWC82Tta2zKd526qDotFVOi9GTxwoj4jOyrYsUBv873P9010aXzR9scaByik+jS+aPtjjR0aXzh9scaByiooEYDtNmPfbL+KloCk9Le6b5fsKcpPS3um+X7CgNE+6X5/s1OUnon3S/P9mr501jFihd3kMaqLlha+0ahm1XOz50D1K6S9j/sv7rWX0bp2dpYkeRGOSI9ixWXnDOJyGt2snNrrWw7/aFaPTEjBBZC3aXeBbtrbb30D9FJ9Lk8lvWvGjpcnkt6140GW/k7Q80sAkRxzcV2eI6r9zhu8C4t8a+v4vxwbClDLndD7sixjU+yBvKmxN/luq405gziYWikgkKnXqdbgjWCNe29cu5FaUOGxgvEzs3+LL7LqSdwOoHVrBoO2UrpPSceHiaWVgqL+TuAG8mvnpcnkt6141n+V2hTjoxHkKzJd0/yLqvqOZb+ydl6C+0VpCHEos8WVriwa3aG8qd417qerKcj+T74GIjm2aSSxkbOtri9govsFzr31f8AS5PJb1rxoHKKT6XJ5LeteNHS5PJb1rxoHKrOUei3xGGeKOQxsw1MN/8AxPwOw2qfpcnkt6140dLk8lvWvGgyP8dclMRhmkkmJQN2eZBuDY+227+rd/yrdVzDltpnHri4gqvGAbwqvaznYc1tTHXbLuB+db7C4ycoueCz2GYK6kX32J3UDOkNIJBG0khyoouT/wDb6zPJX+QUxcrRMnNOTeMXvmXuPc4222VYaZ5RRwhUxEYAlOQKzob323F/Z7z8aV0ByajwjO8UDln2FnQ5V8Knu/JoNRRSfS5PJb1rxo6XJ5LeteNA5RSfS5PJb1rxo6XJ5LeteNA5RUWHkZh2lKnuJB/8VLQFJ6W903y/YU5SelvdN8v2FAaJ90vz/ZqctSeifdL8/wBmpyg8tS2kvY/7L+60liOUAXEcyEJC82He9rGYyiOy2164tese0NuumNMYlUQZmAuy2v8AB1vQP0Un1vD5i0dcQ+YtA5XJv5N0NLHiekbY5LAMBlyMNgJG/eG4V03riHzFqDG4vDSo0cjIyMLEGgynJr+So+YK4ksJY19rbzltlv8An8PzVForR2Nnxyzxy5s3a6TbsZNhQpuI2c3fjUmI/juPM+TFx5Mt48w133K52WA/2/Fa/klo/D4KHKJVZ37Uja7E2sLDcBQaiik+t4fMWjreHzFoHKKT63h8xaOt4fMWgcopIaZh8xPrXvW8PmLQQcopJlw7tAivMougO7cSo3tYnVvrmXJb+Q5cMSs2eaNmuST21Jvmtfbr/wBTa1dU63h8xazWn+TeCxUqSGQIwPby6ucG2x7jf/b4n5BiJc+lcVqyxytqysSyiMb1PeN66gb31V1zRGjRh4UiDMwRcuZjcn/7uqp0Fo/BYTOYWUFzckm5tuUHwjuq2GmIfMSgcopPreHzFo63h8xaByik+uIfMWjreHzFoHKKhw+LSS+Rg1ttt1YDQfLjEy6QSCV4lR5JUaLmmDRGNnEEZkvZmkj/AMo1DUhIuDqDotJ6W903y/YVkMHoBcbiMaZXlR4schBjYKSkWGheFGNj2Q00jDeCxIIpvk2f/wAmJUXKJi5VQ/DpBJUfBWLKPgtBpNE+6X5/s1OUnon3S/P9mpygSk0PE0wmK/5AAL3IvlzZMw2HLne19mY1Lj8RGiZpWVUBGtjYXBuNf9imKqeUGi3mWPm8maNi1muAc0UkW0XtbnL7N1t9Bag3r2ltG4TmoY4735tFS+y+VQt7fKmaAooooFp8ZFaRWdOwv+QZh2QwNs3dex+lfMWk4f8AGqyRkuLxgMDmAG1e/Z+KpMZyakfEYiVSgEnRytiQS2GlklIc21Bs9r67WNR4HkrKkxcsmVyjsATdDHJPJlTVrU8+ButlPfqDVUUUUBSzaRiEnNmRBJa+TML223t/Qpms9pzQs2IdltEITGyq+Yhld43jMmTL2iA2UdoWBbbfUFlBpTDqiZZYsjnKhzDtG+wd5ufzT9YybkZK5lbNEDiM4kAJ/wAYePCR3RrdogYXYQPaGvVr2dAUUUUC8+kYkdUd0V39lSQCddtQ/s2qAaTw6CRudjCq3bOYdlj392z8VBpnR0krx5RGFR0kLEm/YkDFSlrMLXtr1NY7qzmjuQk0IQh4nMSRxKDcc4IkxSZnbXYnpQNrG2U6zm1BuFa4uNYO+vaV0Xg+ahiivfm0VL9+VQt/xTVAVHPOqKWdgqjaSbAfOpKpOVugWxeHaNHyttANspbVlLaidW0W30D/AE2FXk7cYdQDJ2hcAbCRu2/mmYJ1dQyEMrC4YG4I+BrJ4jkdK0yyc4DzLSOlyQZDLPh5yr2HZA5jLqvtHdar/QmjjDFlYgsXeQ21gGSRpMoPcM1vlQMxYJFd5FVQ8lg7Da2W+S/9Zj9aTxOBjhw7JGiot81gLC7SBmP9liST3mrOk9Le6b5fsKCoXFyJdVc2BNtS95PdXvWcvjP0XhRRUUdZy+M/ReFe9ZS+M/ReFFFAdZS+M/ReFedZy+M/ReFFFAdZy+M/ReFHWcvjP0XhRRQHWUvjP0XhR1nL4z9F4UUUB1lL4z9F4UdZy+M/ReFFFAdZy+M/ReFHWcvjP0XhRRQe9ZS+M/ReFedZy+M/ReFFFAdZy+M/ReFHWcvjP0XhRRQHWcvjP0XhR1lL4z9F4UUUB1nL4z9F4UdZy+M/ReFFFAdZy+M/ReFHWcvjP0XhRRQHWcvjP0XhR1nL4z9F4UUUB1nL4z9F4V42Kkeys5sSL6l7we6iig//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 name="AutoShape 2" descr="Résultat de recherche d'images pour &quot;fresnel&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3" name="Groupe 2"/>
          <p:cNvGrpSpPr/>
          <p:nvPr/>
        </p:nvGrpSpPr>
        <p:grpSpPr>
          <a:xfrm>
            <a:off x="155575" y="1333953"/>
            <a:ext cx="2256260" cy="2534584"/>
            <a:chOff x="155575" y="1333953"/>
            <a:chExt cx="2256260" cy="2534584"/>
          </a:xfrm>
        </p:grpSpPr>
        <p:pic>
          <p:nvPicPr>
            <p:cNvPr id="10243"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93570" y="1333953"/>
              <a:ext cx="1388108" cy="170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p:cNvSpPr/>
            <p:nvPr/>
          </p:nvSpPr>
          <p:spPr>
            <a:xfrm>
              <a:off x="155575" y="3037540"/>
              <a:ext cx="2256260" cy="830997"/>
            </a:xfrm>
            <a:prstGeom prst="rect">
              <a:avLst/>
            </a:prstGeom>
          </p:spPr>
          <p:txBody>
            <a:bodyPr wrap="none">
              <a:spAutoFit/>
            </a:bodyPr>
            <a:lstStyle/>
            <a:p>
              <a:pPr algn="ctr"/>
              <a:r>
                <a:rPr lang="fr-FR" sz="2400" dirty="0" smtClean="0"/>
                <a:t>Augustin Fresnel</a:t>
              </a:r>
            </a:p>
            <a:p>
              <a:pPr algn="ctr"/>
              <a:r>
                <a:rPr lang="fr-FR" sz="2400" dirty="0" smtClean="0"/>
                <a:t>1788-1827</a:t>
              </a:r>
            </a:p>
          </p:txBody>
        </p:sp>
      </p:grpSp>
      <p:grpSp>
        <p:nvGrpSpPr>
          <p:cNvPr id="128" name="Groupe 127"/>
          <p:cNvGrpSpPr/>
          <p:nvPr/>
        </p:nvGrpSpPr>
        <p:grpSpPr>
          <a:xfrm>
            <a:off x="7722164" y="1628800"/>
            <a:ext cx="1242323" cy="2243616"/>
            <a:chOff x="7722164" y="1628800"/>
            <a:chExt cx="1242323" cy="2243616"/>
          </a:xfrm>
        </p:grpSpPr>
        <p:pic>
          <p:nvPicPr>
            <p:cNvPr id="102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7362116" y="2079045"/>
              <a:ext cx="1980608" cy="122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1" name="Connecteur droit 100"/>
            <p:cNvCxnSpPr/>
            <p:nvPr/>
          </p:nvCxnSpPr>
          <p:spPr>
            <a:xfrm>
              <a:off x="7722164" y="1628800"/>
              <a:ext cx="1190" cy="22436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467544" y="5276621"/>
            <a:ext cx="3214429" cy="332399"/>
            <a:chOff x="467544" y="5276621"/>
            <a:chExt cx="3214429" cy="332399"/>
          </a:xfrm>
        </p:grpSpPr>
        <p:sp>
          <p:nvSpPr>
            <p:cNvPr id="109" name="Rectangle 108"/>
            <p:cNvSpPr/>
            <p:nvPr/>
          </p:nvSpPr>
          <p:spPr>
            <a:xfrm>
              <a:off x="1046191" y="5367108"/>
              <a:ext cx="2635782" cy="184883"/>
            </a:xfrm>
            <a:prstGeom prst="rect">
              <a:avLst/>
            </a:prstGeom>
            <a:gradFill>
              <a:gsLst>
                <a:gs pos="0">
                  <a:schemeClr val="bg1"/>
                </a:gs>
                <a:gs pos="79997">
                  <a:srgbClr val="336600"/>
                </a:gs>
                <a:gs pos="20000">
                  <a:srgbClr val="009900"/>
                </a:gs>
                <a:gs pos="100000">
                  <a:schemeClr val="bg1"/>
                </a:gs>
                <a:gs pos="100000">
                  <a:srgbClr val="FFEBFA"/>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ZoneTexte 109"/>
            <p:cNvSpPr txBox="1"/>
            <p:nvPr/>
          </p:nvSpPr>
          <p:spPr>
            <a:xfrm>
              <a:off x="467544" y="5276621"/>
              <a:ext cx="610552" cy="332399"/>
            </a:xfrm>
            <a:prstGeom prst="rect">
              <a:avLst/>
            </a:prstGeom>
            <a:solidFill>
              <a:schemeClr val="bg1"/>
            </a:solidFill>
            <a:ln>
              <a:solidFill>
                <a:schemeClr val="tx1"/>
              </a:solidFill>
            </a:ln>
          </p:spPr>
          <p:txBody>
            <a:bodyPr wrap="none" rtlCol="0">
              <a:spAutoFit/>
            </a:bodyPr>
            <a:lstStyle/>
            <a:p>
              <a:r>
                <a:rPr lang="fr-FR" dirty="0" smtClean="0"/>
                <a:t>Laser</a:t>
              </a:r>
              <a:endParaRPr lang="fr-FR" dirty="0"/>
            </a:p>
          </p:txBody>
        </p:sp>
      </p:grpSp>
      <p:sp>
        <p:nvSpPr>
          <p:cNvPr id="126" name="Trapèze 125"/>
          <p:cNvSpPr/>
          <p:nvPr/>
        </p:nvSpPr>
        <p:spPr>
          <a:xfrm rot="16200000">
            <a:off x="2655189" y="4505026"/>
            <a:ext cx="132078" cy="1921490"/>
          </a:xfrm>
          <a:prstGeom prst="trapezoid">
            <a:avLst>
              <a:gd name="adj" fmla="val 13542"/>
            </a:avLst>
          </a:prstGeom>
          <a:gradFill flip="none" rotWithShape="1">
            <a:gsLst>
              <a:gs pos="0">
                <a:schemeClr val="bg1">
                  <a:alpha val="0"/>
                </a:schemeClr>
              </a:gs>
              <a:gs pos="49000">
                <a:schemeClr val="tx1"/>
              </a:gs>
              <a:gs pos="100000">
                <a:schemeClr val="bg1">
                  <a:alpha val="0"/>
                </a:schemeClr>
              </a:gs>
              <a:gs pos="100000">
                <a:srgbClr val="FFEBFA"/>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p:cNvGrpSpPr/>
          <p:nvPr/>
        </p:nvGrpSpPr>
        <p:grpSpPr>
          <a:xfrm>
            <a:off x="592504" y="5424120"/>
            <a:ext cx="1614609" cy="1044986"/>
            <a:chOff x="592504" y="5424120"/>
            <a:chExt cx="1614609" cy="1044986"/>
          </a:xfrm>
        </p:grpSpPr>
        <p:cxnSp>
          <p:nvCxnSpPr>
            <p:cNvPr id="117" name="Connecteur droit 116"/>
            <p:cNvCxnSpPr/>
            <p:nvPr/>
          </p:nvCxnSpPr>
          <p:spPr>
            <a:xfrm rot="5400000">
              <a:off x="1701538" y="5465771"/>
              <a:ext cx="833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necteur droit avec flèche 92"/>
            <p:cNvCxnSpPr/>
            <p:nvPr/>
          </p:nvCxnSpPr>
          <p:spPr>
            <a:xfrm flipV="1">
              <a:off x="1397865" y="5609020"/>
              <a:ext cx="293865" cy="4898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ZoneTexte 93"/>
            <p:cNvSpPr txBox="1"/>
            <p:nvPr/>
          </p:nvSpPr>
          <p:spPr>
            <a:xfrm>
              <a:off x="592504" y="6099774"/>
              <a:ext cx="1614609" cy="369332"/>
            </a:xfrm>
            <a:prstGeom prst="rect">
              <a:avLst/>
            </a:prstGeom>
            <a:noFill/>
          </p:spPr>
          <p:txBody>
            <a:bodyPr wrap="none" rtlCol="0">
              <a:spAutoFit/>
            </a:bodyPr>
            <a:lstStyle/>
            <a:p>
              <a:r>
                <a:rPr lang="fr-FR" dirty="0" smtClean="0"/>
                <a:t>écran circulaire</a:t>
              </a:r>
              <a:endParaRPr lang="fr-FR" dirty="0"/>
            </a:p>
          </p:txBody>
        </p:sp>
      </p:grpSp>
      <p:grpSp>
        <p:nvGrpSpPr>
          <p:cNvPr id="100" name="Groupe 99"/>
          <p:cNvGrpSpPr/>
          <p:nvPr/>
        </p:nvGrpSpPr>
        <p:grpSpPr>
          <a:xfrm>
            <a:off x="6156305" y="4555756"/>
            <a:ext cx="1472070" cy="2031144"/>
            <a:chOff x="6300321" y="4555756"/>
            <a:chExt cx="1472070" cy="2031144"/>
          </a:xfrm>
        </p:grpSpPr>
        <p:pic>
          <p:nvPicPr>
            <p:cNvPr id="10249" name="Picture 9" descr="Simeon Poiss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8123" y="4555756"/>
              <a:ext cx="1227274" cy="1440000"/>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p:cNvSpPr/>
            <p:nvPr/>
          </p:nvSpPr>
          <p:spPr>
            <a:xfrm>
              <a:off x="6300321" y="5940569"/>
              <a:ext cx="1472070" cy="646331"/>
            </a:xfrm>
            <a:prstGeom prst="rect">
              <a:avLst/>
            </a:prstGeom>
          </p:spPr>
          <p:txBody>
            <a:bodyPr wrap="none">
              <a:spAutoFit/>
            </a:bodyPr>
            <a:lstStyle/>
            <a:p>
              <a:pPr algn="ctr"/>
              <a:r>
                <a:rPr lang="fr-FR" dirty="0" smtClean="0"/>
                <a:t>Denis Poisson</a:t>
              </a:r>
            </a:p>
            <a:p>
              <a:pPr algn="ctr"/>
              <a:r>
                <a:rPr lang="fr-FR" dirty="0" smtClean="0"/>
                <a:t>1781-1840</a:t>
              </a:r>
              <a:endParaRPr lang="fr-FR" dirty="0"/>
            </a:p>
          </p:txBody>
        </p:sp>
      </p:grpSp>
      <p:sp>
        <p:nvSpPr>
          <p:cNvPr id="99" name="AutoShape 11" descr="Résultat de recherche d'images pour &quot;françois arago&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6" name="Groupe 5"/>
          <p:cNvGrpSpPr/>
          <p:nvPr/>
        </p:nvGrpSpPr>
        <p:grpSpPr>
          <a:xfrm>
            <a:off x="4136040" y="4509120"/>
            <a:ext cx="5018599" cy="2243870"/>
            <a:chOff x="4136040" y="4509120"/>
            <a:chExt cx="5018599" cy="2243870"/>
          </a:xfrm>
        </p:grpSpPr>
        <p:pic>
          <p:nvPicPr>
            <p:cNvPr id="59" name="Image 58"/>
            <p:cNvPicPr>
              <a:picLocks noChangeAspect="1"/>
            </p:cNvPicPr>
            <p:nvPr/>
          </p:nvPicPr>
          <p:blipFill rotWithShape="1">
            <a:blip r:embed="rId8" cstate="print">
              <a:extLst>
                <a:ext uri="{28A0092B-C50C-407E-A947-70E740481C1C}">
                  <a14:useLocalDpi xmlns:a14="http://schemas.microsoft.com/office/drawing/2010/main" val="0"/>
                </a:ext>
              </a:extLst>
            </a:blip>
            <a:srcRect l="33184" t="36946" r="30250" b="25632"/>
            <a:stretch/>
          </p:blipFill>
          <p:spPr>
            <a:xfrm>
              <a:off x="4278020" y="4751805"/>
              <a:ext cx="1440160" cy="1441355"/>
            </a:xfrm>
            <a:prstGeom prst="rect">
              <a:avLst/>
            </a:prstGeom>
          </p:spPr>
        </p:pic>
        <p:grpSp>
          <p:nvGrpSpPr>
            <p:cNvPr id="13" name="Groupe 12"/>
            <p:cNvGrpSpPr/>
            <p:nvPr/>
          </p:nvGrpSpPr>
          <p:grpSpPr>
            <a:xfrm>
              <a:off x="4136040" y="4509120"/>
              <a:ext cx="5018599" cy="2243870"/>
              <a:chOff x="4136040" y="4509120"/>
              <a:chExt cx="5018599" cy="2243870"/>
            </a:xfrm>
          </p:grpSpPr>
          <p:sp>
            <p:nvSpPr>
              <p:cNvPr id="132" name="ZoneTexte 131"/>
              <p:cNvSpPr txBox="1"/>
              <p:nvPr/>
            </p:nvSpPr>
            <p:spPr>
              <a:xfrm>
                <a:off x="4136040" y="6106659"/>
                <a:ext cx="1732847" cy="646331"/>
              </a:xfrm>
              <a:prstGeom prst="rect">
                <a:avLst/>
              </a:prstGeom>
              <a:noFill/>
            </p:spPr>
            <p:txBody>
              <a:bodyPr wrap="none" rtlCol="0">
                <a:spAutoFit/>
              </a:bodyPr>
              <a:lstStyle/>
              <a:p>
                <a:pPr algn="ctr"/>
                <a:r>
                  <a:rPr lang="fr-FR" dirty="0" smtClean="0"/>
                  <a:t>point de Poisson</a:t>
                </a:r>
              </a:p>
              <a:p>
                <a:pPr algn="ctr"/>
                <a:r>
                  <a:rPr lang="fr-FR" dirty="0" smtClean="0"/>
                  <a:t>1818</a:t>
                </a:r>
                <a:endParaRPr lang="fr-FR" dirty="0"/>
              </a:p>
            </p:txBody>
          </p:sp>
          <p:grpSp>
            <p:nvGrpSpPr>
              <p:cNvPr id="102" name="Groupe 101"/>
              <p:cNvGrpSpPr/>
              <p:nvPr/>
            </p:nvGrpSpPr>
            <p:grpSpPr>
              <a:xfrm>
                <a:off x="7594788" y="4509120"/>
                <a:ext cx="1559851" cy="2060365"/>
                <a:chOff x="7594788" y="4509120"/>
                <a:chExt cx="1559851" cy="2060365"/>
              </a:xfrm>
            </p:grpSpPr>
            <p:sp>
              <p:nvSpPr>
                <p:cNvPr id="98" name="Rectangle 97"/>
                <p:cNvSpPr/>
                <p:nvPr/>
              </p:nvSpPr>
              <p:spPr>
                <a:xfrm>
                  <a:off x="7594788" y="5923154"/>
                  <a:ext cx="1559851" cy="646331"/>
                </a:xfrm>
                <a:prstGeom prst="rect">
                  <a:avLst/>
                </a:prstGeom>
              </p:spPr>
              <p:txBody>
                <a:bodyPr wrap="none">
                  <a:spAutoFit/>
                </a:bodyPr>
                <a:lstStyle/>
                <a:p>
                  <a:pPr algn="ctr"/>
                  <a:r>
                    <a:rPr lang="fr-FR" dirty="0" smtClean="0"/>
                    <a:t>François Arago</a:t>
                  </a:r>
                </a:p>
                <a:p>
                  <a:pPr algn="ctr"/>
                  <a:r>
                    <a:rPr lang="fr-FR" dirty="0"/>
                    <a:t>1786–1853</a:t>
                  </a:r>
                </a:p>
              </p:txBody>
            </p:sp>
            <p:pic>
              <p:nvPicPr>
                <p:cNvPr id="10252"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0503" y="4509120"/>
                  <a:ext cx="1185180"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04" name="Groupe 103"/>
          <p:cNvGrpSpPr/>
          <p:nvPr/>
        </p:nvGrpSpPr>
        <p:grpSpPr>
          <a:xfrm>
            <a:off x="2987824" y="1443649"/>
            <a:ext cx="1190257" cy="2345391"/>
            <a:chOff x="2987824" y="1443649"/>
            <a:chExt cx="1190257" cy="2345391"/>
          </a:xfrm>
        </p:grpSpPr>
        <p:cxnSp>
          <p:nvCxnSpPr>
            <p:cNvPr id="48" name="Connecteur droit 47"/>
            <p:cNvCxnSpPr/>
            <p:nvPr/>
          </p:nvCxnSpPr>
          <p:spPr>
            <a:xfrm>
              <a:off x="3850730" y="2852934"/>
              <a:ext cx="1190" cy="936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3563888" y="1556792"/>
              <a:ext cx="0" cy="2218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3845386" y="1556792"/>
              <a:ext cx="1190" cy="9361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a:off x="3275856" y="1556792"/>
              <a:ext cx="0" cy="2218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2987824" y="1556792"/>
              <a:ext cx="0" cy="2218174"/>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e 23"/>
            <p:cNvGrpSpPr/>
            <p:nvPr/>
          </p:nvGrpSpPr>
          <p:grpSpPr>
            <a:xfrm>
              <a:off x="3613570" y="2314491"/>
              <a:ext cx="476700" cy="472636"/>
              <a:chOff x="5291687" y="2564904"/>
              <a:chExt cx="1761587" cy="1746570"/>
            </a:xfrm>
          </p:grpSpPr>
          <p:sp>
            <p:nvSpPr>
              <p:cNvPr id="16" name="Arc 15"/>
              <p:cNvSpPr/>
              <p:nvPr/>
            </p:nvSpPr>
            <p:spPr>
              <a:xfrm>
                <a:off x="5467995" y="2708920"/>
                <a:ext cx="1440160" cy="1440160"/>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5" name="Arc 54"/>
              <p:cNvSpPr/>
              <p:nvPr/>
            </p:nvSpPr>
            <p:spPr>
              <a:xfrm>
                <a:off x="5652506" y="2904064"/>
                <a:ext cx="1071524" cy="1071524"/>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6" name="Arc 55"/>
              <p:cNvSpPr/>
              <p:nvPr/>
            </p:nvSpPr>
            <p:spPr>
              <a:xfrm>
                <a:off x="5846878" y="3093429"/>
                <a:ext cx="695611" cy="695611"/>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7" name="Arc 56"/>
              <p:cNvSpPr/>
              <p:nvPr/>
            </p:nvSpPr>
            <p:spPr>
              <a:xfrm>
                <a:off x="6012682" y="3261900"/>
                <a:ext cx="351225" cy="351225"/>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2" name="Arc 61"/>
              <p:cNvSpPr/>
              <p:nvPr/>
            </p:nvSpPr>
            <p:spPr>
              <a:xfrm>
                <a:off x="6120586" y="3361327"/>
                <a:ext cx="142514" cy="161352"/>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3" name="Arc 62"/>
              <p:cNvSpPr/>
              <p:nvPr/>
            </p:nvSpPr>
            <p:spPr>
              <a:xfrm>
                <a:off x="5291687" y="2564904"/>
                <a:ext cx="1761587" cy="1746570"/>
              </a:xfrm>
              <a:prstGeom prst="arc">
                <a:avLst>
                  <a:gd name="adj1" fmla="val 16200000"/>
                  <a:gd name="adj2" fmla="val 5330502"/>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65" name="Groupe 64"/>
            <p:cNvGrpSpPr/>
            <p:nvPr/>
          </p:nvGrpSpPr>
          <p:grpSpPr>
            <a:xfrm>
              <a:off x="3615578" y="2442558"/>
              <a:ext cx="476700" cy="472636"/>
              <a:chOff x="5291687" y="2564904"/>
              <a:chExt cx="1761587" cy="1746570"/>
            </a:xfrm>
          </p:grpSpPr>
          <p:sp>
            <p:nvSpPr>
              <p:cNvPr id="66" name="Arc 65"/>
              <p:cNvSpPr/>
              <p:nvPr/>
            </p:nvSpPr>
            <p:spPr>
              <a:xfrm>
                <a:off x="5467995" y="2708920"/>
                <a:ext cx="1440160" cy="1440160"/>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7" name="Arc 66"/>
              <p:cNvSpPr/>
              <p:nvPr/>
            </p:nvSpPr>
            <p:spPr>
              <a:xfrm>
                <a:off x="5652506" y="2904064"/>
                <a:ext cx="1071524" cy="1071524"/>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8" name="Arc 67"/>
              <p:cNvSpPr/>
              <p:nvPr/>
            </p:nvSpPr>
            <p:spPr>
              <a:xfrm>
                <a:off x="5846878" y="3093429"/>
                <a:ext cx="695611" cy="695611"/>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9" name="Arc 68"/>
              <p:cNvSpPr/>
              <p:nvPr/>
            </p:nvSpPr>
            <p:spPr>
              <a:xfrm>
                <a:off x="6012682" y="3261900"/>
                <a:ext cx="351225" cy="351225"/>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0" name="Arc 69"/>
              <p:cNvSpPr/>
              <p:nvPr/>
            </p:nvSpPr>
            <p:spPr>
              <a:xfrm>
                <a:off x="6120586" y="3361327"/>
                <a:ext cx="142514" cy="161352"/>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1" name="Arc 70"/>
              <p:cNvSpPr/>
              <p:nvPr/>
            </p:nvSpPr>
            <p:spPr>
              <a:xfrm>
                <a:off x="5291687" y="2564904"/>
                <a:ext cx="1761587" cy="1746570"/>
              </a:xfrm>
              <a:prstGeom prst="arc">
                <a:avLst>
                  <a:gd name="adj1" fmla="val 16200000"/>
                  <a:gd name="adj2" fmla="val 5330502"/>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86" name="Groupe 85"/>
            <p:cNvGrpSpPr/>
            <p:nvPr/>
          </p:nvGrpSpPr>
          <p:grpSpPr>
            <a:xfrm>
              <a:off x="3614226" y="2558988"/>
              <a:ext cx="476700" cy="472636"/>
              <a:chOff x="5291687" y="2564904"/>
              <a:chExt cx="1761587" cy="1746570"/>
            </a:xfrm>
          </p:grpSpPr>
          <p:sp>
            <p:nvSpPr>
              <p:cNvPr id="87" name="Arc 86"/>
              <p:cNvSpPr/>
              <p:nvPr/>
            </p:nvSpPr>
            <p:spPr>
              <a:xfrm>
                <a:off x="5467995" y="2708920"/>
                <a:ext cx="1440160" cy="1440160"/>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8" name="Arc 87"/>
              <p:cNvSpPr/>
              <p:nvPr/>
            </p:nvSpPr>
            <p:spPr>
              <a:xfrm>
                <a:off x="5652507" y="2904062"/>
                <a:ext cx="1071523" cy="1071524"/>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9" name="Arc 88"/>
              <p:cNvSpPr/>
              <p:nvPr/>
            </p:nvSpPr>
            <p:spPr>
              <a:xfrm>
                <a:off x="5846877" y="3093428"/>
                <a:ext cx="695611" cy="695611"/>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0" name="Arc 89"/>
              <p:cNvSpPr/>
              <p:nvPr/>
            </p:nvSpPr>
            <p:spPr>
              <a:xfrm>
                <a:off x="6012682" y="3261900"/>
                <a:ext cx="351225" cy="351225"/>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1" name="Arc 90"/>
              <p:cNvSpPr/>
              <p:nvPr/>
            </p:nvSpPr>
            <p:spPr>
              <a:xfrm>
                <a:off x="6120586" y="3361327"/>
                <a:ext cx="142514" cy="161352"/>
              </a:xfrm>
              <a:prstGeom prst="arc">
                <a:avLst>
                  <a:gd name="adj1" fmla="val 16200000"/>
                  <a:gd name="adj2" fmla="val 5324989"/>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2" name="Arc 91"/>
              <p:cNvSpPr/>
              <p:nvPr/>
            </p:nvSpPr>
            <p:spPr>
              <a:xfrm>
                <a:off x="5291687" y="2564904"/>
                <a:ext cx="1761587" cy="1746570"/>
              </a:xfrm>
              <a:prstGeom prst="arc">
                <a:avLst>
                  <a:gd name="adj1" fmla="val 16200000"/>
                  <a:gd name="adj2" fmla="val 5330502"/>
                </a:avLst>
              </a:prstGeom>
              <a:ln w="635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103" name="ZoneTexte 102"/>
            <p:cNvSpPr txBox="1"/>
            <p:nvPr/>
          </p:nvSpPr>
          <p:spPr>
            <a:xfrm>
              <a:off x="3857159" y="1443649"/>
              <a:ext cx="320922" cy="369332"/>
            </a:xfrm>
            <a:prstGeom prst="rect">
              <a:avLst/>
            </a:prstGeom>
            <a:noFill/>
          </p:spPr>
          <p:txBody>
            <a:bodyPr wrap="none" rtlCol="0">
              <a:spAutoFit/>
            </a:bodyPr>
            <a:lstStyle/>
            <a:p>
              <a:r>
                <a:rPr lang="fr-FR" dirty="0" smtClean="0">
                  <a:latin typeface="Symbol" pitchFamily="18" charset="2"/>
                </a:rPr>
                <a:t>S</a:t>
              </a:r>
              <a:endParaRPr lang="fr-FR" dirty="0">
                <a:latin typeface="Symbol" pitchFamily="18" charset="2"/>
              </a:endParaRPr>
            </a:p>
          </p:txBody>
        </p:sp>
      </p:grpSp>
      <p:pic>
        <p:nvPicPr>
          <p:cNvPr id="20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1409" y="4005063"/>
            <a:ext cx="3722646" cy="62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7" name="Groupe 126"/>
          <p:cNvGrpSpPr/>
          <p:nvPr/>
        </p:nvGrpSpPr>
        <p:grpSpPr>
          <a:xfrm>
            <a:off x="5004048" y="1545424"/>
            <a:ext cx="1014035" cy="2243616"/>
            <a:chOff x="4998125" y="1545424"/>
            <a:chExt cx="1014035" cy="2243616"/>
          </a:xfrm>
        </p:grpSpPr>
        <p:cxnSp>
          <p:nvCxnSpPr>
            <p:cNvPr id="95" name="Connecteur droit 94"/>
            <p:cNvCxnSpPr/>
            <p:nvPr/>
          </p:nvCxnSpPr>
          <p:spPr>
            <a:xfrm>
              <a:off x="4998125" y="1545424"/>
              <a:ext cx="1190" cy="22436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245"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5400000">
              <a:off x="4757746" y="2222656"/>
              <a:ext cx="1550117" cy="95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e 7"/>
          <p:cNvGrpSpPr/>
          <p:nvPr/>
        </p:nvGrpSpPr>
        <p:grpSpPr>
          <a:xfrm>
            <a:off x="3579999" y="2460486"/>
            <a:ext cx="1788152" cy="464458"/>
            <a:chOff x="3579999" y="2365960"/>
            <a:chExt cx="1788152" cy="464458"/>
          </a:xfrm>
        </p:grpSpPr>
        <p:sp>
          <p:nvSpPr>
            <p:cNvPr id="2" name="ZoneTexte 1"/>
            <p:cNvSpPr txBox="1"/>
            <p:nvPr/>
          </p:nvSpPr>
          <p:spPr>
            <a:xfrm>
              <a:off x="3579999" y="2461086"/>
              <a:ext cx="325730" cy="369332"/>
            </a:xfrm>
            <a:prstGeom prst="rect">
              <a:avLst/>
            </a:prstGeom>
            <a:noFill/>
          </p:spPr>
          <p:txBody>
            <a:bodyPr wrap="none" rtlCol="0">
              <a:spAutoFit/>
            </a:bodyPr>
            <a:lstStyle/>
            <a:p>
              <a:r>
                <a:rPr lang="fr-FR" i="1" dirty="0" smtClean="0">
                  <a:latin typeface="Times New Roman" pitchFamily="18" charset="0"/>
                  <a:cs typeface="Times New Roman" pitchFamily="18" charset="0"/>
                </a:rPr>
                <a:t>P</a:t>
              </a:r>
              <a:endParaRPr lang="fr-FR" i="1" dirty="0">
                <a:latin typeface="Times New Roman" pitchFamily="18" charset="0"/>
                <a:cs typeface="Times New Roman" pitchFamily="18" charset="0"/>
              </a:endParaRPr>
            </a:p>
          </p:txBody>
        </p:sp>
        <p:sp>
          <p:nvSpPr>
            <p:cNvPr id="72" name="ZoneTexte 71"/>
            <p:cNvSpPr txBox="1"/>
            <p:nvPr/>
          </p:nvSpPr>
          <p:spPr>
            <a:xfrm>
              <a:off x="4991125" y="2365960"/>
              <a:ext cx="377026" cy="369332"/>
            </a:xfrm>
            <a:prstGeom prst="rect">
              <a:avLst/>
            </a:prstGeom>
            <a:noFill/>
          </p:spPr>
          <p:txBody>
            <a:bodyPr wrap="none" rtlCol="0">
              <a:spAutoFit/>
            </a:bodyPr>
            <a:lstStyle/>
            <a:p>
              <a:r>
                <a:rPr lang="fr-FR" i="1" dirty="0" smtClean="0">
                  <a:latin typeface="Times New Roman" pitchFamily="18" charset="0"/>
                  <a:cs typeface="Times New Roman" pitchFamily="18" charset="0"/>
                </a:rPr>
                <a:t>M</a:t>
              </a:r>
              <a:endParaRPr lang="fr-FR" i="1" dirty="0">
                <a:latin typeface="Times New Roman" pitchFamily="18" charset="0"/>
                <a:cs typeface="Times New Roman" pitchFamily="18" charset="0"/>
              </a:endParaRPr>
            </a:p>
          </p:txBody>
        </p:sp>
        <p:cxnSp>
          <p:nvCxnSpPr>
            <p:cNvPr id="5" name="Connecteur droit 4"/>
            <p:cNvCxnSpPr>
              <a:endCxn id="72" idx="1"/>
            </p:cNvCxnSpPr>
            <p:nvPr/>
          </p:nvCxnSpPr>
          <p:spPr>
            <a:xfrm flipV="1">
              <a:off x="3856383" y="2550626"/>
              <a:ext cx="1134742" cy="123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 name="Connecteur droit 13"/>
          <p:cNvCxnSpPr/>
          <p:nvPr/>
        </p:nvCxnSpPr>
        <p:spPr>
          <a:xfrm>
            <a:off x="1771927" y="5469551"/>
            <a:ext cx="1908000" cy="0"/>
          </a:xfrm>
          <a:prstGeom prst="line">
            <a:avLst/>
          </a:prstGeom>
          <a:ln w="6350">
            <a:solidFill>
              <a:srgbClr val="00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18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Vitesse de la lumière</a:t>
            </a:r>
            <a:endParaRPr lang="fr-FR" dirty="0"/>
          </a:p>
        </p:txBody>
      </p:sp>
      <p:pic>
        <p:nvPicPr>
          <p:cNvPr id="5"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sp>
        <p:nvSpPr>
          <p:cNvPr id="24580" name="AutoShape 4" descr="data:image/jpeg;base64,/9j/4AAQSkZJRgABAQAAAQABAAD/2wCEAAkGBhQSEBUQEhQVExAVFRAVFRUUEhYaFhQWFhYVFBgUFBgYHCceGRsjGRQVIC8gIyc1LTgwFh4xNjQ2NSYrLykBCQoKDgwOGg8PGikkHyQwKjU0Ki0qLC8vLzUsLCwsLC8wKi8sKSksLCksLC8qLC8vLy0sLC0sLCwuKSksLC8sLP/AABEIAL8BCAMBIgACEQEDEQH/xAAcAAEAAgMBAQEAAAAAAAAAAAAABQYCAwQHAQj/xABEEAACAgECAwUEBwQHBwUAAAABAgADEQQhBRIxBhNBUWEHInGBFCMyQmJykTNSobE1Q3OCkrLRFSVEU2Oi4SSTwcLw/8QAGgEBAAIDAQAAAAAAAAAAAAAAAAMEAQIFBv/EADURAAIBAgQDBQcEAQUAAAAAAAABAgMRBBIhMUFRcQVhgZHwEyIyobHR4RRCgsFSFSMzcqL/2gAMAwEAAhEDEQA/APcYlB4r7XqO8On0FVvENSMjFIxUp6e/aRgD1AI9ZGWcE4pr99fqvomnP/DaI4YjysuOSfUAkfCbKLexDUrQp/Ey09o/aTotE3dvb3mozgUUDvLi37vKuyn8xEr1nGuL6/apE4Xpj9+0CzVMPRPsp8G39ZLcA7JaXRLjTUrWfF+tjfF2yx+GcSXk0aPM5lXtFvSmvEiOx/ZRNJqDZ3t999tb97bfczM+GrI93PKMEnG2d8ZlzkRof2y/ks/nXJeR1FaWhewc5TpXk9RERIy2IiIAiIgCIiAIiIAiIgCIiAIiIAiIgCIiAIiIAiIgCIiAIiIB5P7E1/3Snrbfn197G8vkonsU/oiv+0v/AM0vcuw+FHmcT/yy6iJVe1PDcainUiyylXYU2vU/KQT+yc+BAb3TnwInX3Gvp+y9WqQeFi91Z8Ay5Un1IkXtnmacXpy9XL/+nQlShUjVjeS2ldap2avrHTva0aLJof2y/ks/nXJeUfS9sVqtB1dN2m92wczJz15JTpZXkHp5S2aXi1Vqc9LrYh+8jAjPkcePpIZTjOXunSo4arhqCdVWXPdeDV0/M7InKbzM0v8AOMrNVXg3Y3xETUnEREAREQBERAEREAREQBErHbHtkmj5agyi5wWHN91QccxHqcgfA+WDU6u3LHdtST8Co/gAJzsT2hTw8srTb7kc3E9p0cPU9nJNvuWh6nE81btqCB9e23k+P1nPf2xLf8QwABORYRgAZJOOuwlNdtU27KnPyX3K8+2aC2TfgepRPH9J7UCjq4t5qg5VkssyzLgEkZBJO4xjx9OvpnB+MNeW5qTSAAQHdCxzn7qk4HTfPn5Tp0cVGrwafJnUw9R1oZ8rS77EpERLRMIiIAiIgCIiAeUexT+iK/7S/wDzS9yiexT+iK/7S/8AzS8081n7Mcw3987IPn1b+7+olyLSirnnKtOVStJRV9Tn4roVuosqfZHUgn93yb5HB+U5ey2qs1FABwLay1VzN0DptkKN2yMN4D3ussWn4SoIZz3jDBGR7qkeKr0HxOT6yG1P/peJJb0o1gFT+Q1CA92395eZfiBKtSpaSlHp69cTu4LBKdGVGrq/iS70tV4r5xRMJolrBO7ORgs3l4gDoB6AeG856qUrBCKqAkkhVABJ6nA8fWdOofJM47rMSeEb6nLxNfLeK0XI295M1eRP07fE7qHzJpU3FanNoYyNWVos6NJ2g07v3K31NcMgoLF5srsRy5zkY6SSlI417NhbqvpdVgRzhiGQMosUDD8p2IONwfE5B8JaOGai0VL9KFaXcxT3GyjnfBTO+4GeU7zmRlJtqSPb1qNGNOEqM76K6e6f9o74iJIVBERAEREAREQBERAKX2m9llGu1Lam228OQi8qFOVQowAMoT5nr1Jld03sQ07Pav0i8BHCj9nuDWj7+55uR8p6tODh4It1GVIBsQgkYDDua12ON91P/wC2Ebpxb1RG6UHdtHjvaX2dafSajT6cX3EXHFjNyfVKXRFYYA+8x6+Usen9hlIJ5tVcykYICoDjboTny8pIcZ4Z9M1HEcDJq09NNZ/6gzqNvI8wUS29nuJfSNLTf4vWhP5sYYf4gZBCnFyd16Wh0cXg6KoU7RV4qz/l76+rXgQ/CfZlw/T4K6dXbGOa4mw/HDe6D8BO/UVCm1SuyjBA8gTysvw6H9PKTUrnEtR3mrSpTnAw3+IMT8gCPmJpi4pQVlrdWIMPFJtLaxY4iJeIRERAEREAREQCs9lOwVOhoGmVntqDOyi3lwOZs4IUAN8/0lmiIuYUUthIztHwf6TpnpB5XOGrb9yxTzI3+ID5ZknEw1dWZJCbpyU47oqfDO0fO/0fUKaNYBujfZt83pbo4Pl1/SSF6ZE3cb4FVqE5LUDL1B6Mh/eVhup9RKJo9ZrtNrAly32aPZC7pz4XB5bC9eRkbZO2QNxmbxrOlbNquf3K9Xs2GPU3RajJJtwb0f8A0e/g/Nlj+hHmzJ3hekwOY/L/AFmdGh8W/T/Wd0s1q7krI4vZ3ZUaEvaS8hERKh3zSEZcBdwWYsWY5APMfd288DHl8JnTcGHMM436gg7HHQjPhM5g1ILBvvLzAbnxxnboeggzvuZxIPhvFtQLjp9VTg+8yX0gml1Hg2STW3TYneTItExF3WhmrH2cssmvMziImTUREQBERAE+Ez7Ijtbr+50Oot6Fanx+Zhyr/FhMN2VzenB1JqC3bS8yP7Ajn09up8dTqNRaPy83Io/RI7E/VHVaI/1GocoPKq761P5tJbs7oO40lFPilVYP5uUc38cyG19w03FUtY8tWp09iMTjAej6wMT+QkfKQ2yqLfq/5Oi5qtOtFbO7X8dv/NyR45xru/q6/etOBt1GfAebY6D0+JGXAeDmoGyze5hv48o68ufHfr8h0AkJ2f1gOtbnxzN3gXPVXC1WEDzJRz8qjLlIaMXVl7WfguX5KdR5FkXiIiJdK4iIgCIiAIiIAiIgCIiAJ8xPsQDU9ZGWX7R5ftM3LgHfA8Dgnp6ZmaWAkjfY4OQR4A7Z69RuPXyMymFtIbGRnBDD0I6GDPUzicHEuLppkD3nCF+XnCMVTJPKXxnlHQcx2z5ZnbXYGAZSGUgEEHIIPQgjqJi62MuEks1tOZlNN12Nh1myx8DMj7HksI3KWJrezVkZGyBZOV7cQl2ZPkOR+p1tcktPZ4Tole4rw1768VWGu5CLK2BPLzr0VwPtKdwQfPPhOzs7xwamoll7u+slLqj1rsHUfA9QfKVZu08p6DDQc8P7VO+tn3cvB/jkSsREwbCIiAJWO3P1i6bS9e/1VCsPwIe8f/KJZ5WNZ9bxihPDT6e60+XNawqHzwDI6m1uZcwelTP/AIpvyWnzsWeUr2qW1Lpa2cjnW5GRSD9YPs2Jt09xifl5yxdoeLNp6TYlffPkAJzBc7FicnyCk48Z5ZxHVLxH625nUlgVPc3kCvYFUAyoyfLPQE5PSti68accvEl7OgvbRqT+FPUl+F8XprejVOudKC/1gAHdtypSLnQbKNmyF2HPnw29NRwQCCCCAQR0IPiJ4vwerTNpBXZ3hYF1sQHUHx3IVQVU5AOwkx2X7VWaV/oiJZfUSXQWcyGqr72GsAyq4BC4+9jIxKuExaV4TJsfhMtSWTg2j1KIidc5AiIgCIiAIiIAiIgCIiAIiIAiIgGLoGBUgEEEEEZBB8CJWLeA3aNjboPeqyS+jdvcPiTQx/Zt+H7MtMTWUUyalWlT0Wqe6ez9c91wZCcN7SVapSEylqnFlNg5baz5Mv8A8jabbJjxzs3RqMPZWO8HSxSVsXyw6kGQj8J1dP7DUC9B/V6oZb5XJhv8QMkpylFaq/T7FLF0KNaXuTyvlLbwkr/NLqdGuc+E+aFz4zgt7RhNtXRZp/x47yn/ANxOnzAlg4Itdo7yt0sTzRgw+eOkurE03G3H5nmJdiYuNdTknlfFax81dfMk9FVhcnqZU+3dj6Jk4lp1+tLLTcpBKWIQeUuBvzKwAB/Fj0l0mvUaZbFKOoZD1B6Gc6onNPmezwU44aUbq8Vuua4+uZG9mOOfS9Ml5Q1luo6j4q3iP/IO4ktKpf8A7u1BtH9H6h/rB4aa5jjvB5Vuevkd5agZiDdrPdEuJhFSzw+GW3d3dV+eJ9iJ8Y4m5VPsqvZu0PrNfqSdu9r06/ClMNj+8xnf2mLNpLwrcrGm7B8B7h/T4ys+zvQ3Jpjbc2RcedFz0DEsXb8TFs/AL8Jq03UjG3eTxqRhgqtZSV7qNnu7u+nkXbUW1uOVwGU+BXIkXV2c0iryIvIPABmAG+dgSQJldZicR1u8tPBwqr3lfqeYn23Og7EfwXgNS6/VaY55T3OorwequOV87eDj+Ms2n7M6dLO9FQ7wDAZiWIGc4HMTjf8AlOPTBefvQB3nLyc+Bzcuc8ufLO+JMafVc2x6/wA5V/RwpO+VeR212ssY07tOy47tK3zOiIibEoiIgCIiAIiIAiIgCIiAIiIAiIgCIiAfCJpbS+s3xMptGk6cZ/EjQmkA67/HpIHjPYSi0M1I+jagg8ttJKb/AI1UgMPPxlliazSn8RNh6ksM70nbp/fPxPPOzXAeJaFWIWvUDmOa2vcEjrzVEnkGfHmUH5Sep7d0hgmqSzR2HbF6EIT+Gwe6R67SyzXfp1dSrqGU9VYAg/EHaRRpuCtF+Zdq4yOIm514K74x0f8Aa+XianFd9RHu20upBwQysp2IyNjIDgeqbSXDh17EoQTpLW++g60sf30HTzGJlf2DpDGzSvZo7D40OQhP4qz7pHptI7i/DNY1fdapqLaAQw1St3NunZdxeQfdOPJeucTEnJa21JKUKLTgp+6+D0afNbp25Xu1pa9i7zC3pPMuI+1O1NMiKE+le8ruVbkZQByX1AgcyuDkZ6Y6YIkbx72jtZq6bqTctFXKWrL8gtYMSSwXIwRgb5+UfqYLiV6mArReWS8eD6deBee3OpKaC7H2nUVL6m1hX/8AYzv0+mFdaVjoiqg+CgKP5SontVXxFtHSgK2fSFstrPgKUazY9GUnp47dJdnWWaMlOTkttPucvHU5UsNTpSVm3KX0ivo/M4dUmRIs6c80nGSa+4E6MKmVHjsVgvbSuadImBO2uYKk6KasyGcr6nSwtFxtFHchyAZlPgE+ykemWwiIgyIiIAiIgCIiAIiIAiIgCIiAIiIAiIgCIiAJzPxKsXDTl1FzKXVCfeKg4JA8f/BmzVala0axzyoiszE+AUZJ/QSodg9E19lvFrhizUHlpU/1enB90fPA/TP3ppKVmkiWEE4uT4fUt2r1S1Vta55URWZj5KoyT+gnlHbL2g1azSdwtbK5tzknZUQ+6xx1Zgfs+G+/TMr2w9pTVXX6SqtSFQ187A5Fh+03KdmUKcAEbkZ3E8ulPEV/2x8S5hsP+6XgLCT1OcAAZPgOg+ExA8plMT5znPmeioVpSh7K+vDl0a26d/U+hiCD0IOxHX5S08I9o2qqwpYXruALB72cYHvD3jvjrny26yrNDTeE5Qd4sjxMKFelBVoc1pw15ePNH6D4RVbZQj3otVxBLIG5gu+2/njGR/Gdg0PrKb2W7NaqmkvTrUNrENZVYneVhuRcK7Z5wwXk8tsbeMmtP2jvRhXqdK2Tt3unYW1n1I2dB8RO5CtKyun66HkqvZ9C7cJRa62fk/6ubuH6wvrNRpiByUpp2BGck2BiQd/QdJOBcSt8MHJr9Xc2OW0aXuwCOYqiMGJXqPeJG8ml1pP2Vz8TNoqclr3/AFI608NSmlTttHbXXKr/ADudcTCvPjj5TOYMp3EREGRERAEREAREQBERAEREAREQBERAEREAREQCne0O9rfo/Dazh9XYA5HVaUwzn+X+EyS7VceXh2j51Vcju6qkOyk+A28Aqk/KRfDB3/HNTb1TS01UL+az32+f2hOL2k9slqWzQqhNj1r9ZkYTnJBGCM55Qd/xCV3KylNv0i5lu4U0u9+P4sec9pOPPrNQ2occuQoVc5CKo2UHAzvk9OrGRkROU227s60YqKshESQ4e2nT37hZaf8AlphF/vud/ko+cRV2YlLKr2b6GnhnBrtQ3JShfzPRV/Mx2E9D4F7Oaq8PqCLrP3f6sfLq3z29JVeIdtXehtNXTVTQwK8qgk4PrsM+uJ0dltPbxK06a7WWIFryo5iS+MDAXIBwNyTv/GXKLowla2Z+SK2M/WY2jdyUMu6WsmnbW6+aVud3rb1HSaEKvLUgVeuEUBc+eBtOteHt44E7tPp1rRa0GEVVVQPAAYA/QTDU2Y2nXVRvRHlHgqcFmm2yI1XAaLLEtdFexCCr4wwwcgZG5GfA7Tv55qd5r72SKHErTxLSUb6LZX26G7VcRWmtrXJCICzEAnAHU4G808E7XaXVkrRaGcdVIKtjzAYAkfCfThgVIyCCCD0IOxBkDo+wB04Nuhuaq3JKh/erZf8Al2DxGc4YbjPjKtZTi04rT5nb7MnhqtOcasmp6ZX+3x0bLrErnD+14DjT6xPoup8Ax+qt8M1WdD8DvvLHNYyUtiarRnSdpr7Po9mImrU6la0NjsFRRksTgAT7RqFdQ6MGU9CDkGbERsiIgCIiAIiIAiIgCIiAIiIAiIgCIiAU32dLzNr7z1s1t4+SYwP+4yne07jGntv7qqvF1bsLreRQXKgIFDfaIG/XyEuHswGKdUniut1QPn9zr+ko/tIv030k16dCtqveb3I+27lDgEnJC4Pp723jKVR/7J0oq+JZUYiJzjpCIiAZIhJCjqSAMkAZJwMk7D4meqaD2Vd0jWJefpQFbUuBha7FyWzueZWOBuOkh+xns5r1VFepst2Nm9a75Rcgo56qxbHwHqcj1lEAAUAAAAAAYAA6ACdDD0NLyRzq2LlCa9m9iJ7M8e+k1kOvd6mo8l9R6o48vwnqD/pOm9tzIjtJwx6rRxHTLm6sYuqH/EUjqv516qfTHkJIabVrdWlqHKOqup9GGRn1l6i9cr3OV2lTi4KrT+F8OT5dOXd3pmm98CRbas82JL2pmcR0O86dOUVueIxtKrNrIdWjJbA8ZNquBicug0fIMnqf4TrlKrJSloep7PoSpUrz3ZzcQ4bXehruRbEPgwz8x5H1EgdNwrVaN1XTt9I0ZZQarXxZQCcZrsP2kA+6d9tpZ5iXABJIwM5OdhjrK7inqdenXlBOG8Xwe34fetTRxHQLdU1TEhWHVThlIOQynwIIBHwlF1vEb+E2F3Vb6byPstyZtVd3CAEhmVACN1zyksBnl2Xdqa9Rbe+l1llgWtVWlHROawK7fVc9eTkDrkg/ACQ2h097XLqNZ3mo0ZpsBexwDXVcgy5qOGSwALzADbDEHYCQ5aVSble0o7Pn3evA0kqkEllbT+R6rVaGUMpDKQCCCCCD4gjrEqXZ/gWp0t6ovvafJDtzLysnI5DBc5D84rHQ7cw5iOXl+zelNzV5KzNZJJ6Mt8RElNRERAEREAREQBERAEREAREQCldmW7ji2u0hGBdyaqvyOdnx/eb/ALTIz2laJeZdPRpi+q1bi02DqTUoTlXf9079AASepyJ3ttwS0mrX6UZ1mmJIX/m1H7dR89icfE43IkhwvjKa/S97p35LCrLkqC9FhGCGU+IOPjgSvlunTZcctqq7k+q++54EykEggggkEEYII2IIPQz5L3xz2evVRTWtb36yy1jZcnOa1UnADZ+IPMd9m3xiKPZuf9ojT4ubSKM2XFOQE8hblRsY6lB5/a8syg8PO9i+sTC1ykafTs7BEVnc9FUEk/ACXX2edjKdbTdZcLPBK2GyjIyXUke8wO3kM+u1w7H9hPod11zMuLOdErHMeSsvzDmdt2OAvh4dTLZptMtaLWihEUAKqjAUDoAB0EtUsNbWRUrYvN7sPM08N4bXp6lpqXlrQYA/mSfEk7kzqiJdOfuJWOI8E1FDm7RMHTctpLDhDkliaW/q2JJODtv8BLPEw1ckp1MnBNPdPVP1z3XBlc4NxqvUkoM13p+0psHLYh+HiPUbScp0oXfqZwcb7NVanDNlLk/Z3VnlsrP4WHUeh2kUnH79ERXrxz09F1lanl9Beg+wfUbfxmHVktJbc/ubRwFCo89Be9/i9/48+m/XctcTi4XxmnUKzUurhWKtg7qR5+h6g9CNxO2ZTvqiOUZQeWSszl4mrGlwgy3KcAHBb8IPhkbfOU/WaOq2qymu0094GqfumVTk7FWQjHNudsZ3MvUie0PdNWKLDg2lQoxnJDKfHbrjY9cbSCtTze8nYmo1MuljzjjnDtMQ1K93/tVRpKtLXUjL3KVPzrYpJYqvIx5izEYQDyE7bO17AGjW0PpLLA6izHeUkEY5lKbk7/YGT036kTl3AeVe7exnNmOZl51YhQpyzlmIwWHKAR55O+fPu0dN7lLr+ZE52NatZl6kRkVyevMeYpnbPu9OkpTnqsy2L1NRafI9J4P7QtPbbXp0S73j3au6pgkKSM4cvvy9eX44nyRPYTUXreK2Q2oQym0qD3aqvMPrd2xnlXu2J+2jL7kS9Qm5xzP6fl36nPrxjGVo/W/9I9DiIk5CIiIAiIgCIiAIiIAiIgCIiAJVeN9hQ9p1WktbSas7sybpYf8AqJ0O/j+oMtUTWUVJWZvCpKDvEpicS4vT7tmlo1QH36rhWW9SH8flKbxbt3xKrWBAGRiRjTP3Np36Ke6RWwfAdfUz2Wak0qKSwRQxJJIUAknqSZFKlJ7SZZp4iEXeVNP15Gjg99r0o2orWq4jLIr8wU/HHX03+JnZESZFRu7uIiJkwIiIAmnWaUW1tWxYKwIJViDv5ETdEGU2ndFT7Ldghob2trvZkdSrVsg33ypyD1G/h4mWyImsYKCtEmr4ipiJ56ru+YlY4o7WW8wZVZGK15XmGVb3iwyCdwOhBGNjkyzyI4rwUswuqIFoyCrEhLAcZ5sA8p2B5gPDBz4RV4SlH3TFGUYy94jkViS7kFjgbAgKAAAq5JPhk5PUzj4b2WqtssLc4eu5bAy2NynnbvSjISVByFyQASBWc5zJOnh175BUU9RzFg5z5qo2I9SR4beEmtFolqXlXPUkknJYnqxPn/DoBsAJBRoyu3MmrVI2SiYcP4ZXQvJSgRMk4XpnYfoAAAOgAAGwETqiXkrFM//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4582" name="AutoShape 6" descr="data:image/jpeg;base64,/9j/4AAQSkZJRgABAQAAAQABAAD/2wCEAAkGBhQSEBUQEhQVExAVFRAVFRUUEhYaFhQWFhYVFBgUFBgYHCceGRsjGRQVIC8gIyc1LTgwFh4xNjQ2NSYrLykBCQoKDgwOGg8PGikkHyQwKjU0Ki0qLC8vLzUsLCwsLC8wKi8sKSksLCksLC8qLC8vLy0sLC0sLCwuKSksLC8sLP/AABEIAL8BCAMBIgACEQEDEQH/xAAcAAEAAgMBAQEAAAAAAAAAAAAABQYCAwQHAQj/xABEEAACAgECAwUEBwQHBwUAAAABAgADEQQhBRIxBhNBUWEHInGBFCMyQmJykTNSobE1Q3OCkrLRFSVEU2Oi4SSTwcLw/8QAGgEBAAIDAQAAAAAAAAAAAAAAAAMEAQIFBv/EADURAAIBAgQDBQcEAQUAAAAAAAABAgMRBBIhMUFRcQVhgZHwEyIyobHR4RRCgsFSFSMzcqL/2gAMAwEAAhEDEQA/APcYlB4r7XqO8On0FVvENSMjFIxUp6e/aRgD1AI9ZGWcE4pr99fqvomnP/DaI4YjysuOSfUAkfCbKLexDUrQp/Ey09o/aTotE3dvb3mozgUUDvLi37vKuyn8xEr1nGuL6/apE4Xpj9+0CzVMPRPsp8G39ZLcA7JaXRLjTUrWfF+tjfF2yx+GcSXk0aPM5lXtFvSmvEiOx/ZRNJqDZ3t999tb97bfczM+GrI93PKMEnG2d8ZlzkRof2y/ks/nXJeR1FaWhewc5TpXk9RERIy2IiIAiIgCIiAIiIAiIgCIiAIiIAiIgCIiAIiIAiIgCIiAIiIB5P7E1/3Snrbfn197G8vkonsU/oiv+0v/AM0vcuw+FHmcT/yy6iJVe1PDcainUiyylXYU2vU/KQT+yc+BAb3TnwInX3Gvp+y9WqQeFi91Z8Ay5Un1IkXtnmacXpy9XL/+nQlShUjVjeS2ldap2avrHTva0aLJof2y/ks/nXJeUfS9sVqtB1dN2m92wczJz15JTpZXkHp5S2aXi1Vqc9LrYh+8jAjPkcePpIZTjOXunSo4arhqCdVWXPdeDV0/M7InKbzM0v8AOMrNVXg3Y3xETUnEREAREQBERAEREAREQBErHbHtkmj5agyi5wWHN91QccxHqcgfA+WDU6u3LHdtST8Co/gAJzsT2hTw8srTb7kc3E9p0cPU9nJNvuWh6nE81btqCB9e23k+P1nPf2xLf8QwABORYRgAZJOOuwlNdtU27KnPyX3K8+2aC2TfgepRPH9J7UCjq4t5qg5VkssyzLgEkZBJO4xjx9OvpnB+MNeW5qTSAAQHdCxzn7qk4HTfPn5Tp0cVGrwafJnUw9R1oZ8rS77EpERLRMIiIAiIgCIiAeUexT+iK/7S/wDzS9yiexT+iK/7S/8AzS8081n7Mcw3987IPn1b+7+olyLSirnnKtOVStJRV9Tn4roVuosqfZHUgn93yb5HB+U5ey2qs1FABwLay1VzN0DptkKN2yMN4D3ussWn4SoIZz3jDBGR7qkeKr0HxOT6yG1P/peJJb0o1gFT+Q1CA92395eZfiBKtSpaSlHp69cTu4LBKdGVGrq/iS70tV4r5xRMJolrBO7ORgs3l4gDoB6AeG856qUrBCKqAkkhVABJ6nA8fWdOofJM47rMSeEb6nLxNfLeK0XI295M1eRP07fE7qHzJpU3FanNoYyNWVos6NJ2g07v3K31NcMgoLF5srsRy5zkY6SSlI417NhbqvpdVgRzhiGQMosUDD8p2IONwfE5B8JaOGai0VL9KFaXcxT3GyjnfBTO+4GeU7zmRlJtqSPb1qNGNOEqM76K6e6f9o74iJIVBERAEREAREQBERAKX2m9llGu1Lam228OQi8qFOVQowAMoT5nr1Jld03sQ07Pav0i8BHCj9nuDWj7+55uR8p6tODh4It1GVIBsQgkYDDua12ON91P/wC2Ebpxb1RG6UHdtHjvaX2dafSajT6cX3EXHFjNyfVKXRFYYA+8x6+Usen9hlIJ5tVcykYICoDjboTny8pIcZ4Z9M1HEcDJq09NNZ/6gzqNvI8wUS29nuJfSNLTf4vWhP5sYYf4gZBCnFyd16Wh0cXg6KoU7RV4qz/l76+rXgQ/CfZlw/T4K6dXbGOa4mw/HDe6D8BO/UVCm1SuyjBA8gTysvw6H9PKTUrnEtR3mrSpTnAw3+IMT8gCPmJpi4pQVlrdWIMPFJtLaxY4iJeIRERAEREAREQCs9lOwVOhoGmVntqDOyi3lwOZs4IUAN8/0lmiIuYUUthIztHwf6TpnpB5XOGrb9yxTzI3+ID5ZknEw1dWZJCbpyU47oqfDO0fO/0fUKaNYBujfZt83pbo4Pl1/SSF6ZE3cb4FVqE5LUDL1B6Mh/eVhup9RKJo9ZrtNrAly32aPZC7pz4XB5bC9eRkbZO2QNxmbxrOlbNquf3K9Xs2GPU3RajJJtwb0f8A0e/g/Nlj+hHmzJ3hekwOY/L/AFmdGh8W/T/Wd0s1q7krI4vZ3ZUaEvaS8hERKh3zSEZcBdwWYsWY5APMfd288DHl8JnTcGHMM436gg7HHQjPhM5g1ILBvvLzAbnxxnboeggzvuZxIPhvFtQLjp9VTg+8yX0gml1Hg2STW3TYneTItExF3WhmrH2cssmvMziImTUREQBERAE+Ez7Ijtbr+50Oot6Fanx+Zhyr/FhMN2VzenB1JqC3bS8yP7Ajn09up8dTqNRaPy83Io/RI7E/VHVaI/1GocoPKq761P5tJbs7oO40lFPilVYP5uUc38cyG19w03FUtY8tWp09iMTjAej6wMT+QkfKQ2yqLfq/5Oi5qtOtFbO7X8dv/NyR45xru/q6/etOBt1GfAebY6D0+JGXAeDmoGyze5hv48o68ufHfr8h0AkJ2f1gOtbnxzN3gXPVXC1WEDzJRz8qjLlIaMXVl7WfguX5KdR5FkXiIiJdK4iIgCIiAIiIAiIgCIiAJ8xPsQDU9ZGWX7R5ftM3LgHfA8Dgnp6ZmaWAkjfY4OQR4A7Z69RuPXyMymFtIbGRnBDD0I6GDPUzicHEuLppkD3nCF+XnCMVTJPKXxnlHQcx2z5ZnbXYGAZSGUgEEHIIPQgjqJi62MuEks1tOZlNN12Nh1myx8DMj7HksI3KWJrezVkZGyBZOV7cQl2ZPkOR+p1tcktPZ4Tole4rw1768VWGu5CLK2BPLzr0VwPtKdwQfPPhOzs7xwamoll7u+slLqj1rsHUfA9QfKVZu08p6DDQc8P7VO+tn3cvB/jkSsREwbCIiAJWO3P1i6bS9e/1VCsPwIe8f/KJZ5WNZ9bxihPDT6e60+XNawqHzwDI6m1uZcwelTP/AIpvyWnzsWeUr2qW1Lpa2cjnW5GRSD9YPs2Jt09xifl5yxdoeLNp6TYlffPkAJzBc7FicnyCk48Z5ZxHVLxH625nUlgVPc3kCvYFUAyoyfLPQE5PSti68accvEl7OgvbRqT+FPUl+F8XprejVOudKC/1gAHdtypSLnQbKNmyF2HPnw29NRwQCCCCAQR0IPiJ4vwerTNpBXZ3hYF1sQHUHx3IVQVU5AOwkx2X7VWaV/oiJZfUSXQWcyGqr72GsAyq4BC4+9jIxKuExaV4TJsfhMtSWTg2j1KIidc5AiIgCIiAIiIAiIgCIiAIiIAiIgGLoGBUgEEEEEZBB8CJWLeA3aNjboPeqyS+jdvcPiTQx/Zt+H7MtMTWUUyalWlT0Wqe6ez9c91wZCcN7SVapSEylqnFlNg5baz5Mv8A8jabbJjxzs3RqMPZWO8HSxSVsXyw6kGQj8J1dP7DUC9B/V6oZb5XJhv8QMkpylFaq/T7FLF0KNaXuTyvlLbwkr/NLqdGuc+E+aFz4zgt7RhNtXRZp/x47yn/ANxOnzAlg4Itdo7yt0sTzRgw+eOkurE03G3H5nmJdiYuNdTknlfFax81dfMk9FVhcnqZU+3dj6Jk4lp1+tLLTcpBKWIQeUuBvzKwAB/Fj0l0mvUaZbFKOoZD1B6Gc6onNPmezwU44aUbq8Vuua4+uZG9mOOfS9Ml5Q1luo6j4q3iP/IO4ktKpf8A7u1BtH9H6h/rB4aa5jjvB5Vuevkd5agZiDdrPdEuJhFSzw+GW3d3dV+eJ9iJ8Y4m5VPsqvZu0PrNfqSdu9r06/ClMNj+8xnf2mLNpLwrcrGm7B8B7h/T4ys+zvQ3Jpjbc2RcedFz0DEsXb8TFs/AL8Jq03UjG3eTxqRhgqtZSV7qNnu7u+nkXbUW1uOVwGU+BXIkXV2c0iryIvIPABmAG+dgSQJldZicR1u8tPBwqr3lfqeYn23Og7EfwXgNS6/VaY55T3OorwequOV87eDj+Ms2n7M6dLO9FQ7wDAZiWIGc4HMTjf8AlOPTBefvQB3nLyc+Bzcuc8ufLO+JMafVc2x6/wA5V/RwpO+VeR212ssY07tOy47tK3zOiIibEoiIgCIiAIiIAiIgCIiAIiIAiIgCIiAfCJpbS+s3xMptGk6cZ/EjQmkA67/HpIHjPYSi0M1I+jagg8ttJKb/AI1UgMPPxlliazSn8RNh6ksM70nbp/fPxPPOzXAeJaFWIWvUDmOa2vcEjrzVEnkGfHmUH5Sep7d0hgmqSzR2HbF6EIT+Gwe6R67SyzXfp1dSrqGU9VYAg/EHaRRpuCtF+Zdq4yOIm514K74x0f8Aa+XianFd9RHu20upBwQysp2IyNjIDgeqbSXDh17EoQTpLW++g60sf30HTzGJlf2DpDGzSvZo7D40OQhP4qz7pHptI7i/DNY1fdapqLaAQw1St3NunZdxeQfdOPJeucTEnJa21JKUKLTgp+6+D0afNbp25Xu1pa9i7zC3pPMuI+1O1NMiKE+le8ruVbkZQByX1AgcyuDkZ6Y6YIkbx72jtZq6bqTctFXKWrL8gtYMSSwXIwRgb5+UfqYLiV6mArReWS8eD6deBee3OpKaC7H2nUVL6m1hX/8AYzv0+mFdaVjoiqg+CgKP5SontVXxFtHSgK2fSFstrPgKUazY9GUnp47dJdnWWaMlOTkttPucvHU5UsNTpSVm3KX0ivo/M4dUmRIs6c80nGSa+4E6MKmVHjsVgvbSuadImBO2uYKk6KasyGcr6nSwtFxtFHchyAZlPgE+ykemWwiIgyIiIAiIgCIiAIiIAiIgCIiAIiIAiIgCIiAJzPxKsXDTl1FzKXVCfeKg4JA8f/BmzVala0axzyoiszE+AUZJ/QSodg9E19lvFrhizUHlpU/1enB90fPA/TP3ppKVmkiWEE4uT4fUt2r1S1Vta55URWZj5KoyT+gnlHbL2g1azSdwtbK5tzknZUQ+6xx1Zgfs+G+/TMr2w9pTVXX6SqtSFQ187A5Fh+03KdmUKcAEbkZ3E8ulPEV/2x8S5hsP+6XgLCT1OcAAZPgOg+ExA8plMT5znPmeioVpSh7K+vDl0a26d/U+hiCD0IOxHX5S08I9o2qqwpYXruALB72cYHvD3jvjrny26yrNDTeE5Qd4sjxMKFelBVoc1pw15ePNH6D4RVbZQj3otVxBLIG5gu+2/njGR/Gdg0PrKb2W7NaqmkvTrUNrENZVYneVhuRcK7Z5wwXk8tsbeMmtP2jvRhXqdK2Tt3unYW1n1I2dB8RO5CtKyun66HkqvZ9C7cJRa62fk/6ubuH6wvrNRpiByUpp2BGck2BiQd/QdJOBcSt8MHJr9Xc2OW0aXuwCOYqiMGJXqPeJG8ml1pP2Vz8TNoqclr3/AFI608NSmlTttHbXXKr/ADudcTCvPjj5TOYMp3EREGRERAEREAREQBERAEREAREQBERAEREAREQCne0O9rfo/Dazh9XYA5HVaUwzn+X+EyS7VceXh2j51Vcju6qkOyk+A28Aqk/KRfDB3/HNTb1TS01UL+az32+f2hOL2k9slqWzQqhNj1r9ZkYTnJBGCM55Qd/xCV3KylNv0i5lu4U0u9+P4sec9pOPPrNQ2occuQoVc5CKo2UHAzvk9OrGRkROU227s60YqKshESQ4e2nT37hZaf8AlphF/vud/ko+cRV2YlLKr2b6GnhnBrtQ3JShfzPRV/Mx2E9D4F7Oaq8PqCLrP3f6sfLq3z29JVeIdtXehtNXTVTQwK8qgk4PrsM+uJ0dltPbxK06a7WWIFryo5iS+MDAXIBwNyTv/GXKLowla2Z+SK2M/WY2jdyUMu6WsmnbW6+aVud3rb1HSaEKvLUgVeuEUBc+eBtOteHt44E7tPp1rRa0GEVVVQPAAYA/QTDU2Y2nXVRvRHlHgqcFmm2yI1XAaLLEtdFexCCr4wwwcgZG5GfA7Tv55qd5r72SKHErTxLSUb6LZX26G7VcRWmtrXJCICzEAnAHU4G808E7XaXVkrRaGcdVIKtjzAYAkfCfThgVIyCCCD0IOxBkDo+wB04Nuhuaq3JKh/erZf8Al2DxGc4YbjPjKtZTi04rT5nb7MnhqtOcasmp6ZX+3x0bLrErnD+14DjT6xPoup8Ax+qt8M1WdD8DvvLHNYyUtiarRnSdpr7Po9mImrU6la0NjsFRRksTgAT7RqFdQ6MGU9CDkGbERsiIgCIiAIiIAiIgCIiAIiIAiIgCIiAU32dLzNr7z1s1t4+SYwP+4yne07jGntv7qqvF1bsLreRQXKgIFDfaIG/XyEuHswGKdUniut1QPn9zr+ko/tIv030k16dCtqveb3I+27lDgEnJC4Pp723jKVR/7J0oq+JZUYiJzjpCIiAZIhJCjqSAMkAZJwMk7D4meqaD2Vd0jWJefpQFbUuBha7FyWzueZWOBuOkh+xns5r1VFepst2Nm9a75Rcgo56qxbHwHqcj1lEAAUAAAAAAYAA6ACdDD0NLyRzq2LlCa9m9iJ7M8e+k1kOvd6mo8l9R6o48vwnqD/pOm9tzIjtJwx6rRxHTLm6sYuqH/EUjqv516qfTHkJIabVrdWlqHKOqup9GGRn1l6i9cr3OV2lTi4KrT+F8OT5dOXd3pmm98CRbas82JL2pmcR0O86dOUVueIxtKrNrIdWjJbA8ZNquBicug0fIMnqf4TrlKrJSloep7PoSpUrz3ZzcQ4bXehruRbEPgwz8x5H1EgdNwrVaN1XTt9I0ZZQarXxZQCcZrsP2kA+6d9tpZ5iXABJIwM5OdhjrK7inqdenXlBOG8Xwe34fetTRxHQLdU1TEhWHVThlIOQynwIIBHwlF1vEb+E2F3Vb6byPstyZtVd3CAEhmVACN1zyksBnl2Xdqa9Rbe+l1llgWtVWlHROawK7fVc9eTkDrkg/ACQ2h097XLqNZ3mo0ZpsBexwDXVcgy5qOGSwALzADbDEHYCQ5aVSble0o7Pn3evA0kqkEllbT+R6rVaGUMpDKQCCCCCD4gjrEqXZ/gWp0t6ovvafJDtzLysnI5DBc5D84rHQ7cw5iOXl+zelNzV5KzNZJJ6Mt8RElNRERAEREAREQBERAEREAREQCldmW7ji2u0hGBdyaqvyOdnx/eb/ALTIz2laJeZdPRpi+q1bi02DqTUoTlXf9079AASepyJ3ttwS0mrX6UZ1mmJIX/m1H7dR89icfE43IkhwvjKa/S97p35LCrLkqC9FhGCGU+IOPjgSvlunTZcctqq7k+q++54EykEggggkEEYII2IIPQz5L3xz2evVRTWtb36yy1jZcnOa1UnADZ+IPMd9m3xiKPZuf9ojT4ubSKM2XFOQE8hblRsY6lB5/a8syg8PO9i+sTC1ykafTs7BEVnc9FUEk/ACXX2edjKdbTdZcLPBK2GyjIyXUke8wO3kM+u1w7H9hPod11zMuLOdErHMeSsvzDmdt2OAvh4dTLZptMtaLWihEUAKqjAUDoAB0EtUsNbWRUrYvN7sPM08N4bXp6lpqXlrQYA/mSfEk7kzqiJdOfuJWOI8E1FDm7RMHTctpLDhDkliaW/q2JJODtv8BLPEw1ckp1MnBNPdPVP1z3XBlc4NxqvUkoM13p+0psHLYh+HiPUbScp0oXfqZwcb7NVanDNlLk/Z3VnlsrP4WHUeh2kUnH79ERXrxz09F1lanl9Beg+wfUbfxmHVktJbc/ubRwFCo89Be9/i9/48+m/XctcTi4XxmnUKzUurhWKtg7qR5+h6g9CNxO2ZTvqiOUZQeWSszl4mrGlwgy3KcAHBb8IPhkbfOU/WaOq2qymu0094GqfumVTk7FWQjHNudsZ3MvUie0PdNWKLDg2lQoxnJDKfHbrjY9cbSCtTze8nYmo1MuljzjjnDtMQ1K93/tVRpKtLXUjL3KVPzrYpJYqvIx5izEYQDyE7bO17AGjW0PpLLA6izHeUkEY5lKbk7/YGT036kTl3AeVe7exnNmOZl51YhQpyzlmIwWHKAR55O+fPu0dN7lLr+ZE52NatZl6kRkVyevMeYpnbPu9OkpTnqsy2L1NRafI9J4P7QtPbbXp0S73j3au6pgkKSM4cvvy9eX44nyRPYTUXreK2Q2oQym0qD3aqvMPrd2xnlXu2J+2jL7kS9Qm5xzP6fl36nPrxjGVo/W/9I9DiIk5CIiIAiIgCIiAIiIAiIgCIiAJVeN9hQ9p1WktbSas7sybpYf8AqJ0O/j+oMtUTWUVJWZvCpKDvEpicS4vT7tmlo1QH36rhWW9SH8flKbxbt3xKrWBAGRiRjTP3Np36Ke6RWwfAdfUz2Wak0qKSwRQxJJIUAknqSZFKlJ7SZZp4iEXeVNP15Gjg99r0o2orWq4jLIr8wU/HHX03+JnZESZFRu7uIiJkwIiIAmnWaUW1tWxYKwIJViDv5ETdEGU2ndFT7Ldghob2trvZkdSrVsg33ypyD1G/h4mWyImsYKCtEmr4ipiJ56ru+YlY4o7WW8wZVZGK15XmGVb3iwyCdwOhBGNjkyzyI4rwUswuqIFoyCrEhLAcZ5sA8p2B5gPDBz4RV4SlH3TFGUYy94jkViS7kFjgbAgKAAAq5JPhk5PUzj4b2WqtssLc4eu5bAy2NynnbvSjISVByFyQASBWc5zJOnh175BUU9RzFg5z5qo2I9SR4beEmtFolqXlXPUkknJYnqxPn/DoBsAJBRoyu3MmrVI2SiYcP4ZXQvJSgRMk4XpnYfoAAAOgAAGwETqiXkrFM//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3"/>
          <p:cNvGrpSpPr/>
          <p:nvPr/>
        </p:nvGrpSpPr>
        <p:grpSpPr>
          <a:xfrm>
            <a:off x="-108520" y="1625349"/>
            <a:ext cx="3124548" cy="4035899"/>
            <a:chOff x="-108520" y="1625349"/>
            <a:chExt cx="3124548" cy="4035899"/>
          </a:xfrm>
        </p:grpSpPr>
        <p:grpSp>
          <p:nvGrpSpPr>
            <p:cNvPr id="27" name="Groupe 26"/>
            <p:cNvGrpSpPr/>
            <p:nvPr/>
          </p:nvGrpSpPr>
          <p:grpSpPr>
            <a:xfrm>
              <a:off x="99190" y="1625349"/>
              <a:ext cx="2916838" cy="3243803"/>
              <a:chOff x="-900942" y="158819"/>
              <a:chExt cx="2916838" cy="3243803"/>
            </a:xfrm>
          </p:grpSpPr>
          <p:pic>
            <p:nvPicPr>
              <p:cNvPr id="24585" name="Picture 9" descr="Description de l'image  Ole Rømer.jpg."/>
              <p:cNvPicPr>
                <a:picLocks noChangeAspect="1" noChangeArrowheads="1"/>
              </p:cNvPicPr>
              <p:nvPr/>
            </p:nvPicPr>
            <p:blipFill>
              <a:blip r:embed="rId4"/>
              <a:srcRect/>
              <a:stretch>
                <a:fillRect/>
              </a:stretch>
            </p:blipFill>
            <p:spPr bwMode="auto">
              <a:xfrm>
                <a:off x="-478798" y="1962622"/>
                <a:ext cx="1242354" cy="1440000"/>
              </a:xfrm>
              <a:prstGeom prst="rect">
                <a:avLst/>
              </a:prstGeom>
              <a:noFill/>
            </p:spPr>
          </p:pic>
          <p:sp>
            <p:nvSpPr>
              <p:cNvPr id="16" name="Rectangle 15"/>
              <p:cNvSpPr/>
              <p:nvPr/>
            </p:nvSpPr>
            <p:spPr>
              <a:xfrm>
                <a:off x="691548" y="2428868"/>
                <a:ext cx="806631" cy="461665"/>
              </a:xfrm>
              <a:prstGeom prst="rect">
                <a:avLst/>
              </a:prstGeom>
            </p:spPr>
            <p:txBody>
              <a:bodyPr wrap="none">
                <a:spAutoFit/>
              </a:bodyPr>
              <a:lstStyle/>
              <a:p>
                <a:pPr algn="ctr"/>
                <a:r>
                  <a:rPr lang="fr-FR" sz="2400" dirty="0" smtClean="0"/>
                  <a:t>1676</a:t>
                </a:r>
              </a:p>
            </p:txBody>
          </p:sp>
          <p:pic>
            <p:nvPicPr>
              <p:cNvPr id="24587" name="Picture 11" descr="https://encrypted-tbn1.gstatic.com/images?q=tbn:ANd9GcTLCApnfP07kHbEgzV-E3YnwcP819OQPT_4XTN2G_oIxNiglRhocA"/>
              <p:cNvPicPr>
                <a:picLocks noChangeAspect="1" noChangeArrowheads="1"/>
              </p:cNvPicPr>
              <p:nvPr/>
            </p:nvPicPr>
            <p:blipFill>
              <a:blip r:embed="rId5"/>
              <a:srcRect/>
              <a:stretch>
                <a:fillRect/>
              </a:stretch>
            </p:blipFill>
            <p:spPr bwMode="auto">
              <a:xfrm>
                <a:off x="-900942" y="158819"/>
                <a:ext cx="2916838" cy="1811511"/>
              </a:xfrm>
              <a:prstGeom prst="rect">
                <a:avLst/>
              </a:prstGeom>
              <a:noFill/>
            </p:spPr>
          </p:pic>
        </p:grpSp>
        <p:sp>
          <p:nvSpPr>
            <p:cNvPr id="32" name="Rectangle 31"/>
            <p:cNvSpPr/>
            <p:nvPr/>
          </p:nvSpPr>
          <p:spPr>
            <a:xfrm>
              <a:off x="-108520" y="4830251"/>
              <a:ext cx="3052181" cy="830997"/>
            </a:xfrm>
            <a:prstGeom prst="rect">
              <a:avLst/>
            </a:prstGeom>
          </p:spPr>
          <p:txBody>
            <a:bodyPr wrap="none">
              <a:spAutoFit/>
            </a:bodyPr>
            <a:lstStyle/>
            <a:p>
              <a:pPr algn="ctr"/>
              <a:r>
                <a:rPr lang="fr-FR" sz="2400" dirty="0" err="1" smtClean="0"/>
                <a:t>Ole</a:t>
              </a:r>
              <a:r>
                <a:rPr lang="fr-FR" sz="2400" dirty="0" smtClean="0"/>
                <a:t> Christensen </a:t>
              </a:r>
              <a:r>
                <a:rPr lang="fr-FR" sz="2400" dirty="0" err="1" smtClean="0"/>
                <a:t>Rømer</a:t>
              </a:r>
              <a:endParaRPr lang="fr-FR" sz="2400" dirty="0" smtClean="0"/>
            </a:p>
            <a:p>
              <a:pPr algn="ctr"/>
              <a:r>
                <a:rPr lang="fr-FR" sz="2400" dirty="0" smtClean="0"/>
                <a:t>1644-1710</a:t>
              </a:r>
            </a:p>
          </p:txBody>
        </p:sp>
      </p:grpSp>
      <p:sp>
        <p:nvSpPr>
          <p:cNvPr id="9" name="AutoShape 4" descr="Résultat de recherche d'images pour &quot;james bradley aberration&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3919" y="6053946"/>
            <a:ext cx="332677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e 6"/>
          <p:cNvGrpSpPr/>
          <p:nvPr/>
        </p:nvGrpSpPr>
        <p:grpSpPr>
          <a:xfrm>
            <a:off x="3563888" y="1700281"/>
            <a:ext cx="2246792" cy="3960967"/>
            <a:chOff x="3563888" y="1700281"/>
            <a:chExt cx="2246792" cy="3960967"/>
          </a:xfrm>
        </p:grpSpPr>
        <p:sp>
          <p:nvSpPr>
            <p:cNvPr id="8" name="Rectangle 7"/>
            <p:cNvSpPr/>
            <p:nvPr/>
          </p:nvSpPr>
          <p:spPr>
            <a:xfrm>
              <a:off x="3563888" y="4830251"/>
              <a:ext cx="1957395" cy="830997"/>
            </a:xfrm>
            <a:prstGeom prst="rect">
              <a:avLst/>
            </a:prstGeom>
          </p:spPr>
          <p:txBody>
            <a:bodyPr wrap="none">
              <a:spAutoFit/>
            </a:bodyPr>
            <a:lstStyle/>
            <a:p>
              <a:pPr algn="ctr"/>
              <a:r>
                <a:rPr lang="fr-FR" sz="2400" dirty="0"/>
                <a:t>James </a:t>
              </a:r>
              <a:r>
                <a:rPr lang="fr-FR" sz="2400" dirty="0" smtClean="0"/>
                <a:t>Bradley</a:t>
              </a:r>
            </a:p>
            <a:p>
              <a:pPr algn="ctr"/>
              <a:r>
                <a:rPr lang="fr-FR" sz="2400" dirty="0" smtClean="0"/>
                <a:t>1693-1762</a:t>
              </a:r>
              <a:endParaRPr lang="fr-FR" sz="2400" dirty="0"/>
            </a:p>
          </p:txBody>
        </p:sp>
        <p:sp>
          <p:nvSpPr>
            <p:cNvPr id="22" name="Rectangle 21"/>
            <p:cNvSpPr/>
            <p:nvPr/>
          </p:nvSpPr>
          <p:spPr>
            <a:xfrm>
              <a:off x="5004048" y="3903439"/>
              <a:ext cx="806632" cy="461665"/>
            </a:xfrm>
            <a:prstGeom prst="rect">
              <a:avLst/>
            </a:prstGeom>
          </p:spPr>
          <p:txBody>
            <a:bodyPr wrap="none">
              <a:spAutoFit/>
            </a:bodyPr>
            <a:lstStyle/>
            <a:p>
              <a:pPr algn="ctr"/>
              <a:r>
                <a:rPr lang="fr-FR" sz="2400" dirty="0" smtClean="0"/>
                <a:t>1725</a:t>
              </a:r>
            </a:p>
          </p:txBody>
        </p:sp>
        <p:pic>
          <p:nvPicPr>
            <p:cNvPr id="3074" name="Picture 2" descr="Résultat de recherche d'images pour &quot;james bradley aberration&quot;"/>
            <p:cNvPicPr>
              <a:picLocks noChangeAspect="1" noChangeArrowheads="1"/>
            </p:cNvPicPr>
            <p:nvPr/>
          </p:nvPicPr>
          <p:blipFill rotWithShape="1">
            <a:blip r:embed="rId7">
              <a:extLst>
                <a:ext uri="{28A0092B-C50C-407E-A947-70E740481C1C}">
                  <a14:useLocalDpi xmlns:a14="http://schemas.microsoft.com/office/drawing/2010/main" val="0"/>
                </a:ext>
              </a:extLst>
            </a:blip>
            <a:srcRect b="5600"/>
            <a:stretch/>
          </p:blipFill>
          <p:spPr bwMode="auto">
            <a:xfrm>
              <a:off x="3923928" y="3453493"/>
              <a:ext cx="1093821" cy="13767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e 5"/>
            <p:cNvGrpSpPr/>
            <p:nvPr/>
          </p:nvGrpSpPr>
          <p:grpSpPr>
            <a:xfrm>
              <a:off x="3707904" y="1700281"/>
              <a:ext cx="1669363" cy="1753212"/>
              <a:chOff x="3707904" y="1700281"/>
              <a:chExt cx="1669363" cy="1753212"/>
            </a:xfrm>
          </p:grpSpPr>
          <p:pic>
            <p:nvPicPr>
              <p:cNvPr id="3077"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904" y="1700281"/>
                <a:ext cx="1669363" cy="175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283968" y="1916832"/>
                <a:ext cx="858312" cy="276999"/>
              </a:xfrm>
              <a:prstGeom prst="rect">
                <a:avLst/>
              </a:prstGeom>
            </p:spPr>
            <p:txBody>
              <a:bodyPr wrap="none">
                <a:spAutoFit/>
              </a:bodyPr>
              <a:lstStyle/>
              <a:p>
                <a:r>
                  <a:rPr lang="el-GR" sz="1200" dirty="0"/>
                  <a:t> </a:t>
                </a:r>
                <a:r>
                  <a:rPr lang="fr-FR" sz="1200" dirty="0" smtClean="0">
                    <a:latin typeface="Symbol" pitchFamily="18" charset="2"/>
                    <a:cs typeface="Sakkal Majalla" pitchFamily="2" charset="-78"/>
                  </a:rPr>
                  <a:t>g</a:t>
                </a:r>
                <a:r>
                  <a:rPr lang="el-GR" sz="1200" dirty="0" smtClean="0"/>
                  <a:t> </a:t>
                </a:r>
                <a:r>
                  <a:rPr lang="fr-FR" sz="1200" dirty="0" err="1"/>
                  <a:t>Draconis</a:t>
                </a:r>
                <a:endParaRPr lang="fr-FR" sz="1200" dirty="0"/>
              </a:p>
            </p:txBody>
          </p:sp>
        </p:grpSp>
      </p:grpSp>
      <p:grpSp>
        <p:nvGrpSpPr>
          <p:cNvPr id="18" name="Groupe 17"/>
          <p:cNvGrpSpPr/>
          <p:nvPr/>
        </p:nvGrpSpPr>
        <p:grpSpPr>
          <a:xfrm>
            <a:off x="6645689" y="2050923"/>
            <a:ext cx="2514143" cy="3649226"/>
            <a:chOff x="6645689" y="2050923"/>
            <a:chExt cx="2514143" cy="3649226"/>
          </a:xfrm>
        </p:grpSpPr>
        <p:grpSp>
          <p:nvGrpSpPr>
            <p:cNvPr id="17" name="Groupe 16"/>
            <p:cNvGrpSpPr/>
            <p:nvPr/>
          </p:nvGrpSpPr>
          <p:grpSpPr>
            <a:xfrm>
              <a:off x="6645689" y="2910426"/>
              <a:ext cx="2514143" cy="2789723"/>
              <a:chOff x="6645689" y="2910426"/>
              <a:chExt cx="2514143" cy="2789723"/>
            </a:xfrm>
          </p:grpSpPr>
          <p:grpSp>
            <p:nvGrpSpPr>
              <p:cNvPr id="14" name="Groupe 13"/>
              <p:cNvGrpSpPr/>
              <p:nvPr/>
            </p:nvGrpSpPr>
            <p:grpSpPr>
              <a:xfrm>
                <a:off x="6645689" y="3112007"/>
                <a:ext cx="2514143" cy="2588142"/>
                <a:chOff x="6645689" y="3112007"/>
                <a:chExt cx="2514143" cy="2588142"/>
              </a:xfrm>
            </p:grpSpPr>
            <p:grpSp>
              <p:nvGrpSpPr>
                <p:cNvPr id="3" name="Groupe 14"/>
                <p:cNvGrpSpPr/>
                <p:nvPr/>
              </p:nvGrpSpPr>
              <p:grpSpPr>
                <a:xfrm>
                  <a:off x="6645689" y="3112007"/>
                  <a:ext cx="2031082" cy="1693926"/>
                  <a:chOff x="2265837" y="2752478"/>
                  <a:chExt cx="2567555" cy="2057289"/>
                </a:xfrm>
              </p:grpSpPr>
              <p:pic>
                <p:nvPicPr>
                  <p:cNvPr id="24578" name="Picture 2"/>
                  <p:cNvPicPr>
                    <a:picLocks noChangeAspect="1" noChangeArrowheads="1"/>
                  </p:cNvPicPr>
                  <p:nvPr/>
                </p:nvPicPr>
                <p:blipFill rotWithShape="1">
                  <a:blip r:embed="rId9">
                    <a:clrChange>
                      <a:clrFrom>
                        <a:srgbClr val="FAF3ED"/>
                      </a:clrFrom>
                      <a:clrTo>
                        <a:srgbClr val="FAF3ED">
                          <a:alpha val="0"/>
                        </a:srgbClr>
                      </a:clrTo>
                    </a:clrChange>
                  </a:blip>
                  <a:srcRect l="5870" t="6080"/>
                  <a:stretch/>
                </p:blipFill>
                <p:spPr bwMode="auto">
                  <a:xfrm>
                    <a:off x="3431034" y="3167215"/>
                    <a:ext cx="1402358" cy="1642552"/>
                  </a:xfrm>
                  <a:prstGeom prst="rect">
                    <a:avLst/>
                  </a:prstGeom>
                  <a:noFill/>
                  <a:ln w="9525">
                    <a:noFill/>
                    <a:miter lim="800000"/>
                    <a:headEnd/>
                    <a:tailEnd/>
                  </a:ln>
                  <a:effectLst/>
                </p:spPr>
              </p:pic>
              <p:cxnSp>
                <p:nvCxnSpPr>
                  <p:cNvPr id="12" name="Connecteur droit avec flèche 11"/>
                  <p:cNvCxnSpPr/>
                  <p:nvPr/>
                </p:nvCxnSpPr>
                <p:spPr>
                  <a:xfrm rot="16200000" flipV="1">
                    <a:off x="2869768" y="2810480"/>
                    <a:ext cx="144000" cy="216000"/>
                  </a:xfrm>
                  <a:prstGeom prst="straightConnector1">
                    <a:avLst/>
                  </a:prstGeom>
                  <a:ln w="190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2265837" y="3713679"/>
                    <a:ext cx="1019688" cy="560696"/>
                  </a:xfrm>
                  <a:prstGeom prst="rect">
                    <a:avLst/>
                  </a:prstGeom>
                  <a:noFill/>
                </p:spPr>
                <p:txBody>
                  <a:bodyPr wrap="none" rtlCol="0">
                    <a:spAutoFit/>
                  </a:bodyPr>
                  <a:lstStyle/>
                  <a:p>
                    <a:pPr algn="ctr"/>
                    <a:r>
                      <a:rPr lang="fr-FR" sz="2400" dirty="0" smtClean="0"/>
                      <a:t>1849</a:t>
                    </a:r>
                    <a:endParaRPr lang="fr-FR" sz="2400" baseline="30000" dirty="0"/>
                  </a:p>
                </p:txBody>
              </p:sp>
              <p:sp>
                <p:nvSpPr>
                  <p:cNvPr id="10" name="Rectangle 9"/>
                  <p:cNvSpPr/>
                  <p:nvPr/>
                </p:nvSpPr>
                <p:spPr>
                  <a:xfrm rot="1427617">
                    <a:off x="2525192" y="2752478"/>
                    <a:ext cx="500066" cy="680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1" name="ZoneTexte 30"/>
                <p:cNvSpPr txBox="1"/>
                <p:nvPr/>
              </p:nvSpPr>
              <p:spPr>
                <a:xfrm>
                  <a:off x="6834324" y="4869152"/>
                  <a:ext cx="2325508" cy="830997"/>
                </a:xfrm>
                <a:prstGeom prst="rect">
                  <a:avLst/>
                </a:prstGeom>
                <a:noFill/>
              </p:spPr>
              <p:txBody>
                <a:bodyPr wrap="none" rtlCol="0">
                  <a:spAutoFit/>
                </a:bodyPr>
                <a:lstStyle/>
                <a:p>
                  <a:pPr algn="ctr"/>
                  <a:r>
                    <a:rPr lang="fr-FR" sz="2400" dirty="0" smtClean="0"/>
                    <a:t>Hippolyte Fizeau </a:t>
                  </a:r>
                </a:p>
                <a:p>
                  <a:pPr algn="ctr"/>
                  <a:r>
                    <a:rPr lang="fr-FR" sz="2400" dirty="0" smtClean="0"/>
                    <a:t>1819-1896</a:t>
                  </a:r>
                </a:p>
              </p:txBody>
            </p:sp>
          </p:grpSp>
          <p:sp>
            <p:nvSpPr>
              <p:cNvPr id="15" name="Ellipse 14"/>
              <p:cNvSpPr/>
              <p:nvPr/>
            </p:nvSpPr>
            <p:spPr>
              <a:xfrm rot="1888816">
                <a:off x="8467287" y="2910426"/>
                <a:ext cx="359725" cy="6617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24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54683" y="2050923"/>
              <a:ext cx="2345762" cy="140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307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Foucault – Fizeau (1850)</a:t>
            </a:r>
            <a:endParaRPr lang="fr-F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362" y="1188363"/>
            <a:ext cx="4731022" cy="3104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e 6"/>
          <p:cNvGrpSpPr/>
          <p:nvPr/>
        </p:nvGrpSpPr>
        <p:grpSpPr>
          <a:xfrm>
            <a:off x="475688" y="1772815"/>
            <a:ext cx="1609890" cy="2588540"/>
            <a:chOff x="475688" y="1772815"/>
            <a:chExt cx="1609890" cy="2588540"/>
          </a:xfrm>
        </p:grpSpPr>
        <p:pic>
          <p:nvPicPr>
            <p:cNvPr id="922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5732" t="6902" r="15051" b="24933"/>
            <a:stretch/>
          </p:blipFill>
          <p:spPr bwMode="auto">
            <a:xfrm>
              <a:off x="539551" y="1772815"/>
              <a:ext cx="1482164"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75688" y="3715024"/>
              <a:ext cx="1609890" cy="646331"/>
            </a:xfrm>
            <a:prstGeom prst="rect">
              <a:avLst/>
            </a:prstGeom>
          </p:spPr>
          <p:txBody>
            <a:bodyPr wrap="square">
              <a:spAutoFit/>
            </a:bodyPr>
            <a:lstStyle/>
            <a:p>
              <a:pPr algn="ctr"/>
              <a:r>
                <a:rPr lang="fr-FR" dirty="0" smtClean="0"/>
                <a:t>Léon Foucault</a:t>
              </a:r>
            </a:p>
            <a:p>
              <a:pPr algn="ctr"/>
              <a:r>
                <a:rPr lang="fr-FR" dirty="0" smtClean="0"/>
                <a:t>(1819-1868)</a:t>
              </a:r>
              <a:endParaRPr lang="fr-FR" dirty="0"/>
            </a:p>
          </p:txBody>
        </p:sp>
      </p:grpSp>
      <p:grpSp>
        <p:nvGrpSpPr>
          <p:cNvPr id="8" name="Groupe 7"/>
          <p:cNvGrpSpPr/>
          <p:nvPr/>
        </p:nvGrpSpPr>
        <p:grpSpPr>
          <a:xfrm>
            <a:off x="3297362" y="4365104"/>
            <a:ext cx="4714223" cy="2041529"/>
            <a:chOff x="3297362" y="4365104"/>
            <a:chExt cx="4714223" cy="2041529"/>
          </a:xfrm>
        </p:grpSpPr>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97362" y="4365104"/>
              <a:ext cx="2714798" cy="204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216" y="4365105"/>
              <a:ext cx="1925369" cy="2040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 name="Picture 9" descr="https://encrypted-tbn1.gstatic.com/images?q=tbn:ANd9GcRYnrzf3KNVuCx9H4qKeXlyglooejJjG8IFkZzmDx0Uvyc1wdqldg"/>
          <p:cNvPicPr>
            <a:picLocks noChangeAspect="1" noChangeArrowheads="1"/>
          </p:cNvPicPr>
          <p:nvPr/>
        </p:nvPicPr>
        <p:blipFill>
          <a:blip r:embed="rId7"/>
          <a:srcRect l="4762" r="9524"/>
          <a:stretch>
            <a:fillRect/>
          </a:stretch>
        </p:blipFill>
        <p:spPr bwMode="auto">
          <a:xfrm>
            <a:off x="7836113" y="516740"/>
            <a:ext cx="1093961" cy="648278"/>
          </a:xfrm>
          <a:prstGeom prst="rect">
            <a:avLst/>
          </a:prstGeom>
          <a:noFill/>
        </p:spPr>
      </p:pic>
      <p:grpSp>
        <p:nvGrpSpPr>
          <p:cNvPr id="3" name="Groupe 2"/>
          <p:cNvGrpSpPr/>
          <p:nvPr/>
        </p:nvGrpSpPr>
        <p:grpSpPr>
          <a:xfrm>
            <a:off x="0" y="4630501"/>
            <a:ext cx="2915816" cy="1862611"/>
            <a:chOff x="0" y="4630501"/>
            <a:chExt cx="2915816" cy="1862611"/>
          </a:xfrm>
        </p:grpSpPr>
        <p:sp>
          <p:nvSpPr>
            <p:cNvPr id="38" name="ZoneTexte 37"/>
            <p:cNvSpPr txBox="1"/>
            <p:nvPr/>
          </p:nvSpPr>
          <p:spPr>
            <a:xfrm>
              <a:off x="1763688" y="6049733"/>
              <a:ext cx="1152128" cy="369332"/>
            </a:xfrm>
            <a:prstGeom prst="rect">
              <a:avLst/>
            </a:prstGeom>
            <a:noFill/>
          </p:spPr>
          <p:txBody>
            <a:bodyPr wrap="square" rtlCol="0">
              <a:spAutoFit/>
            </a:bodyPr>
            <a:lstStyle/>
            <a:p>
              <a:r>
                <a:rPr lang="fr-FR" dirty="0" smtClean="0"/>
                <a:t>v</a:t>
              </a:r>
              <a:r>
                <a:rPr lang="fr-FR" baseline="-25000" dirty="0" smtClean="0">
                  <a:sym typeface="Symbol"/>
                </a:rPr>
                <a:t>eau</a:t>
              </a:r>
              <a:r>
                <a:rPr lang="fr-FR" dirty="0" smtClean="0"/>
                <a:t>&gt;v</a:t>
              </a:r>
              <a:r>
                <a:rPr lang="fr-FR" baseline="-25000" dirty="0" smtClean="0">
                  <a:sym typeface="Symbol"/>
                </a:rPr>
                <a:t>air</a:t>
              </a:r>
              <a:endParaRPr lang="fr-FR" baseline="-25000" dirty="0"/>
            </a:p>
          </p:txBody>
        </p:sp>
        <p:sp>
          <p:nvSpPr>
            <p:cNvPr id="39" name="ZoneTexte 38"/>
            <p:cNvSpPr txBox="1"/>
            <p:nvPr/>
          </p:nvSpPr>
          <p:spPr>
            <a:xfrm>
              <a:off x="1763688" y="5015865"/>
              <a:ext cx="1152128" cy="369332"/>
            </a:xfrm>
            <a:prstGeom prst="rect">
              <a:avLst/>
            </a:prstGeom>
            <a:noFill/>
          </p:spPr>
          <p:txBody>
            <a:bodyPr wrap="square" rtlCol="0">
              <a:spAutoFit/>
            </a:bodyPr>
            <a:lstStyle/>
            <a:p>
              <a:r>
                <a:rPr lang="fr-FR" dirty="0" smtClean="0"/>
                <a:t>v</a:t>
              </a:r>
              <a:r>
                <a:rPr lang="fr-FR" baseline="-25000" dirty="0" smtClean="0">
                  <a:sym typeface="Symbol"/>
                </a:rPr>
                <a:t>eau</a:t>
              </a:r>
              <a:r>
                <a:rPr lang="fr-FR" dirty="0" smtClean="0"/>
                <a:t>&lt;v</a:t>
              </a:r>
              <a:r>
                <a:rPr lang="fr-FR" baseline="-25000" dirty="0" smtClean="0">
                  <a:sym typeface="Symbol"/>
                </a:rPr>
                <a:t>air</a:t>
              </a:r>
              <a:endParaRPr lang="fr-FR" baseline="-25000" dirty="0"/>
            </a:p>
          </p:txBody>
        </p:sp>
        <p:pic>
          <p:nvPicPr>
            <p:cNvPr id="922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4630501"/>
              <a:ext cx="1642368" cy="186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Groupe 11"/>
          <p:cNvGrpSpPr/>
          <p:nvPr/>
        </p:nvGrpSpPr>
        <p:grpSpPr>
          <a:xfrm>
            <a:off x="7380312" y="1340768"/>
            <a:ext cx="648072" cy="648072"/>
            <a:chOff x="7380312" y="1340768"/>
            <a:chExt cx="648072" cy="648072"/>
          </a:xfrm>
        </p:grpSpPr>
        <p:sp>
          <p:nvSpPr>
            <p:cNvPr id="5" name="Rectangle 4"/>
            <p:cNvSpPr/>
            <p:nvPr/>
          </p:nvSpPr>
          <p:spPr>
            <a:xfrm>
              <a:off x="7380312" y="1340768"/>
              <a:ext cx="648072"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7414602" y="1383592"/>
              <a:ext cx="576000" cy="57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a:stCxn id="6" idx="0"/>
              <a:endCxn id="6" idx="4"/>
            </p:cNvCxnSpPr>
            <p:nvPr/>
          </p:nvCxnSpPr>
          <p:spPr>
            <a:xfrm>
              <a:off x="7702602" y="1383592"/>
              <a:ext cx="0" cy="57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7596336" y="1382360"/>
              <a:ext cx="0" cy="57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216" name="Groupe 9215"/>
          <p:cNvGrpSpPr/>
          <p:nvPr/>
        </p:nvGrpSpPr>
        <p:grpSpPr>
          <a:xfrm>
            <a:off x="7380312" y="3573016"/>
            <a:ext cx="648072" cy="648072"/>
            <a:chOff x="7380312" y="3573016"/>
            <a:chExt cx="648072" cy="648072"/>
          </a:xfrm>
        </p:grpSpPr>
        <p:grpSp>
          <p:nvGrpSpPr>
            <p:cNvPr id="51" name="Groupe 50"/>
            <p:cNvGrpSpPr/>
            <p:nvPr/>
          </p:nvGrpSpPr>
          <p:grpSpPr>
            <a:xfrm>
              <a:off x="7380312" y="3573016"/>
              <a:ext cx="648072" cy="648072"/>
              <a:chOff x="7380312" y="1340768"/>
              <a:chExt cx="648072" cy="648072"/>
            </a:xfrm>
          </p:grpSpPr>
          <p:sp>
            <p:nvSpPr>
              <p:cNvPr id="52" name="Rectangle 51"/>
              <p:cNvSpPr/>
              <p:nvPr/>
            </p:nvSpPr>
            <p:spPr>
              <a:xfrm>
                <a:off x="7380312" y="1340768"/>
                <a:ext cx="648072" cy="6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Ellipse 52"/>
              <p:cNvSpPr/>
              <p:nvPr/>
            </p:nvSpPr>
            <p:spPr>
              <a:xfrm>
                <a:off x="7414602" y="1383592"/>
                <a:ext cx="576000" cy="57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4" name="Connecteur droit 53"/>
              <p:cNvCxnSpPr>
                <a:stCxn id="53" idx="0"/>
                <a:endCxn id="53" idx="4"/>
              </p:cNvCxnSpPr>
              <p:nvPr/>
            </p:nvCxnSpPr>
            <p:spPr>
              <a:xfrm>
                <a:off x="7702602" y="1383592"/>
                <a:ext cx="0" cy="5760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7596336" y="1401410"/>
                <a:ext cx="0" cy="540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56" name="Connecteur droit 55"/>
            <p:cNvCxnSpPr/>
            <p:nvPr/>
          </p:nvCxnSpPr>
          <p:spPr>
            <a:xfrm>
              <a:off x="7554426" y="3610798"/>
              <a:ext cx="0" cy="57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ZoneTexte 57"/>
          <p:cNvSpPr txBox="1"/>
          <p:nvPr/>
        </p:nvSpPr>
        <p:spPr>
          <a:xfrm>
            <a:off x="8172400" y="3670358"/>
            <a:ext cx="1152128" cy="369332"/>
          </a:xfrm>
          <a:prstGeom prst="rect">
            <a:avLst/>
          </a:prstGeom>
          <a:noFill/>
        </p:spPr>
        <p:txBody>
          <a:bodyPr wrap="square" rtlCol="0">
            <a:spAutoFit/>
          </a:bodyPr>
          <a:lstStyle/>
          <a:p>
            <a:r>
              <a:rPr lang="fr-FR" dirty="0" smtClean="0"/>
              <a:t>v</a:t>
            </a:r>
            <a:r>
              <a:rPr lang="fr-FR" baseline="-25000" dirty="0" smtClean="0">
                <a:sym typeface="Symbol"/>
              </a:rPr>
              <a:t>eau</a:t>
            </a:r>
            <a:r>
              <a:rPr lang="fr-FR" dirty="0" smtClean="0"/>
              <a:t>&lt;v</a:t>
            </a:r>
            <a:r>
              <a:rPr lang="fr-FR" baseline="-25000" dirty="0" smtClean="0">
                <a:sym typeface="Symbol"/>
              </a:rPr>
              <a:t>air</a:t>
            </a:r>
            <a:endParaRPr lang="fr-FR" baseline="-25000" dirty="0"/>
          </a:p>
        </p:txBody>
      </p:sp>
    </p:spTree>
    <p:extLst>
      <p:ext uri="{BB962C8B-B14F-4D97-AF65-F5344CB8AC3E}">
        <p14:creationId xmlns:p14="http://schemas.microsoft.com/office/powerpoint/2010/main" val="20497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Electromagnétisme (1865)</a:t>
            </a:r>
            <a:endParaRPr lang="fr-FR" dirty="0"/>
          </a:p>
        </p:txBody>
      </p:sp>
      <p:pic>
        <p:nvPicPr>
          <p:cNvPr id="5"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sp>
        <p:nvSpPr>
          <p:cNvPr id="24580" name="AutoShape 4" descr="data:image/jpeg;base64,/9j/4AAQSkZJRgABAQAAAQABAAD/2wCEAAkGBhQSEBUQEhQVExAVFRAVFRUUEhYaFhQWFhYVFBgUFBgYHCceGRsjGRQVIC8gIyc1LTgwFh4xNjQ2NSYrLykBCQoKDgwOGg8PGikkHyQwKjU0Ki0qLC8vLzUsLCwsLC8wKi8sKSksLCksLC8qLC8vLy0sLC0sLCwuKSksLC8sLP/AABEIAL8BCAMBIgACEQEDEQH/xAAcAAEAAgMBAQEAAAAAAAAAAAAABQYCAwQHAQj/xABEEAACAgECAwUEBwQHBwUAAAABAgADEQQhBRIxBhNBUWEHInGBFCMyQmJykTNSobE1Q3OCkrLRFSVEU2Oi4SSTwcLw/8QAGgEBAAIDAQAAAAAAAAAAAAAAAAMEAQIFBv/EADURAAIBAgQDBQcEAQUAAAAAAAABAgMRBBIhMUFRcQVhgZHwEyIyobHR4RRCgsFSFSMzcqL/2gAMAwEAAhEDEQA/APcYlB4r7XqO8On0FVvENSMjFIxUp6e/aRgD1AI9ZGWcE4pr99fqvomnP/DaI4YjysuOSfUAkfCbKLexDUrQp/Ey09o/aTotE3dvb3mozgUUDvLi37vKuyn8xEr1nGuL6/apE4Xpj9+0CzVMPRPsp8G39ZLcA7JaXRLjTUrWfF+tjfF2yx+GcSXk0aPM5lXtFvSmvEiOx/ZRNJqDZ3t999tb97bfczM+GrI93PKMEnG2d8ZlzkRof2y/ks/nXJeR1FaWhewc5TpXk9RERIy2IiIAiIgCIiAIiIAiIgCIiAIiIAiIgCIiAIiIAiIgCIiAIiIB5P7E1/3Snrbfn197G8vkonsU/oiv+0v/AM0vcuw+FHmcT/yy6iJVe1PDcainUiyylXYU2vU/KQT+yc+BAb3TnwInX3Gvp+y9WqQeFi91Z8Ay5Un1IkXtnmacXpy9XL/+nQlShUjVjeS2ldap2avrHTva0aLJof2y/ks/nXJeUfS9sVqtB1dN2m92wczJz15JTpZXkHp5S2aXi1Vqc9LrYh+8jAjPkcePpIZTjOXunSo4arhqCdVWXPdeDV0/M7InKbzM0v8AOMrNVXg3Y3xETUnEREAREQBERAEREAREQBErHbHtkmj5agyi5wWHN91QccxHqcgfA+WDU6u3LHdtST8Co/gAJzsT2hTw8srTb7kc3E9p0cPU9nJNvuWh6nE81btqCB9e23k+P1nPf2xLf8QwABORYRgAZJOOuwlNdtU27KnPyX3K8+2aC2TfgepRPH9J7UCjq4t5qg5VkssyzLgEkZBJO4xjx9OvpnB+MNeW5qTSAAQHdCxzn7qk4HTfPn5Tp0cVGrwafJnUw9R1oZ8rS77EpERLRMIiIAiIgCIiAeUexT+iK/7S/wDzS9yiexT+iK/7S/8AzS8081n7Mcw3987IPn1b+7+olyLSirnnKtOVStJRV9Tn4roVuosqfZHUgn93yb5HB+U5ey2qs1FABwLay1VzN0DptkKN2yMN4D3ussWn4SoIZz3jDBGR7qkeKr0HxOT6yG1P/peJJb0o1gFT+Q1CA92395eZfiBKtSpaSlHp69cTu4LBKdGVGrq/iS70tV4r5xRMJolrBO7ORgs3l4gDoB6AeG856qUrBCKqAkkhVABJ6nA8fWdOofJM47rMSeEb6nLxNfLeK0XI295M1eRP07fE7qHzJpU3FanNoYyNWVos6NJ2g07v3K31NcMgoLF5srsRy5zkY6SSlI417NhbqvpdVgRzhiGQMosUDD8p2IONwfE5B8JaOGai0VL9KFaXcxT3GyjnfBTO+4GeU7zmRlJtqSPb1qNGNOEqM76K6e6f9o74iJIVBERAEREAREQBERAKX2m9llGu1Lam228OQi8qFOVQowAMoT5nr1Jld03sQ07Pav0i8BHCj9nuDWj7+55uR8p6tODh4It1GVIBsQgkYDDua12ON91P/wC2Ebpxb1RG6UHdtHjvaX2dafSajT6cX3EXHFjNyfVKXRFYYA+8x6+Usen9hlIJ5tVcykYICoDjboTny8pIcZ4Z9M1HEcDJq09NNZ/6gzqNvI8wUS29nuJfSNLTf4vWhP5sYYf4gZBCnFyd16Wh0cXg6KoU7RV4qz/l76+rXgQ/CfZlw/T4K6dXbGOa4mw/HDe6D8BO/UVCm1SuyjBA8gTysvw6H9PKTUrnEtR3mrSpTnAw3+IMT8gCPmJpi4pQVlrdWIMPFJtLaxY4iJeIRERAEREAREQCs9lOwVOhoGmVntqDOyi3lwOZs4IUAN8/0lmiIuYUUthIztHwf6TpnpB5XOGrb9yxTzI3+ID5ZknEw1dWZJCbpyU47oqfDO0fO/0fUKaNYBujfZt83pbo4Pl1/SSF6ZE3cb4FVqE5LUDL1B6Mh/eVhup9RKJo9ZrtNrAly32aPZC7pz4XB5bC9eRkbZO2QNxmbxrOlbNquf3K9Xs2GPU3RajJJtwb0f8A0e/g/Nlj+hHmzJ3hekwOY/L/AFmdGh8W/T/Wd0s1q7krI4vZ3ZUaEvaS8hERKh3zSEZcBdwWYsWY5APMfd288DHl8JnTcGHMM436gg7HHQjPhM5g1ILBvvLzAbnxxnboeggzvuZxIPhvFtQLjp9VTg+8yX0gml1Hg2STW3TYneTItExF3WhmrH2cssmvMziImTUREQBERAE+Ez7Ijtbr+50Oot6Fanx+Zhyr/FhMN2VzenB1JqC3bS8yP7Ajn09up8dTqNRaPy83Io/RI7E/VHVaI/1GocoPKq761P5tJbs7oO40lFPilVYP5uUc38cyG19w03FUtY8tWp09iMTjAej6wMT+QkfKQ2yqLfq/5Oi5qtOtFbO7X8dv/NyR45xru/q6/etOBt1GfAebY6D0+JGXAeDmoGyze5hv48o68ufHfr8h0AkJ2f1gOtbnxzN3gXPVXC1WEDzJRz8qjLlIaMXVl7WfguX5KdR5FkXiIiJdK4iIgCIiAIiIAiIgCIiAJ8xPsQDU9ZGWX7R5ftM3LgHfA8Dgnp6ZmaWAkjfY4OQR4A7Z69RuPXyMymFtIbGRnBDD0I6GDPUzicHEuLppkD3nCF+XnCMVTJPKXxnlHQcx2z5ZnbXYGAZSGUgEEHIIPQgjqJi62MuEks1tOZlNN12Nh1myx8DMj7HksI3KWJrezVkZGyBZOV7cQl2ZPkOR+p1tcktPZ4Tole4rw1768VWGu5CLK2BPLzr0VwPtKdwQfPPhOzs7xwamoll7u+slLqj1rsHUfA9QfKVZu08p6DDQc8P7VO+tn3cvB/jkSsREwbCIiAJWO3P1i6bS9e/1VCsPwIe8f/KJZ5WNZ9bxihPDT6e60+XNawqHzwDI6m1uZcwelTP/AIpvyWnzsWeUr2qW1Lpa2cjnW5GRSD9YPs2Jt09xifl5yxdoeLNp6TYlffPkAJzBc7FicnyCk48Z5ZxHVLxH625nUlgVPc3kCvYFUAyoyfLPQE5PSti68accvEl7OgvbRqT+FPUl+F8XprejVOudKC/1gAHdtypSLnQbKNmyF2HPnw29NRwQCCCCAQR0IPiJ4vwerTNpBXZ3hYF1sQHUHx3IVQVU5AOwkx2X7VWaV/oiJZfUSXQWcyGqr72GsAyq4BC4+9jIxKuExaV4TJsfhMtSWTg2j1KIidc5AiIgCIiAIiIAiIgCIiAIiIAiIgGLoGBUgEEEEEZBB8CJWLeA3aNjboPeqyS+jdvcPiTQx/Zt+H7MtMTWUUyalWlT0Wqe6ez9c91wZCcN7SVapSEylqnFlNg5baz5Mv8A8jabbJjxzs3RqMPZWO8HSxSVsXyw6kGQj8J1dP7DUC9B/V6oZb5XJhv8QMkpylFaq/T7FLF0KNaXuTyvlLbwkr/NLqdGuc+E+aFz4zgt7RhNtXRZp/x47yn/ANxOnzAlg4Itdo7yt0sTzRgw+eOkurE03G3H5nmJdiYuNdTknlfFax81dfMk9FVhcnqZU+3dj6Jk4lp1+tLLTcpBKWIQeUuBvzKwAB/Fj0l0mvUaZbFKOoZD1B6Gc6onNPmezwU44aUbq8Vuua4+uZG9mOOfS9Ml5Q1luo6j4q3iP/IO4ktKpf8A7u1BtH9H6h/rB4aa5jjvB5Vuevkd5agZiDdrPdEuJhFSzw+GW3d3dV+eJ9iJ8Y4m5VPsqvZu0PrNfqSdu9r06/ClMNj+8xnf2mLNpLwrcrGm7B8B7h/T4ys+zvQ3Jpjbc2RcedFz0DEsXb8TFs/AL8Jq03UjG3eTxqRhgqtZSV7qNnu7u+nkXbUW1uOVwGU+BXIkXV2c0iryIvIPABmAG+dgSQJldZicR1u8tPBwqr3lfqeYn23Og7EfwXgNS6/VaY55T3OorwequOV87eDj+Ms2n7M6dLO9FQ7wDAZiWIGc4HMTjf8AlOPTBefvQB3nLyc+Bzcuc8ufLO+JMafVc2x6/wA5V/RwpO+VeR212ssY07tOy47tK3zOiIibEoiIgCIiAIiIAiIgCIiAIiIAiIgCIiAfCJpbS+s3xMptGk6cZ/EjQmkA67/HpIHjPYSi0M1I+jagg8ttJKb/AI1UgMPPxlliazSn8RNh6ksM70nbp/fPxPPOzXAeJaFWIWvUDmOa2vcEjrzVEnkGfHmUH5Sep7d0hgmqSzR2HbF6EIT+Gwe6R67SyzXfp1dSrqGU9VYAg/EHaRRpuCtF+Zdq4yOIm514K74x0f8Aa+XianFd9RHu20upBwQysp2IyNjIDgeqbSXDh17EoQTpLW++g60sf30HTzGJlf2DpDGzSvZo7D40OQhP4qz7pHptI7i/DNY1fdapqLaAQw1St3NunZdxeQfdOPJeucTEnJa21JKUKLTgp+6+D0afNbp25Xu1pa9i7zC3pPMuI+1O1NMiKE+le8ruVbkZQByX1AgcyuDkZ6Y6YIkbx72jtZq6bqTctFXKWrL8gtYMSSwXIwRgb5+UfqYLiV6mArReWS8eD6deBee3OpKaC7H2nUVL6m1hX/8AYzv0+mFdaVjoiqg+CgKP5SontVXxFtHSgK2fSFstrPgKUazY9GUnp47dJdnWWaMlOTkttPucvHU5UsNTpSVm3KX0ivo/M4dUmRIs6c80nGSa+4E6MKmVHjsVgvbSuadImBO2uYKk6KasyGcr6nSwtFxtFHchyAZlPgE+ykemWwiIgyIiIAiIgCIiAIiIAiIgCIiAIiIAiIgCIiAJzPxKsXDTl1FzKXVCfeKg4JA8f/BmzVala0axzyoiszE+AUZJ/QSodg9E19lvFrhizUHlpU/1enB90fPA/TP3ppKVmkiWEE4uT4fUt2r1S1Vta55URWZj5KoyT+gnlHbL2g1azSdwtbK5tzknZUQ+6xx1Zgfs+G+/TMr2w9pTVXX6SqtSFQ187A5Fh+03KdmUKcAEbkZ3E8ulPEV/2x8S5hsP+6XgLCT1OcAAZPgOg+ExA8plMT5znPmeioVpSh7K+vDl0a26d/U+hiCD0IOxHX5S08I9o2qqwpYXruALB72cYHvD3jvjrny26yrNDTeE5Qd4sjxMKFelBVoc1pw15ePNH6D4RVbZQj3otVxBLIG5gu+2/njGR/Gdg0PrKb2W7NaqmkvTrUNrENZVYneVhuRcK7Z5wwXk8tsbeMmtP2jvRhXqdK2Tt3unYW1n1I2dB8RO5CtKyun66HkqvZ9C7cJRa62fk/6ubuH6wvrNRpiByUpp2BGck2BiQd/QdJOBcSt8MHJr9Xc2OW0aXuwCOYqiMGJXqPeJG8ml1pP2Vz8TNoqclr3/AFI608NSmlTttHbXXKr/ADudcTCvPjj5TOYMp3EREGRERAEREAREQBERAEREAREQBERAEREAREQCne0O9rfo/Dazh9XYA5HVaUwzn+X+EyS7VceXh2j51Vcju6qkOyk+A28Aqk/KRfDB3/HNTb1TS01UL+az32+f2hOL2k9slqWzQqhNj1r9ZkYTnJBGCM55Qd/xCV3KylNv0i5lu4U0u9+P4sec9pOPPrNQ2occuQoVc5CKo2UHAzvk9OrGRkROU227s60YqKshESQ4e2nT37hZaf8AlphF/vud/ko+cRV2YlLKr2b6GnhnBrtQ3JShfzPRV/Mx2E9D4F7Oaq8PqCLrP3f6sfLq3z29JVeIdtXehtNXTVTQwK8qgk4PrsM+uJ0dltPbxK06a7WWIFryo5iS+MDAXIBwNyTv/GXKLowla2Z+SK2M/WY2jdyUMu6WsmnbW6+aVud3rb1HSaEKvLUgVeuEUBc+eBtOteHt44E7tPp1rRa0GEVVVQPAAYA/QTDU2Y2nXVRvRHlHgqcFmm2yI1XAaLLEtdFexCCr4wwwcgZG5GfA7Tv55qd5r72SKHErTxLSUb6LZX26G7VcRWmtrXJCICzEAnAHU4G808E7XaXVkrRaGcdVIKtjzAYAkfCfThgVIyCCCD0IOxBkDo+wB04Nuhuaq3JKh/erZf8Al2DxGc4YbjPjKtZTi04rT5nb7MnhqtOcasmp6ZX+3x0bLrErnD+14DjT6xPoup8Ax+qt8M1WdD8DvvLHNYyUtiarRnSdpr7Po9mImrU6la0NjsFRRksTgAT7RqFdQ6MGU9CDkGbERsiIgCIiAIiIAiIgCIiAIiIAiIgCIiAU32dLzNr7z1s1t4+SYwP+4yne07jGntv7qqvF1bsLreRQXKgIFDfaIG/XyEuHswGKdUniut1QPn9zr+ko/tIv030k16dCtqveb3I+27lDgEnJC4Pp723jKVR/7J0oq+JZUYiJzjpCIiAZIhJCjqSAMkAZJwMk7D4meqaD2Vd0jWJefpQFbUuBha7FyWzueZWOBuOkh+xns5r1VFepst2Nm9a75Rcgo56qxbHwHqcj1lEAAUAAAAAAYAA6ACdDD0NLyRzq2LlCa9m9iJ7M8e+k1kOvd6mo8l9R6o48vwnqD/pOm9tzIjtJwx6rRxHTLm6sYuqH/EUjqv516qfTHkJIabVrdWlqHKOqup9GGRn1l6i9cr3OV2lTi4KrT+F8OT5dOXd3pmm98CRbas82JL2pmcR0O86dOUVueIxtKrNrIdWjJbA8ZNquBicug0fIMnqf4TrlKrJSloep7PoSpUrz3ZzcQ4bXehruRbEPgwz8x5H1EgdNwrVaN1XTt9I0ZZQarXxZQCcZrsP2kA+6d9tpZ5iXABJIwM5OdhjrK7inqdenXlBOG8Xwe34fetTRxHQLdU1TEhWHVThlIOQynwIIBHwlF1vEb+E2F3Vb6byPstyZtVd3CAEhmVACN1zyksBnl2Xdqa9Rbe+l1llgWtVWlHROawK7fVc9eTkDrkg/ACQ2h097XLqNZ3mo0ZpsBexwDXVcgy5qOGSwALzADbDEHYCQ5aVSble0o7Pn3evA0kqkEllbT+R6rVaGUMpDKQCCCCCD4gjrEqXZ/gWp0t6ovvafJDtzLysnI5DBc5D84rHQ7cw5iOXl+zelNzV5KzNZJJ6Mt8RElNRERAEREAREQBERAEREAREQCldmW7ji2u0hGBdyaqvyOdnx/eb/ALTIz2laJeZdPRpi+q1bi02DqTUoTlXf9079AASepyJ3ttwS0mrX6UZ1mmJIX/m1H7dR89icfE43IkhwvjKa/S97p35LCrLkqC9FhGCGU+IOPjgSvlunTZcctqq7k+q++54EykEggggkEEYII2IIPQz5L3xz2evVRTWtb36yy1jZcnOa1UnADZ+IPMd9m3xiKPZuf9ojT4ubSKM2XFOQE8hblRsY6lB5/a8syg8PO9i+sTC1ykafTs7BEVnc9FUEk/ACXX2edjKdbTdZcLPBK2GyjIyXUke8wO3kM+u1w7H9hPod11zMuLOdErHMeSsvzDmdt2OAvh4dTLZptMtaLWihEUAKqjAUDoAB0EtUsNbWRUrYvN7sPM08N4bXp6lpqXlrQYA/mSfEk7kzqiJdOfuJWOI8E1FDm7RMHTctpLDhDkliaW/q2JJODtv8BLPEw1ckp1MnBNPdPVP1z3XBlc4NxqvUkoM13p+0psHLYh+HiPUbScp0oXfqZwcb7NVanDNlLk/Z3VnlsrP4WHUeh2kUnH79ERXrxz09F1lanl9Beg+wfUbfxmHVktJbc/ubRwFCo89Be9/i9/48+m/XctcTi4XxmnUKzUurhWKtg7qR5+h6g9CNxO2ZTvqiOUZQeWSszl4mrGlwgy3KcAHBb8IPhkbfOU/WaOq2qymu0094GqfumVTk7FWQjHNudsZ3MvUie0PdNWKLDg2lQoxnJDKfHbrjY9cbSCtTze8nYmo1MuljzjjnDtMQ1K93/tVRpKtLXUjL3KVPzrYpJYqvIx5izEYQDyE7bO17AGjW0PpLLA6izHeUkEY5lKbk7/YGT036kTl3AeVe7exnNmOZl51YhQpyzlmIwWHKAR55O+fPu0dN7lLr+ZE52NatZl6kRkVyevMeYpnbPu9OkpTnqsy2L1NRafI9J4P7QtPbbXp0S73j3au6pgkKSM4cvvy9eX44nyRPYTUXreK2Q2oQym0qD3aqvMPrd2xnlXu2J+2jL7kS9Qm5xzP6fl36nPrxjGVo/W/9I9DiIk5CIiIAiIgCIiAIiIAiIgCIiAJVeN9hQ9p1WktbSas7sybpYf8AqJ0O/j+oMtUTWUVJWZvCpKDvEpicS4vT7tmlo1QH36rhWW9SH8flKbxbt3xKrWBAGRiRjTP3Np36Ke6RWwfAdfUz2Wak0qKSwRQxJJIUAknqSZFKlJ7SZZp4iEXeVNP15Gjg99r0o2orWq4jLIr8wU/HHX03+JnZESZFRu7uIiJkwIiIAmnWaUW1tWxYKwIJViDv5ETdEGU2ndFT7Ldghob2trvZkdSrVsg33ypyD1G/h4mWyImsYKCtEmr4ipiJ56ru+YlY4o7WW8wZVZGK15XmGVb3iwyCdwOhBGNjkyzyI4rwUswuqIFoyCrEhLAcZ5sA8p2B5gPDBz4RV4SlH3TFGUYy94jkViS7kFjgbAgKAAAq5JPhk5PUzj4b2WqtssLc4eu5bAy2NynnbvSjISVByFyQASBWc5zJOnh175BUU9RzFg5z5qo2I9SR4beEmtFolqXlXPUkknJYnqxPn/DoBsAJBRoyu3MmrVI2SiYcP4ZXQvJSgRMk4XpnYfoAAAOgAAGwETqiXkrFM//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4582" name="AutoShape 6" descr="data:image/jpeg;base64,/9j/4AAQSkZJRgABAQAAAQABAAD/2wCEAAkGBhQSEBUQEhQVExAVFRAVFRUUEhYaFhQWFhYVFBgUFBgYHCceGRsjGRQVIC8gIyc1LTgwFh4xNjQ2NSYrLykBCQoKDgwOGg8PGikkHyQwKjU0Ki0qLC8vLzUsLCwsLC8wKi8sKSksLCksLC8qLC8vLy0sLC0sLCwuKSksLC8sLP/AABEIAL8BCAMBIgACEQEDEQH/xAAcAAEAAgMBAQEAAAAAAAAAAAAABQYCAwQHAQj/xABEEAACAgECAwUEBwQHBwUAAAABAgADEQQhBRIxBhNBUWEHInGBFCMyQmJykTNSobE1Q3OCkrLRFSVEU2Oi4SSTwcLw/8QAGgEBAAIDAQAAAAAAAAAAAAAAAAMEAQIFBv/EADURAAIBAgQDBQcEAQUAAAAAAAABAgMRBBIhMUFRcQVhgZHwEyIyobHR4RRCgsFSFSMzcqL/2gAMAwEAAhEDEQA/APcYlB4r7XqO8On0FVvENSMjFIxUp6e/aRgD1AI9ZGWcE4pr99fqvomnP/DaI4YjysuOSfUAkfCbKLexDUrQp/Ey09o/aTotE3dvb3mozgUUDvLi37vKuyn8xEr1nGuL6/apE4Xpj9+0CzVMPRPsp8G39ZLcA7JaXRLjTUrWfF+tjfF2yx+GcSXk0aPM5lXtFvSmvEiOx/ZRNJqDZ3t999tb97bfczM+GrI93PKMEnG2d8ZlzkRof2y/ks/nXJeR1FaWhewc5TpXk9RERIy2IiIAiIgCIiAIiIAiIgCIiAIiIAiIgCIiAIiIAiIgCIiAIiIB5P7E1/3Snrbfn197G8vkonsU/oiv+0v/AM0vcuw+FHmcT/yy6iJVe1PDcainUiyylXYU2vU/KQT+yc+BAb3TnwInX3Gvp+y9WqQeFi91Z8Ay5Un1IkXtnmacXpy9XL/+nQlShUjVjeS2ldap2avrHTva0aLJof2y/ks/nXJeUfS9sVqtB1dN2m92wczJz15JTpZXkHp5S2aXi1Vqc9LrYh+8jAjPkcePpIZTjOXunSo4arhqCdVWXPdeDV0/M7InKbzM0v8AOMrNVXg3Y3xETUnEREAREQBERAEREAREQBErHbHtkmj5agyi5wWHN91QccxHqcgfA+WDU6u3LHdtST8Co/gAJzsT2hTw8srTb7kc3E9p0cPU9nJNvuWh6nE81btqCB9e23k+P1nPf2xLf8QwABORYRgAZJOOuwlNdtU27KnPyX3K8+2aC2TfgepRPH9J7UCjq4t5qg5VkssyzLgEkZBJO4xjx9OvpnB+MNeW5qTSAAQHdCxzn7qk4HTfPn5Tp0cVGrwafJnUw9R1oZ8rS77EpERLRMIiIAiIgCIiAeUexT+iK/7S/wDzS9yiexT+iK/7S/8AzS8081n7Mcw3987IPn1b+7+olyLSirnnKtOVStJRV9Tn4roVuosqfZHUgn93yb5HB+U5ey2qs1FABwLay1VzN0DptkKN2yMN4D3ussWn4SoIZz3jDBGR7qkeKr0HxOT6yG1P/peJJb0o1gFT+Q1CA92395eZfiBKtSpaSlHp69cTu4LBKdGVGrq/iS70tV4r5xRMJolrBO7ORgs3l4gDoB6AeG856qUrBCKqAkkhVABJ6nA8fWdOofJM47rMSeEb6nLxNfLeK0XI295M1eRP07fE7qHzJpU3FanNoYyNWVos6NJ2g07v3K31NcMgoLF5srsRy5zkY6SSlI417NhbqvpdVgRzhiGQMosUDD8p2IONwfE5B8JaOGai0VL9KFaXcxT3GyjnfBTO+4GeU7zmRlJtqSPb1qNGNOEqM76K6e6f9o74iJIVBERAEREAREQBERAKX2m9llGu1Lam228OQi8qFOVQowAMoT5nr1Jld03sQ07Pav0i8BHCj9nuDWj7+55uR8p6tODh4It1GVIBsQgkYDDua12ON91P/wC2Ebpxb1RG6UHdtHjvaX2dafSajT6cX3EXHFjNyfVKXRFYYA+8x6+Usen9hlIJ5tVcykYICoDjboTny8pIcZ4Z9M1HEcDJq09NNZ/6gzqNvI8wUS29nuJfSNLTf4vWhP5sYYf4gZBCnFyd16Wh0cXg6KoU7RV4qz/l76+rXgQ/CfZlw/T4K6dXbGOa4mw/HDe6D8BO/UVCm1SuyjBA8gTysvw6H9PKTUrnEtR3mrSpTnAw3+IMT8gCPmJpi4pQVlrdWIMPFJtLaxY4iJeIRERAEREAREQCs9lOwVOhoGmVntqDOyi3lwOZs4IUAN8/0lmiIuYUUthIztHwf6TpnpB5XOGrb9yxTzI3+ID5ZknEw1dWZJCbpyU47oqfDO0fO/0fUKaNYBujfZt83pbo4Pl1/SSF6ZE3cb4FVqE5LUDL1B6Mh/eVhup9RKJo9ZrtNrAly32aPZC7pz4XB5bC9eRkbZO2QNxmbxrOlbNquf3K9Xs2GPU3RajJJtwb0f8A0e/g/Nlj+hHmzJ3hekwOY/L/AFmdGh8W/T/Wd0s1q7krI4vZ3ZUaEvaS8hERKh3zSEZcBdwWYsWY5APMfd288DHl8JnTcGHMM436gg7HHQjPhM5g1ILBvvLzAbnxxnboeggzvuZxIPhvFtQLjp9VTg+8yX0gml1Hg2STW3TYneTItExF3WhmrH2cssmvMziImTUREQBERAE+Ez7Ijtbr+50Oot6Fanx+Zhyr/FhMN2VzenB1JqC3bS8yP7Ajn09up8dTqNRaPy83Io/RI7E/VHVaI/1GocoPKq761P5tJbs7oO40lFPilVYP5uUc38cyG19w03FUtY8tWp09iMTjAej6wMT+QkfKQ2yqLfq/5Oi5qtOtFbO7X8dv/NyR45xru/q6/etOBt1GfAebY6D0+JGXAeDmoGyze5hv48o68ufHfr8h0AkJ2f1gOtbnxzN3gXPVXC1WEDzJRz8qjLlIaMXVl7WfguX5KdR5FkXiIiJdK4iIgCIiAIiIAiIgCIiAJ8xPsQDU9ZGWX7R5ftM3LgHfA8Dgnp6ZmaWAkjfY4OQR4A7Z69RuPXyMymFtIbGRnBDD0I6GDPUzicHEuLppkD3nCF+XnCMVTJPKXxnlHQcx2z5ZnbXYGAZSGUgEEHIIPQgjqJi62MuEks1tOZlNN12Nh1myx8DMj7HksI3KWJrezVkZGyBZOV7cQl2ZPkOR+p1tcktPZ4Tole4rw1768VWGu5CLK2BPLzr0VwPtKdwQfPPhOzs7xwamoll7u+slLqj1rsHUfA9QfKVZu08p6DDQc8P7VO+tn3cvB/jkSsREwbCIiAJWO3P1i6bS9e/1VCsPwIe8f/KJZ5WNZ9bxihPDT6e60+XNawqHzwDI6m1uZcwelTP/AIpvyWnzsWeUr2qW1Lpa2cjnW5GRSD9YPs2Jt09xifl5yxdoeLNp6TYlffPkAJzBc7FicnyCk48Z5ZxHVLxH625nUlgVPc3kCvYFUAyoyfLPQE5PSti68accvEl7OgvbRqT+FPUl+F8XprejVOudKC/1gAHdtypSLnQbKNmyF2HPnw29NRwQCCCCAQR0IPiJ4vwerTNpBXZ3hYF1sQHUHx3IVQVU5AOwkx2X7VWaV/oiJZfUSXQWcyGqr72GsAyq4BC4+9jIxKuExaV4TJsfhMtSWTg2j1KIidc5AiIgCIiAIiIAiIgCIiAIiIAiIgGLoGBUgEEEEEZBB8CJWLeA3aNjboPeqyS+jdvcPiTQx/Zt+H7MtMTWUUyalWlT0Wqe6ez9c91wZCcN7SVapSEylqnFlNg5baz5Mv8A8jabbJjxzs3RqMPZWO8HSxSVsXyw6kGQj8J1dP7DUC9B/V6oZb5XJhv8QMkpylFaq/T7FLF0KNaXuTyvlLbwkr/NLqdGuc+E+aFz4zgt7RhNtXRZp/x47yn/ANxOnzAlg4Itdo7yt0sTzRgw+eOkurE03G3H5nmJdiYuNdTknlfFax81dfMk9FVhcnqZU+3dj6Jk4lp1+tLLTcpBKWIQeUuBvzKwAB/Fj0l0mvUaZbFKOoZD1B6Gc6onNPmezwU44aUbq8Vuua4+uZG9mOOfS9Ml5Q1luo6j4q3iP/IO4ktKpf8A7u1BtH9H6h/rB4aa5jjvB5Vuevkd5agZiDdrPdEuJhFSzw+GW3d3dV+eJ9iJ8Y4m5VPsqvZu0PrNfqSdu9r06/ClMNj+8xnf2mLNpLwrcrGm7B8B7h/T4ys+zvQ3Jpjbc2RcedFz0DEsXb8TFs/AL8Jq03UjG3eTxqRhgqtZSV7qNnu7u+nkXbUW1uOVwGU+BXIkXV2c0iryIvIPABmAG+dgSQJldZicR1u8tPBwqr3lfqeYn23Og7EfwXgNS6/VaY55T3OorwequOV87eDj+Ms2n7M6dLO9FQ7wDAZiWIGc4HMTjf8AlOPTBefvQB3nLyc+Bzcuc8ufLO+JMafVc2x6/wA5V/RwpO+VeR212ssY07tOy47tK3zOiIibEoiIgCIiAIiIAiIgCIiAIiIAiIgCIiAfCJpbS+s3xMptGk6cZ/EjQmkA67/HpIHjPYSi0M1I+jagg8ttJKb/AI1UgMPPxlliazSn8RNh6ksM70nbp/fPxPPOzXAeJaFWIWvUDmOa2vcEjrzVEnkGfHmUH5Sep7d0hgmqSzR2HbF6EIT+Gwe6R67SyzXfp1dSrqGU9VYAg/EHaRRpuCtF+Zdq4yOIm514K74x0f8Aa+XianFd9RHu20upBwQysp2IyNjIDgeqbSXDh17EoQTpLW++g60sf30HTzGJlf2DpDGzSvZo7D40OQhP4qz7pHptI7i/DNY1fdapqLaAQw1St3NunZdxeQfdOPJeucTEnJa21JKUKLTgp+6+D0afNbp25Xu1pa9i7zC3pPMuI+1O1NMiKE+le8ruVbkZQByX1AgcyuDkZ6Y6YIkbx72jtZq6bqTctFXKWrL8gtYMSSwXIwRgb5+UfqYLiV6mArReWS8eD6deBee3OpKaC7H2nUVL6m1hX/8AYzv0+mFdaVjoiqg+CgKP5SontVXxFtHSgK2fSFstrPgKUazY9GUnp47dJdnWWaMlOTkttPucvHU5UsNTpSVm3KX0ivo/M4dUmRIs6c80nGSa+4E6MKmVHjsVgvbSuadImBO2uYKk6KasyGcr6nSwtFxtFHchyAZlPgE+ykemWwiIgyIiIAiIgCIiAIiIAiIgCIiAIiIAiIgCIiAJzPxKsXDTl1FzKXVCfeKg4JA8f/BmzVala0axzyoiszE+AUZJ/QSodg9E19lvFrhizUHlpU/1enB90fPA/TP3ppKVmkiWEE4uT4fUt2r1S1Vta55URWZj5KoyT+gnlHbL2g1azSdwtbK5tzknZUQ+6xx1Zgfs+G+/TMr2w9pTVXX6SqtSFQ187A5Fh+03KdmUKcAEbkZ3E8ulPEV/2x8S5hsP+6XgLCT1OcAAZPgOg+ExA8plMT5znPmeioVpSh7K+vDl0a26d/U+hiCD0IOxHX5S08I9o2qqwpYXruALB72cYHvD3jvjrny26yrNDTeE5Qd4sjxMKFelBVoc1pw15ePNH6D4RVbZQj3otVxBLIG5gu+2/njGR/Gdg0PrKb2W7NaqmkvTrUNrENZVYneVhuRcK7Z5wwXk8tsbeMmtP2jvRhXqdK2Tt3unYW1n1I2dB8RO5CtKyun66HkqvZ9C7cJRa62fk/6ubuH6wvrNRpiByUpp2BGck2BiQd/QdJOBcSt8MHJr9Xc2OW0aXuwCOYqiMGJXqPeJG8ml1pP2Vz8TNoqclr3/AFI608NSmlTttHbXXKr/ADudcTCvPjj5TOYMp3EREGRERAEREAREQBERAEREAREQBERAEREAREQCne0O9rfo/Dazh9XYA5HVaUwzn+X+EyS7VceXh2j51Vcju6qkOyk+A28Aqk/KRfDB3/HNTb1TS01UL+az32+f2hOL2k9slqWzQqhNj1r9ZkYTnJBGCM55Qd/xCV3KylNv0i5lu4U0u9+P4sec9pOPPrNQ2occuQoVc5CKo2UHAzvk9OrGRkROU227s60YqKshESQ4e2nT37hZaf8AlphF/vud/ko+cRV2YlLKr2b6GnhnBrtQ3JShfzPRV/Mx2E9D4F7Oaq8PqCLrP3f6sfLq3z29JVeIdtXehtNXTVTQwK8qgk4PrsM+uJ0dltPbxK06a7WWIFryo5iS+MDAXIBwNyTv/GXKLowla2Z+SK2M/WY2jdyUMu6WsmnbW6+aVud3rb1HSaEKvLUgVeuEUBc+eBtOteHt44E7tPp1rRa0GEVVVQPAAYA/QTDU2Y2nXVRvRHlHgqcFmm2yI1XAaLLEtdFexCCr4wwwcgZG5GfA7Tv55qd5r72SKHErTxLSUb6LZX26G7VcRWmtrXJCICzEAnAHU4G808E7XaXVkrRaGcdVIKtjzAYAkfCfThgVIyCCCD0IOxBkDo+wB04Nuhuaq3JKh/erZf8Al2DxGc4YbjPjKtZTi04rT5nb7MnhqtOcasmp6ZX+3x0bLrErnD+14DjT6xPoup8Ax+qt8M1WdD8DvvLHNYyUtiarRnSdpr7Po9mImrU6la0NjsFRRksTgAT7RqFdQ6MGU9CDkGbERsiIgCIiAIiIAiIgCIiAIiIAiIgCIiAU32dLzNr7z1s1t4+SYwP+4yne07jGntv7qqvF1bsLreRQXKgIFDfaIG/XyEuHswGKdUniut1QPn9zr+ko/tIv030k16dCtqveb3I+27lDgEnJC4Pp723jKVR/7J0oq+JZUYiJzjpCIiAZIhJCjqSAMkAZJwMk7D4meqaD2Vd0jWJefpQFbUuBha7FyWzueZWOBuOkh+xns5r1VFepst2Nm9a75Rcgo56qxbHwHqcj1lEAAUAAAAAAYAA6ACdDD0NLyRzq2LlCa9m9iJ7M8e+k1kOvd6mo8l9R6o48vwnqD/pOm9tzIjtJwx6rRxHTLm6sYuqH/EUjqv516qfTHkJIabVrdWlqHKOqup9GGRn1l6i9cr3OV2lTi4KrT+F8OT5dOXd3pmm98CRbas82JL2pmcR0O86dOUVueIxtKrNrIdWjJbA8ZNquBicug0fIMnqf4TrlKrJSloep7PoSpUrz3ZzcQ4bXehruRbEPgwz8x5H1EgdNwrVaN1XTt9I0ZZQarXxZQCcZrsP2kA+6d9tpZ5iXABJIwM5OdhjrK7inqdenXlBOG8Xwe34fetTRxHQLdU1TEhWHVThlIOQynwIIBHwlF1vEb+E2F3Vb6byPstyZtVd3CAEhmVACN1zyksBnl2Xdqa9Rbe+l1llgWtVWlHROawK7fVc9eTkDrkg/ACQ2h097XLqNZ3mo0ZpsBexwDXVcgy5qOGSwALzADbDEHYCQ5aVSble0o7Pn3evA0kqkEllbT+R6rVaGUMpDKQCCCCCD4gjrEqXZ/gWp0t6ovvafJDtzLysnI5DBc5D84rHQ7cw5iOXl+zelNzV5KzNZJJ6Mt8RElNRERAEREAREQBERAEREAREQCldmW7ji2u0hGBdyaqvyOdnx/eb/ALTIz2laJeZdPRpi+q1bi02DqTUoTlXf9079AASepyJ3ttwS0mrX6UZ1mmJIX/m1H7dR89icfE43IkhwvjKa/S97p35LCrLkqC9FhGCGU+IOPjgSvlunTZcctqq7k+q++54EykEggggkEEYII2IIPQz5L3xz2evVRTWtb36yy1jZcnOa1UnADZ+IPMd9m3xiKPZuf9ojT4ubSKM2XFOQE8hblRsY6lB5/a8syg8PO9i+sTC1ykafTs7BEVnc9FUEk/ACXX2edjKdbTdZcLPBK2GyjIyXUke8wO3kM+u1w7H9hPod11zMuLOdErHMeSsvzDmdt2OAvh4dTLZptMtaLWihEUAKqjAUDoAB0EtUsNbWRUrYvN7sPM08N4bXp6lpqXlrQYA/mSfEk7kzqiJdOfuJWOI8E1FDm7RMHTctpLDhDkliaW/q2JJODtv8BLPEw1ckp1MnBNPdPVP1z3XBlc4NxqvUkoM13p+0psHLYh+HiPUbScp0oXfqZwcb7NVanDNlLk/Z3VnlsrP4WHUeh2kUnH79ERXrxz09F1lanl9Beg+wfUbfxmHVktJbc/ubRwFCo89Be9/i9/48+m/XctcTi4XxmnUKzUurhWKtg7qR5+h6g9CNxO2ZTvqiOUZQeWSszl4mrGlwgy3KcAHBb8IPhkbfOU/WaOq2qymu0094GqfumVTk7FWQjHNudsZ3MvUie0PdNWKLDg2lQoxnJDKfHbrjY9cbSCtTze8nYmo1MuljzjjnDtMQ1K93/tVRpKtLXUjL3KVPzrYpJYqvIx5izEYQDyE7bO17AGjW0PpLLA6izHeUkEY5lKbk7/YGT036kTl3AeVe7exnNmOZl51YhQpyzlmIwWHKAR55O+fPu0dN7lLr+ZE52NatZl6kRkVyevMeYpnbPu9OkpTnqsy2L1NRafI9J4P7QtPbbXp0S73j3au6pgkKSM4cvvy9eX44nyRPYTUXreK2Q2oQym0qD3aqvMPrd2xnlXu2J+2jL7kS9Qm5xzP6fl36nPrxjGVo/W/9I9DiIk5CIiIAiIgCIiAIiIAiIgCIiAJVeN9hQ9p1WktbSas7sybpYf8AqJ0O/j+oMtUTWUVJWZvCpKDvEpicS4vT7tmlo1QH36rhWW9SH8flKbxbt3xKrWBAGRiRjTP3Np36Ke6RWwfAdfUz2Wak0qKSwRQxJJIUAknqSZFKlJ7SZZp4iEXeVNP15Gjg99r0o2orWq4jLIr8wU/HHX03+JnZESZFRu7uIiJkwIiIAmnWaUW1tWxYKwIJViDv5ETdEGU2ndFT7Ldghob2trvZkdSrVsg33ypyD1G/h4mWyImsYKCtEmr4ipiJ56ru+YlY4o7WW8wZVZGK15XmGVb3iwyCdwOhBGNjkyzyI4rwUswuqIFoyCrEhLAcZ5sA8p2B5gPDBz4RV4SlH3TFGUYy94jkViS7kFjgbAgKAAAq5JPhk5PUzj4b2WqtssLc4eu5bAy2NynnbvSjISVByFyQASBWc5zJOnh175BUU9RzFg5z5qo2I9SR4beEmtFolqXlXPUkknJYnqxPn/DoBsAJBRoyu3MmrVI2SiYcP4ZXQvJSgRMk4XpnYfoAAAOgAAGwETqiXkrFM//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8" name="Groupe 7"/>
          <p:cNvGrpSpPr/>
          <p:nvPr/>
        </p:nvGrpSpPr>
        <p:grpSpPr>
          <a:xfrm>
            <a:off x="618322" y="1700808"/>
            <a:ext cx="2454133" cy="2159765"/>
            <a:chOff x="3930690" y="1619931"/>
            <a:chExt cx="2454133" cy="2159765"/>
          </a:xfrm>
        </p:grpSpPr>
        <p:pic>
          <p:nvPicPr>
            <p:cNvPr id="24589" name="Picture 13" descr="Description de cette image, également commentée ci-après"/>
            <p:cNvPicPr>
              <a:picLocks noChangeAspect="1" noChangeArrowheads="1"/>
            </p:cNvPicPr>
            <p:nvPr/>
          </p:nvPicPr>
          <p:blipFill>
            <a:blip r:embed="rId4"/>
            <a:srcRect/>
            <a:stretch>
              <a:fillRect/>
            </a:stretch>
          </p:blipFill>
          <p:spPr bwMode="auto">
            <a:xfrm>
              <a:off x="4639085" y="1619931"/>
              <a:ext cx="1303808" cy="1570496"/>
            </a:xfrm>
            <a:prstGeom prst="rect">
              <a:avLst/>
            </a:prstGeom>
            <a:noFill/>
          </p:spPr>
        </p:pic>
        <p:sp>
          <p:nvSpPr>
            <p:cNvPr id="22" name="ZoneTexte 21"/>
            <p:cNvSpPr txBox="1"/>
            <p:nvPr/>
          </p:nvSpPr>
          <p:spPr>
            <a:xfrm>
              <a:off x="3930690" y="3071810"/>
              <a:ext cx="2454133" cy="707886"/>
            </a:xfrm>
            <a:prstGeom prst="rect">
              <a:avLst/>
            </a:prstGeom>
            <a:noFill/>
          </p:spPr>
          <p:txBody>
            <a:bodyPr wrap="none" rtlCol="0">
              <a:spAutoFit/>
            </a:bodyPr>
            <a:lstStyle/>
            <a:p>
              <a:pPr algn="ctr"/>
              <a:r>
                <a:rPr lang="fr-FR" sz="2000" dirty="0" smtClean="0"/>
                <a:t>James </a:t>
              </a:r>
              <a:r>
                <a:rPr lang="fr-FR" sz="2000" dirty="0" err="1" smtClean="0"/>
                <a:t>Clerck</a:t>
              </a:r>
              <a:r>
                <a:rPr lang="fr-FR" sz="2000" dirty="0" smtClean="0"/>
                <a:t> Maxwell</a:t>
              </a:r>
            </a:p>
            <a:p>
              <a:pPr algn="ctr"/>
              <a:r>
                <a:rPr lang="fr-FR" sz="2000" dirty="0" smtClean="0"/>
                <a:t>1831-1879</a:t>
              </a:r>
              <a:endParaRPr lang="fr-FR" sz="2000" baseline="30000" dirty="0"/>
            </a:p>
          </p:txBody>
        </p:sp>
      </p:grpSp>
      <p:sp>
        <p:nvSpPr>
          <p:cNvPr id="23" name="Ellipse 22"/>
          <p:cNvSpPr/>
          <p:nvPr/>
        </p:nvSpPr>
        <p:spPr>
          <a:xfrm>
            <a:off x="4722121" y="4509120"/>
            <a:ext cx="642942" cy="71438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9804" y="4575428"/>
            <a:ext cx="2310388" cy="60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e 9"/>
          <p:cNvGrpSpPr/>
          <p:nvPr/>
        </p:nvGrpSpPr>
        <p:grpSpPr>
          <a:xfrm>
            <a:off x="5868144" y="1628800"/>
            <a:ext cx="2808312" cy="1137142"/>
            <a:chOff x="5868144" y="1628800"/>
            <a:chExt cx="2808312" cy="1137142"/>
          </a:xfrm>
        </p:grpSpPr>
        <p:sp>
          <p:nvSpPr>
            <p:cNvPr id="35" name="Accolade fermante 34"/>
            <p:cNvSpPr/>
            <p:nvPr/>
          </p:nvSpPr>
          <p:spPr>
            <a:xfrm>
              <a:off x="5868144" y="1792330"/>
              <a:ext cx="142876" cy="749556"/>
            </a:xfrm>
            <a:prstGeom prst="rightBrace">
              <a:avLst>
                <a:gd name="adj1" fmla="val 50503"/>
                <a:gd name="adj2" fmla="val 494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5123"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3627" t="4843" r="3187" b="4310"/>
            <a:stretch/>
          </p:blipFill>
          <p:spPr bwMode="auto">
            <a:xfrm>
              <a:off x="6689455" y="1628800"/>
              <a:ext cx="1987001" cy="1137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e 3"/>
          <p:cNvGrpSpPr/>
          <p:nvPr/>
        </p:nvGrpSpPr>
        <p:grpSpPr>
          <a:xfrm>
            <a:off x="107504" y="4480122"/>
            <a:ext cx="2996495" cy="2244696"/>
            <a:chOff x="298745" y="4480122"/>
            <a:chExt cx="2996495" cy="2244696"/>
          </a:xfrm>
        </p:grpSpPr>
        <p:pic>
          <p:nvPicPr>
            <p:cNvPr id="5125" name="Picture 5" descr="http://www.google.fr/url?source=imglanding&amp;ct=img&amp;q=http://rsta.royalsocietypublishing.org/content/373/2039/20140473/F2.large.jpg&amp;sa=X&amp;ei=Tg9bVdm3A8y7UZjygIgO&amp;ved=0CAkQ8wc4Ng&amp;usg=AFQjCNHHuiS7048kcwNWuphAV8CepZSH8g"/>
            <p:cNvPicPr>
              <a:picLocks noChangeAspect="1" noChangeArrowheads="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3568" y="4480122"/>
              <a:ext cx="1946957" cy="168518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98745" y="6309320"/>
              <a:ext cx="2996495" cy="415498"/>
            </a:xfrm>
            <a:prstGeom prst="rect">
              <a:avLst/>
            </a:prstGeom>
          </p:spPr>
          <p:txBody>
            <a:bodyPr wrap="square">
              <a:spAutoFit/>
            </a:bodyPr>
            <a:lstStyle/>
            <a:p>
              <a:r>
                <a:rPr lang="en-US" sz="1050" dirty="0"/>
                <a:t>"A Dynamical Theory of the Electromagnetic Field</a:t>
              </a:r>
              <a:r>
                <a:rPr lang="en-US" sz="1050" dirty="0" smtClean="0"/>
                <a:t>" </a:t>
              </a:r>
            </a:p>
            <a:p>
              <a:r>
                <a:rPr lang="fr-FR" sz="1050" i="1" dirty="0"/>
                <a:t>Phil. </a:t>
              </a:r>
              <a:r>
                <a:rPr lang="fr-FR" sz="1050" i="1" dirty="0" err="1"/>
                <a:t>Trans</a:t>
              </a:r>
              <a:r>
                <a:rPr lang="fr-FR" sz="1050" i="1" dirty="0"/>
                <a:t>. R. Soc. </a:t>
              </a:r>
              <a:r>
                <a:rPr lang="fr-FR" sz="1050" i="1" dirty="0" err="1"/>
                <a:t>Lond</a:t>
              </a:r>
              <a:r>
                <a:rPr lang="fr-FR" sz="1050" i="1" dirty="0"/>
                <a:t>. </a:t>
              </a:r>
              <a:r>
                <a:rPr lang="fr-FR" sz="1050" i="1" dirty="0" smtClean="0"/>
                <a:t> </a:t>
              </a:r>
              <a:r>
                <a:rPr lang="en-US" sz="1050" b="1" dirty="0" smtClean="0"/>
                <a:t>155</a:t>
              </a:r>
              <a:r>
                <a:rPr lang="en-US" sz="1050" dirty="0"/>
                <a:t>, 459–512 (1865)</a:t>
              </a:r>
              <a:endParaRPr lang="fr-FR" sz="1050" dirty="0"/>
            </a:p>
          </p:txBody>
        </p:sp>
      </p:grp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39952" y="1916832"/>
            <a:ext cx="2414020" cy="190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32240" y="4657096"/>
            <a:ext cx="2348184" cy="303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e 8"/>
          <p:cNvGrpSpPr/>
          <p:nvPr/>
        </p:nvGrpSpPr>
        <p:grpSpPr>
          <a:xfrm>
            <a:off x="6660232" y="2780928"/>
            <a:ext cx="1469200" cy="1070331"/>
            <a:chOff x="6660232" y="2780928"/>
            <a:chExt cx="1469200" cy="1070331"/>
          </a:xfrm>
        </p:grpSpPr>
        <p:sp>
          <p:nvSpPr>
            <p:cNvPr id="39" name="Accolade fermante 38"/>
            <p:cNvSpPr/>
            <p:nvPr/>
          </p:nvSpPr>
          <p:spPr>
            <a:xfrm>
              <a:off x="6660232" y="2780928"/>
              <a:ext cx="142876" cy="1070331"/>
            </a:xfrm>
            <a:prstGeom prst="rightBrace">
              <a:avLst>
                <a:gd name="adj1" fmla="val 50503"/>
                <a:gd name="adj2" fmla="val 4948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3"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94329" y="3197427"/>
              <a:ext cx="1035103" cy="303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p:nvPr/>
        </p:nvSpPr>
        <p:spPr>
          <a:xfrm>
            <a:off x="3007208" y="5541039"/>
            <a:ext cx="6245312" cy="923330"/>
          </a:xfrm>
          <a:prstGeom prst="rect">
            <a:avLst/>
          </a:prstGeom>
        </p:spPr>
        <p:txBody>
          <a:bodyPr wrap="square">
            <a:spAutoFit/>
          </a:bodyPr>
          <a:lstStyle/>
          <a:p>
            <a:r>
              <a:rPr lang="fr-FR" dirty="0"/>
              <a:t>« Nous pouvons difficilement éviter la </a:t>
            </a:r>
            <a:r>
              <a:rPr lang="fr-FR" dirty="0" smtClean="0"/>
              <a:t>conclusion que </a:t>
            </a:r>
            <a:r>
              <a:rPr lang="fr-FR" dirty="0"/>
              <a:t>la lumière consiste en des </a:t>
            </a:r>
            <a:r>
              <a:rPr lang="fr-FR" dirty="0" smtClean="0"/>
              <a:t>ondulations du </a:t>
            </a:r>
            <a:r>
              <a:rPr lang="fr-FR" dirty="0"/>
              <a:t>même milieu que celui qui est la cause </a:t>
            </a:r>
            <a:r>
              <a:rPr lang="fr-FR" dirty="0" smtClean="0"/>
              <a:t>des </a:t>
            </a:r>
            <a:r>
              <a:rPr lang="fr-FR" dirty="0"/>
              <a:t>phénomènes électriques et magnétiques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lumière fin XIX</a:t>
            </a:r>
            <a:r>
              <a:rPr lang="fr-FR" baseline="30000" dirty="0" smtClean="0"/>
              <a:t>ème</a:t>
            </a:r>
            <a:r>
              <a:rPr lang="fr-FR" dirty="0" smtClean="0"/>
              <a:t> siècle</a:t>
            </a:r>
            <a:endParaRPr lang="fr-FR" dirty="0"/>
          </a:p>
        </p:txBody>
      </p:sp>
      <p:pic>
        <p:nvPicPr>
          <p:cNvPr id="4"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sp>
        <p:nvSpPr>
          <p:cNvPr id="5" name="Espace réservé du contenu 2"/>
          <p:cNvSpPr txBox="1">
            <a:spLocks/>
          </p:cNvSpPr>
          <p:nvPr/>
        </p:nvSpPr>
        <p:spPr>
          <a:xfrm>
            <a:off x="571472" y="2214554"/>
            <a:ext cx="9215502" cy="928694"/>
          </a:xfrm>
          <a:prstGeom prst="rect">
            <a:avLst/>
          </a:prstGeom>
        </p:spPr>
        <p:txBody>
          <a:bodyPr vert="horz" lIns="91440" tIns="45720" rIns="91440" bIns="45720" rtlCol="0">
            <a:normAutofit fontScale="92500" lnSpcReduction="20000"/>
          </a:bodyPr>
          <a:lstStyle/>
          <a:p>
            <a:pPr marL="342900" lvl="0" indent="-342900">
              <a:spcBef>
                <a:spcPct val="20000"/>
              </a:spcBef>
            </a:pPr>
            <a:r>
              <a:rPr lang="fr-FR" sz="3500" dirty="0" smtClean="0"/>
              <a:t>Onde électromagnétique transverse</a:t>
            </a:r>
            <a:r>
              <a:rPr lang="fr-FR" sz="3200" dirty="0" smtClean="0"/>
              <a:t/>
            </a:r>
            <a:br>
              <a:rPr lang="fr-FR" sz="3200" dirty="0" smtClean="0"/>
            </a:br>
            <a:endParaRPr kumimoji="0" lang="fr-FR"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Espace réservé du contenu 2"/>
          <p:cNvSpPr txBox="1">
            <a:spLocks/>
          </p:cNvSpPr>
          <p:nvPr/>
        </p:nvSpPr>
        <p:spPr>
          <a:xfrm>
            <a:off x="714348" y="4324657"/>
            <a:ext cx="8001056" cy="928694"/>
          </a:xfrm>
          <a:prstGeom prst="rect">
            <a:avLst/>
          </a:prstGeom>
        </p:spPr>
        <p:txBody>
          <a:bodyPr vert="horz" lIns="91440" tIns="45720" rIns="91440" bIns="45720" rtlCol="0">
            <a:normAutofit/>
          </a:bodyPr>
          <a:lstStyle/>
          <a:p>
            <a:pPr marL="342900" lvl="0" indent="-342900">
              <a:spcBef>
                <a:spcPct val="20000"/>
              </a:spcBef>
            </a:pPr>
            <a:endParaRPr kumimoji="0" lang="fr-FR" sz="3200" b="0" i="0" u="none" strike="noStrike" kern="1200" cap="none" spc="0" normalizeH="0" baseline="0" noProof="0" dirty="0" smtClean="0">
              <a:ln>
                <a:noFill/>
              </a:ln>
              <a:solidFill>
                <a:schemeClr val="tx1"/>
              </a:solidFill>
              <a:effectLst/>
              <a:uLnTx/>
              <a:uFillTx/>
              <a:latin typeface="Symbol" pitchFamily="18" charset="2"/>
            </a:endParaRPr>
          </a:p>
        </p:txBody>
      </p:sp>
      <p:sp>
        <p:nvSpPr>
          <p:cNvPr id="27650" name="AutoShape 2" descr="data:image/jpeg;base64,/9j/4AAQSkZJRgABAQAAAQABAAD/2wCEAAkGBxQQDxUQEBIQEA8QEBAQDxAQEhAPDxAQFBUWGBQSFRQYKCggGBomHBQXITEhJSorLi4uFx8zODMsNyg5LisBCgoKDg0OGhAQGiwkHyQsLCwsLC8yNywsLCwsLCwsLCwsLCwtLCwsLCw4LCwsLCwsLCwsKyssNCsrLDcsMiwsN//AABEIAKMBNQMBIgACEQEDEQH/xAAcAAEAAgMBAQEAAAAAAAAAAAAABAYDBQcCAQj/xAA/EAACAQIDBQMJBwMCBwAAAAABAgADEQQSIQUGEzGTIkFRBxUyU1RhgdHjFCNScZGS0kJDoRbCJDNiY4Kisf/EABoBAQEBAQEBAQAAAAAAAAAAAAAFBAYCAwH/xAAtEQEAAQMDAAcIAwAAAAAAAAAAAQIDBAURMQYSIYGR4fAVIjJBUVKh0RQzQv/aAAwDAQACEQMRAD8A7jERAREQEREBERAREQERECJtLHrh6Zq1NFBVe4auwVbk2AF2GpIAmEbZo8i6qwAJUnUXAIGnM2YGwve4tJlejnUqSwv3qSp/WahN1qAzAhmQlSlMsctNlVVDDxbs3ufEwJD7doi1nz5nROwGezPawNhp6QNuYBmWhtek5VUqKTUF0Av2gQSLeNwrEeIU+Ew09gUlFlzqCyOQrso4iZMtSw0zWRR4WHKeqGw6VN0qItmpU0pKbk9hAwUG/gHb9YHltvUQ7IXA4YGZj6N71Ayg95XhPfuGU35G2SrtiklU0nYIRTSpmYgIwcVjZT3kLh6jH3CR6m7NBiSysSWLC7swUk1CcoOgua1T93uFsuP2BRrtmqBsxRUuruhyqtZABY6dnEVR/wCXuFgNt6h2rVFJUOSAeeTPmAJ0503HPmpHdPq7cok5c4Bz8MAm+ZrMTlte4GRwfA03vyng7vUCCMrWN79t+96rnv8AxVn/AF90+0t3qCtmCa53qWubZnFQP+YPFfQ+OlrQPdXbVIU+KGzpxKdK6akNUZQunP8ArU+8EWveeKW3qLX7YChwiuT2Kl6VOqCrDS2WoPzN56p7DpLS4KhlQOlRbMQwZCpQ3HhlXnztreYP9L4fTsNpl0zv/SqKvf4U1/O2t4GTE7wUEpNVz5wiVKmVAS5VFzHQ8tCLXsNR4yRT2rSZgi1FLMSAt9bjNcHwPYfQ69lvCR6271Fg4s4FVDTqhajrxEKKmU6+Cj/Pib+6ew6K1uOqkVCWYm5NyWdu/wB9RuXjA2U+zzaeoCIiAiIgIiICIiAiIgIiICIiAiIgIiICIiAifLz7eAiIgIiICIiAiIgIiICIiAiIgIiLwEREBET5eB9iLxAREQERPhgfbxNDW2vUWnRqZUy1WqNVFmzLRCuwtr6QAUnxswA5TFgt5WdaZaktqgW7K+gPEpUmIW34qoIF+QOvK4WOJFw2JLVKlM2+7KFSL+iy3sffcH4ESVAREQET5PsBEiCjV9aOmPnPvBqetHTHzgSpqtuVKy8PgqxBrUeIUyEhOIgZSD/SQWJYcgPfcS+DU9aOmPnBoVPWjpj5wK3hq+Kumb7RqaV81Mj7y+G4obTRLGtY8vSsdFtbFkBadbiFTUAQIhVuGNWJfMOfcAv6zNwanrR0x84EuYsVVKIzBS5VSQi6sxA9Ee8zDwqnrR0x844VT1o6Y+cCvJt6qVXt0s4VjWQoaYpKHdOIA5zE9nNa2io1+Ym/2RiWq0g7WJzVVDC1nRKjKlQW0syqG0/FPFRKwZQKgynNmPDGlgLd/wCcy8Gp60dMfOBLiReDU9aOmPnHBqetHTHzgSokXg1PWjpj5xwqnrR0x84EqJE4VT1o6Y+ccKp60dMfOBKMqw3jq5VLKmfKr1KdgScxw4CU2R2Vj9/fNc37Omt5v+DU9aOmPnI9fCuiEoyFluyDgr6R5nQ89TAbDxzVkYvkJVlAamCEYNSp1Li5PLiW593dymzkKnh3UWWooGugpKBqde+e+DU9aOmPnAlSv4ja1b71U4S1BUCUAyCojXqmkCzJU/FYkWUgAixI023BqetHTHzkbEUKi9pGQsz0833S3IzKpY68wpJ+ED5sjaDVXqJUAUo75QuUg0xVqorZlZgSRTvYhSORHhtJCTCuLkVFBY3NqSi58TrrPfBqetHTHzgSpWsZtKqtWqGZ0RTankFMm33OUkutlzF3GYkrYNyym274NT1o6Y+cw4hKwtlqAksgP3Y0UsATz8IEHY+KrNWCVGDjhuamVQKasvC4bI1rkOGqHU92lrTfSJwanrR0x8594VT1o6Y+cCUZWtobaqJiWpAqqA0wWIHYRmoBqhub6cV9SMug7wRN1wanrR0x85jxKVVRmWoGYKxUcMasBoOcDWbB2xUrVQr5NaZZlVSpFqdBlqczYMar6e4DmpvYTIi0anrR0x8564NT1o6Y+cD61NaaE2sq53NveSzEfEmeMLiEc5bZXtfhuMrgaagd4v8A1C4v3zDtGlU4NT70f8t/7Y/CffPuIqoyhMrVXFjlp+kjW55rgIdfEGBNpUlUkqACxzMfE2AufgAPhMkiYCnUUHiEHXsD0mUeBfTN+g/M85LgIiICIiAiIgIiDAw16wTU3+E1WK3lo0/Sz/BbybtT0fhKDt2arFmmvlSwcSi/O1W6xVN/MKvPi9MzC3lFwY9d0zObYrnNbXlGnTrU/OXQ09H8WY33q8fJ1Sp5TsCOZrdIzC3lb2cObV+i04xjppcRPcaXan5yiZmn27M7UzLvp8sWzfx1+g8+r5Ydmn+vEdB5+ca3OZcNPp7Is/WfXchXbk0cP0hT8quz25NX6LCSaXlFwb8jW6RnAMHLDszmJ+eyrP1n13JGRqN2iJ2iHbaW92HblxP2TId6KH/c/ZOfbP5Sc0z3MC1Txug19I8umraIp8PNb33uw458T9kwvvthu/i9Myk4mayvJN6Opw+9vX8qrmKfDzdFO/mE8avTM9Lv3hTyNXpmcsqT3h+cl3suumOzZro1i/VPEeu91ilvfh25cT9hkmnt+i3LP+2c2wXOb/BSNkazkW+NvXeqWM25XzsuibUQ/i/Se/t6+/8ASaLDyUeUlV9JcyJ4p8PNZs0RXHam1Nr0155v0kOrvPQXnn/aZrMdK7tCarPSDKr528PNVx9PtXOZlaau/eFXmavTMiv5SsEOZr9IznO0JocVzlizqV2vnZdsdHMWuO2avHydkXylYI8jX6Rk3D764ap6PF+KETh2Glp2JzE2UZddX0ecro7i2qd6Zq8fJ2HCbRSp6N/iLSbK1sDkJZBN9M7xu5HItxbr6sDC+h1E806KqAqqFUaAKAAPyAnuJ6fAiIgIiICIiAiIgIiIEHano/CUHbs6HjKBcWFvjKttPdmrU5NSF+Vy3ymzGuU08yradkW7U+/OznGK5zW4iXytuHiGuRUw/wC5/wCMi1fJvijyqYb4tU/jKtGXZj/TqaNVxIp268OaY2aXETq+I8lGMblVwg/Nq38ZAq+RnGn+9gv31/4T6xm2Puc/n5dm5M9WrdyetzmXDToFXyP4nMVOM2aGDIpU1quYM7KqgjJoSzKB72HjJlLyJ44c6+C/fX/hPr7Qx9viczepmrhTcFLDszmJYcP5IcYvOtg/g9b+E2eE8muKp6tUw2ng1X+M8/zsf7kTKxL1UT1aXjZ3KTWE2WB3SrAAh6DA96sxH/ySjutW/FS/VvlMt3KtTHZU5q5pGZNW8W59d6rYmayvLpV3Prnk1H9z/KRKm4uIP9dD9z/xkO/PW4aLWl5cc0SpVSZMPLQ24OIP93Dc7elU5+Hoz2m4OIXnUw/u7VTn+2R79i5MdkN1vT8iJ+Bq8FN/g5kw+5tdeb0fgz/xm0w+7tVebU/gW+UgZWn5NXFErGPjXKeYeqEl90+0tnMDlzJmAva5vbxtJH2Brcx/mRq9HzZn+ufXev49UUx2tHjpXdoS54jYztyKfEt8pqsVupWfk1L4l/lNmPpWXTzblaxcuzR8VTnW0O+aHFTpeK3AxLcqmH+LVP4zUYzyaYkAs1bCKo5sz1FA/M5Zdx8O9TzS6TG1fDpjtuR+f0peGlo2JzEm4XyZ4kgMtbCMp1DK9RgR7jl1m72duNiKZGZ6B/Jqn8Zut2LkT2w8Zmr4ddPu3I/P6WLYHISyCajZmzHpAZip/K/ym4Ep0RtDh8qumu5M0kRE9sxERAREQEREBERARE+GAkHbGHZ6V6WTj02WpRL3C8Re4kAkAqWUkDkxlQ29gdutiqjYLFYGnhCw4KVUvUVcovmOQ99+8yB5t3l9t2b0/pwLJW2JXyvSSoOEU4dMNUcWXhZGzqBZyxtqfRsSOckbP2XWSutWrUNTKKqn71yvbsc6pYAeiBlJIHd76n5t3l9t2b0/px5t3l9t2b0/pwOmCJzPzbvL7bs3p/TjzbvL7bs3p/TgWjHbsGpWapxQpNZaqkKzMoFXDVCgu1hrhhqANbX5WPzC7t1KYQDEE5Wps91btZXoubAHs34Rvz9M8ze9Y827y+27N6f04827y+27N6f04HTJD2tgzXovSBClxa5F1NiDlYd6m1iPAmc/827y+27N6f04827y+27N6f04FrxOzK7VLoy0ValULCmzcPjC60vC+lRyxsNUp87T7gNi16dSm7V2YJUJZS9Rw1EpXAp62Fw1Skb2/tSp+bd5fbdm9P6cebd5fbdm9P6cDpkTmfm3eX23ZvT+nHm3eX23ZvT+nAtm1tg1KtZnp1RTUhKlgCH+0qAhfN3A0c1M6XFwe6fKOwXDU3eoahpVkqAPUqNZBRamVBFhe7E8tbWMqnm3eX23ZvT+nHm3eX23ZvT+nA6ZE5n5t3l9t2b0/px5t3l9t2b0/pwLhtnZNStUDo608tJ6VwWV2DvTY9oDs2NMeN7nlMNLYlcsgqVyyLq9nqq1S7Kxva1rWIGvI93KVXzbvL7bs3p/TjzbvL7bs3p/TgXHYmyq1F81au1Y8NVN2OUsAgJyEaaqdb65jpN3OZ+bd5fbdm9P6cebd5fbdm9P6cDpkh7VwZrUuGGy3ek2a1yMlRX/ANtpz/zbvL7bs3p/TjzbvL7bs3p/TgWb/TDiwFe2XNlYIwZhZwEezWKkuHa1rst9OQw1N3q5crxuyxrOaozBk4nFtSVcxuoNQaHw58gKht7Ze8hwtUNisJUBpm6YZSuIb3UyEBDeBuJD3W2PvMts+KSlT5EY16eKe3joGb/2gdc2XhODSFPMWylzc/8AUxYAeAF7AcgALWGkmTX7GpYhaf8AxdSjVq39KhSeilvCzM1z79PymwgIiICIiAiIgIiICIiAiIgeM4va4va9u+3jaepqNr7F+0Orio1MqAvZF7jta8xqM9we4qpsbTWYjdZyVVK7BCKgqMS3EQtR4eanbkxbtEkwJG0dn4ri1KtCuEzVECU2zOopcNMxyscobOpOgGjNcm4AiNs7HjKUr6hGRs7I4Zi9I5yuUf0pUA1Fi4vfWSTuy+dqn2mpnfPrZ8ql6hcgLmtlGYgDmPHukrB7B4VZaoqsbcXOGuxcuzEakkCwYDQXORdbC0DJsTjBqi4iolQjJly5QV7PauoGgvqCfH3XO0ZwLXIFzYXNrnwH6Sv4fdfIgUVTn4q1GqZbM+VFTXX0uzmzE+kxNphbdDQL9oq9lbAkEurcAUmdDfsljmdj3lu7mQtETUbH2N9ndm4hcMiLlIbQr3gsWNvAXsP8zbwEREBERAREQEREBERATy7gC5IAAJJOgAHeZ6mDHYbi0npE2FSm9MnnYMpF/wDMDMDNZt7D1aiKKNrgtdTUqUr3RgpLJYkBipK3F/G4sYLbsXuePUBu5QrdSpZlbNe57dlK38Dy8cFHdioaWWpiCpN7pSD8MHi1XCgkg5ctXKRpcLzEDJ9jx2dbVkFMls/oEqpc5Ql17kCele5LXPjHrYbHL2ziKa2FNWdjTyEBRmITKoDZgSSTyva3KSzuySMrV6jIFsq3qCxyVFuWDZjY1bjUEZF1uLzM2wMwoB6mdcOLMDTGWpqD6INl5W5HQkQJmxlrCmftDB34jFWFtaemW4AsDz8fhewnI4IuCDqRprqDYiV9t2Lkn7RVBu5UrdSpd6bFufp2plb6aOdB34DujoQK5GZWFlVwilqpqEhA1iLnk172+EC0z7PCLYAXvpz8Z7gIiICIiAiIgIiICIiAiIgIiICIiAiIgIiICIiAiIgIiICIiAiIgIiICIiAiIgIiICIiAiIgIiICIiAiIgIiICIiAiIgIiICIiAiIgIiICIiAiIgIiICIiAiIgIiICIiAiIgIiICIiAiIgIiICIiAiIgIiICIiAiIgIiICIiAiIgIiICIiAiIgIiICIiAiIgIiICIiAiIgIiICIiAiIgIiICIiAiIgIiICIiAiIgIiICIiAiIgIiICIiAiIgIiICIiAiIgIiICIiAiIgIiICIiB/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4" name="Groupe 23"/>
          <p:cNvGrpSpPr/>
          <p:nvPr/>
        </p:nvGrpSpPr>
        <p:grpSpPr>
          <a:xfrm>
            <a:off x="1810428" y="4490903"/>
            <a:ext cx="5857916" cy="1890425"/>
            <a:chOff x="3357554" y="3681715"/>
            <a:chExt cx="5857916" cy="1890425"/>
          </a:xfrm>
        </p:grpSpPr>
        <p:pic>
          <p:nvPicPr>
            <p:cNvPr id="27653" name="Picture 5" descr="https://encrypted-tbn0.gstatic.com/images?q=tbn:ANd9GcTWJE49x5MPBqduDlfso14XMx6cMByAylDa7X8RlwpiYzBquEblFw"/>
            <p:cNvPicPr>
              <a:picLocks noChangeAspect="1" noChangeArrowheads="1"/>
            </p:cNvPicPr>
            <p:nvPr/>
          </p:nvPicPr>
          <p:blipFill>
            <a:blip r:embed="rId4"/>
            <a:srcRect/>
            <a:stretch>
              <a:fillRect/>
            </a:stretch>
          </p:blipFill>
          <p:spPr bwMode="auto">
            <a:xfrm>
              <a:off x="4643438" y="4324657"/>
              <a:ext cx="3214710" cy="657226"/>
            </a:xfrm>
            <a:prstGeom prst="rect">
              <a:avLst/>
            </a:prstGeom>
            <a:noFill/>
          </p:spPr>
        </p:pic>
        <p:cxnSp>
          <p:nvCxnSpPr>
            <p:cNvPr id="10" name="Connecteur droit avec flèche 9"/>
            <p:cNvCxnSpPr/>
            <p:nvPr/>
          </p:nvCxnSpPr>
          <p:spPr>
            <a:xfrm>
              <a:off x="3571868" y="4181781"/>
              <a:ext cx="540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92433" y="3720116"/>
              <a:ext cx="1023037" cy="461665"/>
            </a:xfrm>
            <a:prstGeom prst="rect">
              <a:avLst/>
            </a:prstGeom>
          </p:spPr>
          <p:txBody>
            <a:bodyPr wrap="none">
              <a:spAutoFit/>
            </a:bodyPr>
            <a:lstStyle/>
            <a:p>
              <a:r>
                <a:rPr lang="fr-FR" sz="2400" dirty="0" smtClean="0">
                  <a:latin typeface="Symbol" pitchFamily="18" charset="2"/>
                </a:rPr>
                <a:t>l </a:t>
              </a:r>
              <a:r>
                <a:rPr lang="fr-FR" sz="2400" dirty="0" smtClean="0"/>
                <a:t>(nm)</a:t>
              </a:r>
              <a:endParaRPr lang="fr-FR" sz="2400" dirty="0"/>
            </a:p>
          </p:txBody>
        </p:sp>
        <p:sp>
          <p:nvSpPr>
            <p:cNvPr id="16" name="Rectangle 15"/>
            <p:cNvSpPr/>
            <p:nvPr/>
          </p:nvSpPr>
          <p:spPr>
            <a:xfrm>
              <a:off x="3357554" y="5097204"/>
              <a:ext cx="1072730" cy="461665"/>
            </a:xfrm>
            <a:prstGeom prst="rect">
              <a:avLst/>
            </a:prstGeom>
          </p:spPr>
          <p:txBody>
            <a:bodyPr wrap="none">
              <a:spAutoFit/>
            </a:bodyPr>
            <a:lstStyle/>
            <a:p>
              <a:r>
                <a:rPr lang="fr-FR" sz="2400" dirty="0" smtClean="0">
                  <a:latin typeface="Symbol" pitchFamily="18" charset="2"/>
                </a:rPr>
                <a:t>n </a:t>
              </a:r>
              <a:r>
                <a:rPr lang="fr-FR" sz="2400" dirty="0" smtClean="0"/>
                <a:t>(</a:t>
              </a:r>
              <a:r>
                <a:rPr lang="fr-FR" sz="2400" dirty="0" err="1" smtClean="0"/>
                <a:t>THz</a:t>
              </a:r>
              <a:r>
                <a:rPr lang="fr-FR" sz="2400" dirty="0" smtClean="0"/>
                <a:t>)</a:t>
              </a:r>
              <a:endParaRPr lang="fr-FR" sz="2400" dirty="0"/>
            </a:p>
          </p:txBody>
        </p:sp>
        <p:cxnSp>
          <p:nvCxnSpPr>
            <p:cNvPr id="17" name="Connecteur droit avec flèche 16"/>
            <p:cNvCxnSpPr/>
            <p:nvPr/>
          </p:nvCxnSpPr>
          <p:spPr>
            <a:xfrm flipH="1">
              <a:off x="3500430" y="5108887"/>
              <a:ext cx="540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643306" y="4434496"/>
              <a:ext cx="556563" cy="461665"/>
            </a:xfrm>
            <a:prstGeom prst="rect">
              <a:avLst/>
            </a:prstGeom>
          </p:spPr>
          <p:txBody>
            <a:bodyPr wrap="none">
              <a:spAutoFit/>
            </a:bodyPr>
            <a:lstStyle/>
            <a:p>
              <a:r>
                <a:rPr lang="fr-FR" sz="2400" dirty="0" smtClean="0"/>
                <a:t>UV</a:t>
              </a:r>
              <a:endParaRPr lang="fr-FR" sz="2400" dirty="0"/>
            </a:p>
          </p:txBody>
        </p:sp>
        <p:sp>
          <p:nvSpPr>
            <p:cNvPr id="19" name="Rectangle 18"/>
            <p:cNvSpPr/>
            <p:nvPr/>
          </p:nvSpPr>
          <p:spPr>
            <a:xfrm>
              <a:off x="8144206" y="4434496"/>
              <a:ext cx="428322" cy="461665"/>
            </a:xfrm>
            <a:prstGeom prst="rect">
              <a:avLst/>
            </a:prstGeom>
          </p:spPr>
          <p:txBody>
            <a:bodyPr wrap="none">
              <a:spAutoFit/>
            </a:bodyPr>
            <a:lstStyle/>
            <a:p>
              <a:r>
                <a:rPr lang="fr-FR" sz="2400" dirty="0" smtClean="0"/>
                <a:t>IR</a:t>
              </a:r>
              <a:endParaRPr lang="fr-FR" sz="2400" dirty="0"/>
            </a:p>
          </p:txBody>
        </p:sp>
        <p:sp>
          <p:nvSpPr>
            <p:cNvPr id="20" name="Rectangle 19"/>
            <p:cNvSpPr/>
            <p:nvPr/>
          </p:nvSpPr>
          <p:spPr>
            <a:xfrm>
              <a:off x="4349488" y="3681715"/>
              <a:ext cx="651140" cy="461665"/>
            </a:xfrm>
            <a:prstGeom prst="rect">
              <a:avLst/>
            </a:prstGeom>
          </p:spPr>
          <p:txBody>
            <a:bodyPr wrap="none">
              <a:spAutoFit/>
            </a:bodyPr>
            <a:lstStyle/>
            <a:p>
              <a:r>
                <a:rPr lang="fr-FR" sz="2400" dirty="0" smtClean="0"/>
                <a:t>400</a:t>
              </a:r>
              <a:endParaRPr lang="fr-FR" sz="2400" dirty="0"/>
            </a:p>
          </p:txBody>
        </p:sp>
        <p:sp>
          <p:nvSpPr>
            <p:cNvPr id="21" name="Rectangle 20"/>
            <p:cNvSpPr/>
            <p:nvPr/>
          </p:nvSpPr>
          <p:spPr>
            <a:xfrm>
              <a:off x="7421322" y="3681715"/>
              <a:ext cx="651140" cy="461665"/>
            </a:xfrm>
            <a:prstGeom prst="rect">
              <a:avLst/>
            </a:prstGeom>
          </p:spPr>
          <p:txBody>
            <a:bodyPr wrap="none">
              <a:spAutoFit/>
            </a:bodyPr>
            <a:lstStyle/>
            <a:p>
              <a:r>
                <a:rPr lang="fr-FR" sz="2400" dirty="0" smtClean="0"/>
                <a:t>800</a:t>
              </a:r>
              <a:endParaRPr lang="fr-FR" sz="2400" dirty="0"/>
            </a:p>
          </p:txBody>
        </p:sp>
        <p:sp>
          <p:nvSpPr>
            <p:cNvPr id="22" name="Rectangle 21"/>
            <p:cNvSpPr/>
            <p:nvPr/>
          </p:nvSpPr>
          <p:spPr>
            <a:xfrm>
              <a:off x="4429124" y="5110475"/>
              <a:ext cx="651140" cy="461665"/>
            </a:xfrm>
            <a:prstGeom prst="rect">
              <a:avLst/>
            </a:prstGeom>
          </p:spPr>
          <p:txBody>
            <a:bodyPr wrap="none">
              <a:spAutoFit/>
            </a:bodyPr>
            <a:lstStyle/>
            <a:p>
              <a:r>
                <a:rPr lang="fr-FR" sz="2400" dirty="0" smtClean="0"/>
                <a:t>750</a:t>
              </a:r>
              <a:endParaRPr lang="fr-FR" sz="2400" dirty="0"/>
            </a:p>
          </p:txBody>
        </p:sp>
        <p:sp>
          <p:nvSpPr>
            <p:cNvPr id="23" name="Rectangle 22"/>
            <p:cNvSpPr/>
            <p:nvPr/>
          </p:nvSpPr>
          <p:spPr>
            <a:xfrm>
              <a:off x="7564198" y="5110475"/>
              <a:ext cx="651140" cy="461665"/>
            </a:xfrm>
            <a:prstGeom prst="rect">
              <a:avLst/>
            </a:prstGeom>
          </p:spPr>
          <p:txBody>
            <a:bodyPr wrap="none">
              <a:spAutoFit/>
            </a:bodyPr>
            <a:lstStyle/>
            <a:p>
              <a:r>
                <a:rPr lang="fr-FR" sz="2400" dirty="0" smtClean="0"/>
                <a:t>375</a:t>
              </a:r>
              <a:endParaRPr lang="fr-FR" sz="2400" dirty="0"/>
            </a:p>
          </p:txBody>
        </p:sp>
      </p:grpSp>
      <p:pic>
        <p:nvPicPr>
          <p:cNvPr id="27655" name="Picture 7" descr="https://encrypted-tbn1.gstatic.com/images?q=tbn:ANd9GcS0MmKtcifJhkuoUcDGTJVpvJnlu2XV0fE0UTi98V9M4HTswZQGGA"/>
          <p:cNvPicPr>
            <a:picLocks noChangeAspect="1" noChangeArrowheads="1"/>
          </p:cNvPicPr>
          <p:nvPr/>
        </p:nvPicPr>
        <p:blipFill>
          <a:blip r:embed="rId5"/>
          <a:srcRect/>
          <a:stretch>
            <a:fillRect/>
          </a:stretch>
        </p:blipFill>
        <p:spPr bwMode="auto">
          <a:xfrm>
            <a:off x="7000892" y="1765514"/>
            <a:ext cx="1928826" cy="1377734"/>
          </a:xfrm>
          <a:prstGeom prst="rect">
            <a:avLst/>
          </a:prstGeom>
          <a:noFill/>
        </p:spPr>
      </p:pic>
      <p:pic>
        <p:nvPicPr>
          <p:cNvPr id="2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742" y="3501008"/>
            <a:ext cx="332677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e 15"/>
          <p:cNvGrpSpPr/>
          <p:nvPr/>
        </p:nvGrpSpPr>
        <p:grpSpPr>
          <a:xfrm>
            <a:off x="857224" y="1052736"/>
            <a:ext cx="7835840" cy="1214446"/>
            <a:chOff x="857224" y="2857496"/>
            <a:chExt cx="7835840" cy="1214446"/>
          </a:xfrm>
        </p:grpSpPr>
        <p:pic>
          <p:nvPicPr>
            <p:cNvPr id="33" name="Picture 9" descr="https://encrypted-tbn1.gstatic.com/images?q=tbn:ANd9GcRYnrzf3KNVuCx9H4qKeXlyglooejJjG8IFkZzmDx0Uvyc1wdqldg"/>
            <p:cNvPicPr>
              <a:picLocks noChangeAspect="1" noChangeArrowheads="1"/>
            </p:cNvPicPr>
            <p:nvPr/>
          </p:nvPicPr>
          <p:blipFill>
            <a:blip r:embed="rId2"/>
            <a:srcRect l="4762" r="9524"/>
            <a:stretch>
              <a:fillRect/>
            </a:stretch>
          </p:blipFill>
          <p:spPr bwMode="auto">
            <a:xfrm>
              <a:off x="6643702" y="2857496"/>
              <a:ext cx="2049362" cy="1214446"/>
            </a:xfrm>
            <a:prstGeom prst="rect">
              <a:avLst/>
            </a:prstGeom>
            <a:noFill/>
          </p:spPr>
        </p:pic>
        <p:sp>
          <p:nvSpPr>
            <p:cNvPr id="34" name="Espace réservé du contenu 2"/>
            <p:cNvSpPr txBox="1">
              <a:spLocks/>
            </p:cNvSpPr>
            <p:nvPr/>
          </p:nvSpPr>
          <p:spPr>
            <a:xfrm>
              <a:off x="857224" y="3001512"/>
              <a:ext cx="5786478" cy="1070430"/>
            </a:xfrm>
            <a:prstGeom prst="rect">
              <a:avLst/>
            </a:prstGeom>
          </p:spPr>
          <p:txBody>
            <a:bodyPr vert="horz" lIns="91440" tIns="45720" rIns="91440" bIns="45720" rtlCol="0">
              <a:noAutofit/>
            </a:bodyPr>
            <a:lstStyle/>
            <a:p>
              <a:pPr marL="342900" lvl="0" indent="-342900">
                <a:spcBef>
                  <a:spcPct val="20000"/>
                </a:spcBef>
              </a:pPr>
              <a:r>
                <a:rPr lang="fr-FR" sz="3200" noProof="0" dirty="0" smtClean="0">
                  <a:solidFill>
                    <a:schemeClr val="bg1">
                      <a:lumMod val="85000"/>
                    </a:schemeClr>
                  </a:solidFill>
                </a:rPr>
                <a:t>Du modèle corpusculaire au modèle ondulatoire</a:t>
              </a:r>
              <a:endParaRPr kumimoji="0" lang="fr-FR" sz="2800" b="0" i="0" u="none" strike="noStrike" kern="1200" cap="none" spc="0" normalizeH="0" baseline="0" noProof="0" dirty="0" smtClean="0">
                <a:ln>
                  <a:noFill/>
                </a:ln>
                <a:solidFill>
                  <a:schemeClr val="bg1">
                    <a:lumMod val="85000"/>
                  </a:schemeClr>
                </a:solidFill>
                <a:effectLst/>
                <a:uLnTx/>
                <a:uFillTx/>
              </a:endParaRPr>
            </a:p>
          </p:txBody>
        </p:sp>
      </p:grpSp>
      <p:sp>
        <p:nvSpPr>
          <p:cNvPr id="2" name="Titre 1"/>
          <p:cNvSpPr>
            <a:spLocks noGrp="1"/>
          </p:cNvSpPr>
          <p:nvPr>
            <p:ph type="title"/>
          </p:nvPr>
        </p:nvSpPr>
        <p:spPr/>
        <p:txBody>
          <a:bodyPr/>
          <a:lstStyle/>
          <a:p>
            <a:r>
              <a:rPr lang="fr-FR" dirty="0" smtClean="0"/>
              <a:t>Plan</a:t>
            </a:r>
            <a:endParaRPr lang="fr-FR" dirty="0"/>
          </a:p>
        </p:txBody>
      </p:sp>
      <p:sp>
        <p:nvSpPr>
          <p:cNvPr id="6146" name="AutoShape 2"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48"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0"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5"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16"/>
          <p:cNvGrpSpPr/>
          <p:nvPr/>
        </p:nvGrpSpPr>
        <p:grpSpPr>
          <a:xfrm>
            <a:off x="857224" y="2348880"/>
            <a:ext cx="7838478" cy="1346625"/>
            <a:chOff x="857224" y="4368391"/>
            <a:chExt cx="7838478" cy="1346625"/>
          </a:xfrm>
        </p:grpSpPr>
        <p:pic>
          <p:nvPicPr>
            <p:cNvPr id="6156" name="Picture 12"/>
            <p:cNvPicPr>
              <a:picLocks noChangeAspect="1" noChangeArrowheads="1"/>
            </p:cNvPicPr>
            <p:nvPr/>
          </p:nvPicPr>
          <p:blipFill>
            <a:blip r:embed="rId3"/>
            <a:srcRect l="14940" t="22608" r="17565" b="22080"/>
            <a:stretch>
              <a:fillRect/>
            </a:stretch>
          </p:blipFill>
          <p:spPr bwMode="auto">
            <a:xfrm>
              <a:off x="6643702" y="4368391"/>
              <a:ext cx="2052000" cy="1346625"/>
            </a:xfrm>
            <a:prstGeom prst="rect">
              <a:avLst/>
            </a:prstGeom>
            <a:noFill/>
            <a:ln w="9525">
              <a:noFill/>
              <a:miter lim="800000"/>
              <a:headEnd/>
              <a:tailEnd/>
            </a:ln>
            <a:effectLst/>
          </p:spPr>
        </p:pic>
        <p:sp>
          <p:nvSpPr>
            <p:cNvPr id="12" name="Espace réservé du contenu 2"/>
            <p:cNvSpPr txBox="1">
              <a:spLocks/>
            </p:cNvSpPr>
            <p:nvPr/>
          </p:nvSpPr>
          <p:spPr>
            <a:xfrm>
              <a:off x="857224" y="4440399"/>
              <a:ext cx="5688406" cy="1165675"/>
            </a:xfrm>
            <a:prstGeom prst="rect">
              <a:avLst/>
            </a:prstGeom>
          </p:spPr>
          <p:txBody>
            <a:bodyPr vert="horz" lIns="91440" tIns="45720" rIns="91440" bIns="45720" rtlCol="0">
              <a:normAutofit/>
            </a:bodyPr>
            <a:lstStyle/>
            <a:p>
              <a:r>
                <a:rPr lang="fr-FR" sz="3200" dirty="0" smtClean="0"/>
                <a:t>De la spectroscopie au modèle quantique de l’atome…</a:t>
              </a:r>
            </a:p>
          </p:txBody>
        </p:sp>
      </p:grpSp>
      <p:pic>
        <p:nvPicPr>
          <p:cNvPr id="17" name="Image 16"/>
          <p:cNvPicPr>
            <a:picLocks noChangeAspect="1"/>
          </p:cNvPicPr>
          <p:nvPr/>
        </p:nvPicPr>
        <p:blipFill rotWithShape="1">
          <a:blip r:embed="rId4">
            <a:extLst>
              <a:ext uri="{28A0092B-C50C-407E-A947-70E740481C1C}">
                <a14:useLocalDpi xmlns:a14="http://schemas.microsoft.com/office/drawing/2010/main" val="0"/>
              </a:ext>
            </a:extLst>
          </a:blip>
          <a:srcRect l="102635" t="18207" r="-102635" b="23928"/>
          <a:stretch/>
        </p:blipFill>
        <p:spPr>
          <a:xfrm>
            <a:off x="6545630" y="3058699"/>
            <a:ext cx="2157085" cy="1248172"/>
          </a:xfrm>
          <a:prstGeom prst="rect">
            <a:avLst/>
          </a:prstGeom>
        </p:spPr>
      </p:pic>
      <p:grpSp>
        <p:nvGrpSpPr>
          <p:cNvPr id="6" name="Groupe 5"/>
          <p:cNvGrpSpPr/>
          <p:nvPr/>
        </p:nvGrpSpPr>
        <p:grpSpPr>
          <a:xfrm>
            <a:off x="857434" y="3769584"/>
            <a:ext cx="7838268" cy="1391048"/>
            <a:chOff x="857434" y="5425768"/>
            <a:chExt cx="7838268" cy="1391048"/>
          </a:xfrm>
        </p:grpSpPr>
        <p:sp>
          <p:nvSpPr>
            <p:cNvPr id="22" name="Espace réservé du contenu 2"/>
            <p:cNvSpPr txBox="1">
              <a:spLocks/>
            </p:cNvSpPr>
            <p:nvPr/>
          </p:nvSpPr>
          <p:spPr>
            <a:xfrm>
              <a:off x="857434" y="5741236"/>
              <a:ext cx="5688406" cy="685792"/>
            </a:xfrm>
            <a:prstGeom prst="rect">
              <a:avLst/>
            </a:prstGeom>
          </p:spPr>
          <p:txBody>
            <a:bodyPr vert="horz" lIns="91440" tIns="45720" rIns="91440" bIns="45720" rtlCol="0">
              <a:normAutofit/>
            </a:bodyPr>
            <a:lstStyle/>
            <a:p>
              <a:r>
                <a:rPr lang="fr-FR" sz="3200" dirty="0" smtClean="0">
                  <a:solidFill>
                    <a:schemeClr val="bg1">
                      <a:lumMod val="85000"/>
                    </a:schemeClr>
                  </a:solidFill>
                </a:rPr>
                <a:t>… jusqu’à la LED bleue</a:t>
              </a:r>
            </a:p>
          </p:txBody>
        </p:sp>
        <p:pic>
          <p:nvPicPr>
            <p:cNvPr id="23" name="Image 22"/>
            <p:cNvPicPr>
              <a:picLocks noChangeAspect="1"/>
            </p:cNvPicPr>
            <p:nvPr/>
          </p:nvPicPr>
          <p:blipFill rotWithShape="1">
            <a:blip r:embed="rId4">
              <a:extLst>
                <a:ext uri="{28A0092B-C50C-407E-A947-70E740481C1C}">
                  <a14:useLocalDpi xmlns:a14="http://schemas.microsoft.com/office/drawing/2010/main" val="0"/>
                </a:ext>
              </a:extLst>
            </a:blip>
            <a:srcRect l="4872" t="24639" b="10873"/>
            <a:stretch/>
          </p:blipFill>
          <p:spPr>
            <a:xfrm>
              <a:off x="6643702" y="5425768"/>
              <a:ext cx="2052000" cy="1391048"/>
            </a:xfrm>
            <a:prstGeom prst="rect">
              <a:avLst/>
            </a:prstGeom>
          </p:spPr>
        </p:pic>
      </p:grpSp>
      <p:grpSp>
        <p:nvGrpSpPr>
          <p:cNvPr id="20" name="Groupe 19"/>
          <p:cNvGrpSpPr/>
          <p:nvPr/>
        </p:nvGrpSpPr>
        <p:grpSpPr>
          <a:xfrm>
            <a:off x="755576" y="5157192"/>
            <a:ext cx="8064896" cy="1843906"/>
            <a:chOff x="-4501008" y="-1683568"/>
            <a:chExt cx="8064896" cy="1843906"/>
          </a:xfrm>
        </p:grpSpPr>
        <p:sp>
          <p:nvSpPr>
            <p:cNvPr id="21" name="Rectangle 20"/>
            <p:cNvSpPr/>
            <p:nvPr/>
          </p:nvSpPr>
          <p:spPr>
            <a:xfrm>
              <a:off x="-4501008" y="-1683568"/>
              <a:ext cx="8064896" cy="169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85000"/>
                  </a:schemeClr>
                </a:solidFill>
              </a:endParaRPr>
            </a:p>
          </p:txBody>
        </p:sp>
        <p:sp>
          <p:nvSpPr>
            <p:cNvPr id="24"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5"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6"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grpSp>
          <p:nvGrpSpPr>
            <p:cNvPr id="27" name="Groupe 26"/>
            <p:cNvGrpSpPr/>
            <p:nvPr/>
          </p:nvGrpSpPr>
          <p:grpSpPr>
            <a:xfrm>
              <a:off x="-4363047" y="-1541648"/>
              <a:ext cx="7823341" cy="1454814"/>
              <a:chOff x="1009624" y="1355581"/>
              <a:chExt cx="7823341" cy="1454814"/>
            </a:xfrm>
            <a:solidFill>
              <a:schemeClr val="bg1"/>
            </a:solidFill>
          </p:grpSpPr>
          <p:pic>
            <p:nvPicPr>
              <p:cNvPr id="2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083" b="1275"/>
              <a:stretch/>
            </p:blipFill>
            <p:spPr bwMode="auto">
              <a:xfrm flipH="1">
                <a:off x="6736449" y="1355581"/>
                <a:ext cx="2096516" cy="14548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space réservé du contenu 2"/>
              <p:cNvSpPr txBox="1">
                <a:spLocks/>
              </p:cNvSpPr>
              <p:nvPr/>
            </p:nvSpPr>
            <p:spPr>
              <a:xfrm>
                <a:off x="1009624" y="1752600"/>
                <a:ext cx="4186238" cy="685792"/>
              </a:xfrm>
              <a:prstGeom prst="rect">
                <a:avLst/>
              </a:prstGeom>
              <a:grpFill/>
            </p:spPr>
            <p:txBody>
              <a:bodyPr vert="horz" lIns="91440" tIns="45720" rIns="91440" bIns="45720" rtlCol="0">
                <a:normAutofit/>
              </a:bodyPr>
              <a:lstStyle/>
              <a:p>
                <a:pPr marL="342900" lvl="0" indent="-342900">
                  <a:spcBef>
                    <a:spcPct val="20000"/>
                  </a:spcBef>
                </a:pPr>
                <a:r>
                  <a:rPr lang="fr-FR" sz="3200" dirty="0">
                    <a:solidFill>
                      <a:schemeClr val="bg1">
                        <a:lumMod val="85000"/>
                      </a:schemeClr>
                    </a:solidFill>
                  </a:rPr>
                  <a:t>e</a:t>
                </a:r>
                <a:r>
                  <a:rPr lang="fr-FR" sz="3200" dirty="0" smtClean="0">
                    <a:solidFill>
                      <a:schemeClr val="bg1">
                        <a:lumMod val="85000"/>
                      </a:schemeClr>
                    </a:solidFill>
                  </a:rPr>
                  <a:t>t au-delà…</a:t>
                </a:r>
                <a:endParaRPr kumimoji="0" lang="fr-FR" sz="3200" b="0" i="0" u="none" strike="noStrike" kern="1200" cap="none" spc="0" normalizeH="0" baseline="0" noProof="0" dirty="0" smtClean="0">
                  <a:ln>
                    <a:noFill/>
                  </a:ln>
                  <a:solidFill>
                    <a:schemeClr val="bg1">
                      <a:lumMod val="85000"/>
                    </a:schemeClr>
                  </a:solidFill>
                  <a:effectLst/>
                  <a:uLnTx/>
                  <a:uFillTx/>
                </a:endParaRPr>
              </a:p>
            </p:txBody>
          </p:sp>
        </p:grpSp>
      </p:grpSp>
      <p:sp>
        <p:nvSpPr>
          <p:cNvPr id="30" name="Rectangle 29"/>
          <p:cNvSpPr/>
          <p:nvPr/>
        </p:nvSpPr>
        <p:spPr>
          <a:xfrm>
            <a:off x="6518965" y="3741009"/>
            <a:ext cx="2202624" cy="3079112"/>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596354" y="603298"/>
            <a:ext cx="2202624" cy="170198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83000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6146" name="AutoShape 2"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48"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0"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5"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16"/>
          <p:cNvGrpSpPr/>
          <p:nvPr/>
        </p:nvGrpSpPr>
        <p:grpSpPr>
          <a:xfrm>
            <a:off x="857224" y="2348880"/>
            <a:ext cx="7838478" cy="1346625"/>
            <a:chOff x="857224" y="4368391"/>
            <a:chExt cx="7838478" cy="1346625"/>
          </a:xfrm>
        </p:grpSpPr>
        <p:pic>
          <p:nvPicPr>
            <p:cNvPr id="6156" name="Picture 12"/>
            <p:cNvPicPr>
              <a:picLocks noChangeAspect="1" noChangeArrowheads="1"/>
            </p:cNvPicPr>
            <p:nvPr/>
          </p:nvPicPr>
          <p:blipFill>
            <a:blip r:embed="rId2"/>
            <a:srcRect l="14940" t="22608" r="17565" b="22080"/>
            <a:stretch>
              <a:fillRect/>
            </a:stretch>
          </p:blipFill>
          <p:spPr bwMode="auto">
            <a:xfrm>
              <a:off x="6643702" y="4368391"/>
              <a:ext cx="2052000" cy="1346625"/>
            </a:xfrm>
            <a:prstGeom prst="rect">
              <a:avLst/>
            </a:prstGeom>
            <a:noFill/>
            <a:ln w="9525">
              <a:noFill/>
              <a:miter lim="800000"/>
              <a:headEnd/>
              <a:tailEnd/>
            </a:ln>
            <a:effectLst/>
          </p:spPr>
        </p:pic>
        <p:sp>
          <p:nvSpPr>
            <p:cNvPr id="12" name="Espace réservé du contenu 2"/>
            <p:cNvSpPr txBox="1">
              <a:spLocks/>
            </p:cNvSpPr>
            <p:nvPr/>
          </p:nvSpPr>
          <p:spPr>
            <a:xfrm>
              <a:off x="857224" y="4440399"/>
              <a:ext cx="5688406" cy="1165675"/>
            </a:xfrm>
            <a:prstGeom prst="rect">
              <a:avLst/>
            </a:prstGeom>
          </p:spPr>
          <p:txBody>
            <a:bodyPr vert="horz" lIns="91440" tIns="45720" rIns="91440" bIns="45720" rtlCol="0">
              <a:normAutofit/>
            </a:bodyPr>
            <a:lstStyle/>
            <a:p>
              <a:r>
                <a:rPr lang="fr-FR" sz="3200" dirty="0" smtClean="0"/>
                <a:t>De la spectroscopie au modèle quantique de l’atome…</a:t>
              </a:r>
            </a:p>
          </p:txBody>
        </p:sp>
      </p:grpSp>
      <p:grpSp>
        <p:nvGrpSpPr>
          <p:cNvPr id="5" name="Groupe 15"/>
          <p:cNvGrpSpPr/>
          <p:nvPr/>
        </p:nvGrpSpPr>
        <p:grpSpPr>
          <a:xfrm>
            <a:off x="857224" y="1052736"/>
            <a:ext cx="7835840" cy="1214446"/>
            <a:chOff x="857224" y="2857496"/>
            <a:chExt cx="7835840" cy="1214446"/>
          </a:xfrm>
        </p:grpSpPr>
        <p:pic>
          <p:nvPicPr>
            <p:cNvPr id="6153"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6643702" y="2857496"/>
              <a:ext cx="2049362" cy="1214446"/>
            </a:xfrm>
            <a:prstGeom prst="rect">
              <a:avLst/>
            </a:prstGeom>
            <a:noFill/>
          </p:spPr>
        </p:pic>
        <p:sp>
          <p:nvSpPr>
            <p:cNvPr id="13" name="Espace réservé du contenu 2"/>
            <p:cNvSpPr txBox="1">
              <a:spLocks/>
            </p:cNvSpPr>
            <p:nvPr/>
          </p:nvSpPr>
          <p:spPr>
            <a:xfrm>
              <a:off x="857224" y="3001512"/>
              <a:ext cx="5786478" cy="1070430"/>
            </a:xfrm>
            <a:prstGeom prst="rect">
              <a:avLst/>
            </a:prstGeom>
          </p:spPr>
          <p:txBody>
            <a:bodyPr vert="horz" lIns="91440" tIns="45720" rIns="91440" bIns="45720" rtlCol="0">
              <a:noAutofit/>
            </a:bodyPr>
            <a:lstStyle/>
            <a:p>
              <a:pPr marL="342900" lvl="0" indent="-342900">
                <a:spcBef>
                  <a:spcPct val="20000"/>
                </a:spcBef>
              </a:pPr>
              <a:r>
                <a:rPr lang="fr-FR" sz="3200" noProof="0" dirty="0" smtClean="0"/>
                <a:t>Du modèle corpusculaire au modèle ondulatoire</a:t>
              </a:r>
              <a:endParaRPr kumimoji="0" lang="fr-FR" sz="2800" b="0" i="0" u="none" strike="noStrike" kern="1200" cap="none" spc="0" normalizeH="0" baseline="0" noProof="0" dirty="0" smtClean="0">
                <a:ln>
                  <a:noFill/>
                </a:ln>
                <a:solidFill>
                  <a:schemeClr val="tx1"/>
                </a:solidFill>
                <a:effectLst/>
                <a:uLnTx/>
                <a:uFillTx/>
                <a:latin typeface="+mn-lt"/>
                <a:ea typeface="+mn-ea"/>
                <a:cs typeface="+mn-cs"/>
              </a:endParaRPr>
            </a:p>
          </p:txBody>
        </p:sp>
      </p:grpSp>
      <p:pic>
        <p:nvPicPr>
          <p:cNvPr id="17" name="Image 16"/>
          <p:cNvPicPr>
            <a:picLocks noChangeAspect="1"/>
          </p:cNvPicPr>
          <p:nvPr/>
        </p:nvPicPr>
        <p:blipFill rotWithShape="1">
          <a:blip r:embed="rId4">
            <a:extLst>
              <a:ext uri="{28A0092B-C50C-407E-A947-70E740481C1C}">
                <a14:useLocalDpi xmlns:a14="http://schemas.microsoft.com/office/drawing/2010/main" val="0"/>
              </a:ext>
            </a:extLst>
          </a:blip>
          <a:srcRect l="102635" t="18207" r="-102635" b="23928"/>
          <a:stretch/>
        </p:blipFill>
        <p:spPr>
          <a:xfrm>
            <a:off x="6545630" y="3058699"/>
            <a:ext cx="2157085" cy="1248172"/>
          </a:xfrm>
          <a:prstGeom prst="rect">
            <a:avLst/>
          </a:prstGeom>
        </p:spPr>
      </p:pic>
      <p:grpSp>
        <p:nvGrpSpPr>
          <p:cNvPr id="6" name="Groupe 5"/>
          <p:cNvGrpSpPr/>
          <p:nvPr/>
        </p:nvGrpSpPr>
        <p:grpSpPr>
          <a:xfrm>
            <a:off x="857434" y="3769584"/>
            <a:ext cx="7838268" cy="1391048"/>
            <a:chOff x="857434" y="5425768"/>
            <a:chExt cx="7838268" cy="1391048"/>
          </a:xfrm>
        </p:grpSpPr>
        <p:sp>
          <p:nvSpPr>
            <p:cNvPr id="22" name="Espace réservé du contenu 2"/>
            <p:cNvSpPr txBox="1">
              <a:spLocks/>
            </p:cNvSpPr>
            <p:nvPr/>
          </p:nvSpPr>
          <p:spPr>
            <a:xfrm>
              <a:off x="857434" y="5741236"/>
              <a:ext cx="5688406" cy="685792"/>
            </a:xfrm>
            <a:prstGeom prst="rect">
              <a:avLst/>
            </a:prstGeom>
          </p:spPr>
          <p:txBody>
            <a:bodyPr vert="horz" lIns="91440" tIns="45720" rIns="91440" bIns="45720" rtlCol="0">
              <a:normAutofit/>
            </a:bodyPr>
            <a:lstStyle/>
            <a:p>
              <a:r>
                <a:rPr lang="fr-FR" sz="3200" dirty="0" smtClean="0"/>
                <a:t>… jusqu’à la LED bleue</a:t>
              </a:r>
            </a:p>
          </p:txBody>
        </p:sp>
        <p:pic>
          <p:nvPicPr>
            <p:cNvPr id="23" name="Image 22"/>
            <p:cNvPicPr>
              <a:picLocks noChangeAspect="1"/>
            </p:cNvPicPr>
            <p:nvPr/>
          </p:nvPicPr>
          <p:blipFill rotWithShape="1">
            <a:blip r:embed="rId4">
              <a:extLst>
                <a:ext uri="{28A0092B-C50C-407E-A947-70E740481C1C}">
                  <a14:useLocalDpi xmlns:a14="http://schemas.microsoft.com/office/drawing/2010/main" val="0"/>
                </a:ext>
              </a:extLst>
            </a:blip>
            <a:srcRect l="4872" t="24639" b="10873"/>
            <a:stretch/>
          </p:blipFill>
          <p:spPr>
            <a:xfrm>
              <a:off x="6643702" y="5425768"/>
              <a:ext cx="2052000" cy="1391048"/>
            </a:xfrm>
            <a:prstGeom prst="rect">
              <a:avLst/>
            </a:prstGeom>
          </p:spPr>
        </p:pic>
      </p:grpSp>
      <p:grpSp>
        <p:nvGrpSpPr>
          <p:cNvPr id="20" name="Groupe 19"/>
          <p:cNvGrpSpPr/>
          <p:nvPr/>
        </p:nvGrpSpPr>
        <p:grpSpPr>
          <a:xfrm>
            <a:off x="755576" y="5157192"/>
            <a:ext cx="8064896" cy="1843906"/>
            <a:chOff x="-4501008" y="-1683568"/>
            <a:chExt cx="8064896" cy="1843906"/>
          </a:xfrm>
        </p:grpSpPr>
        <p:sp>
          <p:nvSpPr>
            <p:cNvPr id="21" name="Rectangle 20"/>
            <p:cNvSpPr/>
            <p:nvPr/>
          </p:nvSpPr>
          <p:spPr>
            <a:xfrm>
              <a:off x="-4501008" y="-1683568"/>
              <a:ext cx="8064896" cy="169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4"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6"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7" name="Groupe 26"/>
            <p:cNvGrpSpPr/>
            <p:nvPr/>
          </p:nvGrpSpPr>
          <p:grpSpPr>
            <a:xfrm>
              <a:off x="-4363047" y="-1541648"/>
              <a:ext cx="7823341" cy="1454814"/>
              <a:chOff x="1009624" y="1355581"/>
              <a:chExt cx="7823341" cy="1454814"/>
            </a:xfrm>
            <a:solidFill>
              <a:schemeClr val="bg1"/>
            </a:solidFill>
          </p:grpSpPr>
          <p:pic>
            <p:nvPicPr>
              <p:cNvPr id="2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083" b="1275"/>
              <a:stretch/>
            </p:blipFill>
            <p:spPr bwMode="auto">
              <a:xfrm flipH="1">
                <a:off x="6736449" y="1355581"/>
                <a:ext cx="2096516" cy="14548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space réservé du contenu 2"/>
              <p:cNvSpPr txBox="1">
                <a:spLocks/>
              </p:cNvSpPr>
              <p:nvPr/>
            </p:nvSpPr>
            <p:spPr>
              <a:xfrm>
                <a:off x="1009624" y="1752600"/>
                <a:ext cx="4186238" cy="685792"/>
              </a:xfrm>
              <a:prstGeom prst="rect">
                <a:avLst/>
              </a:prstGeom>
              <a:grpFill/>
            </p:spPr>
            <p:txBody>
              <a:bodyPr vert="horz" lIns="91440" tIns="45720" rIns="91440" bIns="45720" rtlCol="0">
                <a:normAutofit/>
              </a:bodyPr>
              <a:lstStyle/>
              <a:p>
                <a:pPr marL="342900" lvl="0" indent="-342900">
                  <a:spcBef>
                    <a:spcPct val="20000"/>
                  </a:spcBef>
                </a:pPr>
                <a:r>
                  <a:rPr lang="fr-FR" sz="3200" dirty="0"/>
                  <a:t>e</a:t>
                </a:r>
                <a:r>
                  <a:rPr lang="fr-FR" sz="3200" dirty="0" smtClean="0"/>
                  <a:t>t au-delà…</a:t>
                </a:r>
                <a:endParaRPr kumimoji="0" lang="fr-FR" sz="3200" b="0" i="0" u="none" strike="noStrike" kern="1200" cap="none" spc="0" normalizeH="0" baseline="0" noProof="0" dirty="0" smtClean="0">
                  <a:ln>
                    <a:noFill/>
                  </a:ln>
                  <a:effectLst/>
                  <a:uLnTx/>
                  <a:uFillTx/>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e 34"/>
          <p:cNvGrpSpPr/>
          <p:nvPr/>
        </p:nvGrpSpPr>
        <p:grpSpPr>
          <a:xfrm>
            <a:off x="558211" y="1285864"/>
            <a:ext cx="8585789" cy="2423524"/>
            <a:chOff x="558211" y="1285864"/>
            <a:chExt cx="8585789" cy="2423524"/>
          </a:xfrm>
        </p:grpSpPr>
        <p:grpSp>
          <p:nvGrpSpPr>
            <p:cNvPr id="32" name="Groupe 31"/>
            <p:cNvGrpSpPr/>
            <p:nvPr/>
          </p:nvGrpSpPr>
          <p:grpSpPr>
            <a:xfrm>
              <a:off x="558211" y="1285864"/>
              <a:ext cx="6442680" cy="2423524"/>
              <a:chOff x="558211" y="1285864"/>
              <a:chExt cx="6442680" cy="2423524"/>
            </a:xfrm>
          </p:grpSpPr>
          <p:pic>
            <p:nvPicPr>
              <p:cNvPr id="47106" name="Picture 2" descr="Une bande de couleur allant du violet sombre à gauche au rouge sombre à droite, des traits noirs la barrent en divers endroits."/>
              <p:cNvPicPr>
                <a:picLocks noChangeAspect="1" noChangeArrowheads="1"/>
              </p:cNvPicPr>
              <p:nvPr/>
            </p:nvPicPr>
            <p:blipFill>
              <a:blip r:embed="rId3"/>
              <a:srcRect/>
              <a:stretch>
                <a:fillRect/>
              </a:stretch>
            </p:blipFill>
            <p:spPr bwMode="auto">
              <a:xfrm>
                <a:off x="2012966" y="1714488"/>
                <a:ext cx="4987925" cy="1462370"/>
              </a:xfrm>
              <a:prstGeom prst="rect">
                <a:avLst/>
              </a:prstGeom>
              <a:noFill/>
            </p:spPr>
          </p:pic>
          <p:grpSp>
            <p:nvGrpSpPr>
              <p:cNvPr id="30" name="Groupe 29"/>
              <p:cNvGrpSpPr/>
              <p:nvPr/>
            </p:nvGrpSpPr>
            <p:grpSpPr>
              <a:xfrm>
                <a:off x="558211" y="1285864"/>
                <a:ext cx="1227707" cy="2423524"/>
                <a:chOff x="558211" y="1285864"/>
                <a:chExt cx="1227707" cy="2423524"/>
              </a:xfrm>
            </p:grpSpPr>
            <p:pic>
              <p:nvPicPr>
                <p:cNvPr id="1026" name="Picture 2" descr="Description de cette image, également commentée ci-après"/>
                <p:cNvPicPr>
                  <a:picLocks noChangeAspect="1" noChangeArrowheads="1"/>
                </p:cNvPicPr>
                <p:nvPr/>
              </p:nvPicPr>
              <p:blipFill>
                <a:blip r:embed="rId4"/>
                <a:srcRect/>
                <a:stretch>
                  <a:fillRect/>
                </a:stretch>
              </p:blipFill>
              <p:spPr bwMode="auto">
                <a:xfrm>
                  <a:off x="714348" y="1285864"/>
                  <a:ext cx="936000" cy="1410410"/>
                </a:xfrm>
                <a:prstGeom prst="rect">
                  <a:avLst/>
                </a:prstGeom>
                <a:noFill/>
              </p:spPr>
            </p:pic>
            <p:sp>
              <p:nvSpPr>
                <p:cNvPr id="28" name="Rectangle 27"/>
                <p:cNvSpPr/>
                <p:nvPr/>
              </p:nvSpPr>
              <p:spPr>
                <a:xfrm>
                  <a:off x="558211" y="2786058"/>
                  <a:ext cx="1227707" cy="923330"/>
                </a:xfrm>
                <a:prstGeom prst="rect">
                  <a:avLst/>
                </a:prstGeom>
              </p:spPr>
              <p:txBody>
                <a:bodyPr wrap="none">
                  <a:spAutoFit/>
                </a:bodyPr>
                <a:lstStyle/>
                <a:p>
                  <a:pPr algn="ctr"/>
                  <a:r>
                    <a:rPr lang="fr-FR" dirty="0" smtClean="0"/>
                    <a:t>Joseph </a:t>
                  </a:r>
                  <a:r>
                    <a:rPr lang="fr-FR" dirty="0" err="1" smtClean="0"/>
                    <a:t>von</a:t>
                  </a:r>
                  <a:endParaRPr lang="fr-FR" dirty="0" smtClean="0"/>
                </a:p>
                <a:p>
                  <a:pPr algn="ctr"/>
                  <a:r>
                    <a:rPr lang="fr-FR" dirty="0" smtClean="0"/>
                    <a:t>Fraunhofer</a:t>
                  </a:r>
                </a:p>
                <a:p>
                  <a:pPr algn="ctr"/>
                  <a:r>
                    <a:rPr lang="fr-FR" dirty="0" smtClean="0"/>
                    <a:t>(1814)</a:t>
                  </a:r>
                  <a:endParaRPr lang="fr-FR" dirty="0"/>
                </a:p>
              </p:txBody>
            </p:sp>
          </p:grpSp>
        </p:grpSp>
        <p:pic>
          <p:nvPicPr>
            <p:cNvPr id="1028" name="Picture 4" descr="http://www.astrosurf.com/toussaint/dossiers/ec_soleil/ecs_290306/img_ecs_egypte_1_290306/lightouttercoronabis.jpg"/>
            <p:cNvPicPr>
              <a:picLocks noChangeAspect="1" noChangeArrowheads="1"/>
            </p:cNvPicPr>
            <p:nvPr/>
          </p:nvPicPr>
          <p:blipFill>
            <a:blip r:embed="rId5"/>
            <a:srcRect l="34806" t="31046" r="33757" b="29738"/>
            <a:stretch>
              <a:fillRect/>
            </a:stretch>
          </p:blipFill>
          <p:spPr bwMode="auto">
            <a:xfrm>
              <a:off x="7310425" y="1500174"/>
              <a:ext cx="1833575" cy="1571636"/>
            </a:xfrm>
            <a:prstGeom prst="rect">
              <a:avLst/>
            </a:prstGeom>
            <a:noFill/>
          </p:spPr>
        </p:pic>
      </p:grpSp>
      <p:sp>
        <p:nvSpPr>
          <p:cNvPr id="2" name="Titre 1"/>
          <p:cNvSpPr>
            <a:spLocks noGrp="1"/>
          </p:cNvSpPr>
          <p:nvPr>
            <p:ph type="title"/>
          </p:nvPr>
        </p:nvSpPr>
        <p:spPr/>
        <p:txBody>
          <a:bodyPr/>
          <a:lstStyle/>
          <a:p>
            <a:r>
              <a:rPr lang="fr-FR" dirty="0" smtClean="0"/>
              <a:t>Un formidable outil…</a:t>
            </a:r>
            <a:endParaRPr lang="fr-FR" dirty="0"/>
          </a:p>
        </p:txBody>
      </p:sp>
      <p:sp>
        <p:nvSpPr>
          <p:cNvPr id="47108" name="AutoShape 4" descr="data:image/jpeg;base64,/9j/4AAQSkZJRgABAQAAAQABAAD/2wCEAAkGBhQQEBUUEBQVFBUVFxUUFBUUFBUUFRUUFBQVFBQUFBQXHSYeFxkkGRQVHy8gJCcpLCwsFR4xNTAqNSYsLCkBCQoKDgwOGg8PGiwcHBwpLCkpKSwpMCwpKSksKiwpLCkpKSwsKSwsLCwsKSwsLCkpLCkpKSwpKSksLCksLCwsKf/AABEIAGcB6gMBIgACEQEDEQH/xAAcAAABBQEBAQAAAAAAAAAAAAACAAEDBAYFBwj/xABLEAACAQIDAwgFBgoJBQEBAAABAgMAEQQSIQUTMQYHIjJBUXGxI3KBkcFCVGGSs9IUFyUzUoKhorLRFTQ1Q2KDtMLwFiRzk8RTRP/EABoBAAIDAQEAAAAAAAAAAAAAAAECAAMEBQb/xAA1EQACAQMBBAcIAQQDAAAAAAAAAQIDETEEIUFRcQUSE5Gx0fAUIjIzQmGBwbIWI3KSU6Hh/9oADAMBAAIRAxEAPwD0o8asQ1Aesanhrnm8sqtSBaFKMGiIzFwco532pLhWcRxJK2Ryiky5MLBJ+CoSLA3keRiekVFl4ErHyN5VYnEvgROjIs2FnldzuMs7ocPZ0EZLIBvG0IXrDTTTrbYhX+kMEuVbSNiZHGUWeSKBN3Iw7XXsY6jsqbkQoaAkgEx4jHRRmwukYxcqiND8lAqIMo0so7hVuyxTd3NGEoglBOpZGCmxKkA3tqQQNezWubyTndsJGZXDsM6ZwCMwjdkBN9b9HU9vGlsBs62Ss/yv2k8P4OiSjDrPPupMQQh3S7uRwFz9AM7IqAsCBm4E2qfb2Nnjnwqw5ckkhSS+W+lpDa+v5qOc6doXXsNjlKgbB4gMAw3MpsQCNI2I0P0gH2UyQt2c/kRtdsTDJnaRzFM8ReVIEY5QrWJw7tG5XNlLLbUEWBBrR5ax/JfOFgWJgB/RuHZIzmEe9ckmRlXTUgXNr8e/Xt8mMfJNhIpJipd1zEoCFsWOXQ9uW1/pvRkiHVK0wWmzUs1KEfLSC1U2lJIIX3OXeZTkz3y5raZrdlVeS8rnBwtI2dmQOWJJuH6a6nXqsKhNp1stZbl3tGeEYVcMzhpsRum3SwNIy7iaSyfhHowbouptoDWoz1m+cCXJgjIujxy4Yo4tmQtiYo2Kn5JKO63HYxHbTLIDQwKci5r3sL5st72F75dL+GndR5aYtVDYOMeWImUqXEkyHICFvHK8dhfW11tc8aUh0MlNkor0zPYXqEuAY6yHKnas8e0MJDC7qkiSvIEGGuSksCi7Yi3Rs7XCHNroK6PJ3aMrzS7xlaGS82GNyXMbZWIOpygLJEQCFIz8CNag5XYZHxWzs6I98UynMitp+C4iQDUadNEbxUHspkrMN7mlKUJSjvQ3pBrgFaHd1IaVAJFu6jkSrNqr4g6iiESJUmSgQ1MKBDARcop1xjf9wHH9InBjClIrmAohMqMoEl0zFiSSLKQa9BC1idnbSjG1XwoiAlDMzYkLGHdcsWJyNZcxGWcR6sepft03IFPIRMHLRBaICnpQXGyUstFXJ5VYyWHCvJhygZBmJcEjIASbAdvD2X7bUyQtzqZaWWnS9hmtewvbhfttT3qWJcHLXH5WbTbC4OWaMLmXIAWBKIHkVGlcDUqgYuRpoh1FdmmZQRY6g6EHgQeINBZCczYSERkNiRijm/OBYlsCqnKRF0fpGl7MOPE9LLWX5solXZkJVVUsZS2VQt230i3NhqbKBf6BWoLUZZIgSKGkzUBekLEjC8juVGImxjx4hro4xRiusI1w+LaE5DF0gojKX3guW4aVuL1luTuFjTaG0ciIvSw3VRVPTgDtqB2tdj3nWtPmppZGitgV6a9Dmpr0g1g70SmogaNTRI0SijqINR5qhW0GKVqENT5qgtjD84PLGTBywphyboDisQBE8mbDowXddFTuy/pCHNgNydda2UUodQyHMrAMpHAqRcEeIIrMcvH3ZwbIcpkx2FikK9EyRek9HIR1k1PRNxqa1EMSqoVAFVQAqqAAABYAAaAAdlM8BQL1Xkq09VZKQugV3P01ODVZzVheFBjlFjqamhNYnF85eEhxeIhmkyiIogIR3zP0jL1QbZTlXxDVJHzs7OH9+3/pm+5R6kuAvWXE3yGvD+cDlxjcPtLERw4mRERlCquWwvEhNrjvJ99eo8muWeF2gXGFkLmMKXujpYMSB1gL8DXiPOePytivWT7GOt+hgnNqS3FVR4sU5uXeOaSN2xUpePPkYlbrnADW07QKPA8u8fEpWPFSqC8jkAjVpHZ3bhxLMT7azx4j2+VFF8T510upDrYXdyKG2agc420fnk3vX+VR4Pl/j40Cpi5VF2NgVtdmLHs7yT7az9KPh7/Om6kL4XcVts0c3ODj2ZC2KlJRiyno9FjG6XHR/Rdh7aLE84W0HRlbFylWVlYHLqCLEdXuNZxuzx+Bp2Gh8DVqpQs/dXcI2ztYLlxjoyhTEyLliSJbZdI06q8OAqbBc4GPjjVExUiqosAMlgO7q1nYuz1RTx8BUhSg7e6u7kBtmn/GRtH53L+592l+MnaPzuX3J92s3TVJ0oL6V3C9Z8TRtzj7R+dy/ufdqPCc4W0EjRExUgVVVVAyWCqoAA6PcBWfpo+A8B5VjlCN8InWfE034ydo3/rcv7n3arbT5eY6aIpLiZHUlCQclrq6up0XsZQfZXEHH/n00M3VPs8xVbirYFUnfJqfxkbR+dy/ufdqPCc4ePQELipACzsRZOs7s7Hq9rMT7a4FqBB5nzNVzS4CdZ2yar8Zm0fncn1Y/uUl5zNpfO5PqxfcrLGnSudInWlxNBhOcDHpJIy4qS7lc2iHgCBYFbL7LU+N5fY6R4WfEuTHJnQ5Y+i27dLiy/ouw176zsPWb2eVFLxX1v8Aa1Lfb64Ec5Xz6sa0c5O0fnT/AFIvuUhzk7R+dP8AUi7/AFKzQpKPj51Xcq7SfF95pfxkbRt/Wn+pF9yi/GPtG/8AWn+pF9ys0eFP2+/4ULsXtZ8X3mpXnG2h86f6kX3Kng5wMcTriCfFIvu1lEq3h+IqmcnbInazv8T7ze4Pljiza8x4qOrH2kf4a0GG5Q4g8ZD7k/lWHwI4eK/xCtRgRXA1VeosSfezt6V9ZbdpysBjn/p12zdIhtbD5phh3dyit7/Ssv6Z9w/lXneCH5cb1T/pof5VvAKya7U1ounab+CO9nToQi73W8mbbEv6Z9w/lVafb0w/vD7l/lTMKo4layw1VZv45d7OlTo02/hXcV8bypxK8Jm9yfyrN7d5X4t4JVadipRgRZNQRqOrXSx40rMbYHopPVbyrt6WvUbV5PvZ3KemoOlL3I4e5cDsty3xvzh/cn3aE8tsb84f9z7tcZqG1a+1nxfedVaPT/8AHH/VeR2Dy3xub+sycD+j3j/DS/63xvzl/cn3a4ZHSHgfMU5FN2kuL7yt6PT7f7cf9V5E2wuWGLigjSOd1UbyygJbWQk8R3k1cl5fY7T/ALl+PdH3H/DWa2aPRJ+v/GamlHDx+BrRKcuu9vE5VPTUuxi+osLcuCO03L/H/OX+rH92o25wMf8AOX+rH92uKwqFhTKT4lFTT019K7kX8Ny2xiTTOuIYNIYs5yx9LKmVb3W2g00q03OFj/nL/Vi+5WZUdN/8vyqUrV7b8PA58aULP3Vl7vuzuHnC2h86f6sf3KifnF2h86f6sf3a4jCoHposoqU4rcdxucjaN/63J9WP7tRnnK2l87k+rF9ys+/GomFXo580aJuczaXzyT3R/doTzmbS+eS/ufdrNNQmrEkZ2aX8Zu0vnkv7n3ab8Zm0/ns37n3azNNTWRUzt4/lzjpsm9xUr5HWVLkdGRL5XFhxFzW45peWeNxO1EixGJlljMcpKO1wSqXB4dleVGt5zJf2xH/4p/4KkkrEWT6LYVUlrP7e50MDgp3gxDyCRMuYCJ2AzIrizAWPRYVyJOebZp/vZP8A0S/yrN1XwLISW81j1aXhWI2Jzi4fG4zcQMSDFnUsjIS6s2dLMNegVYeq1bZeFLJNFyaeDGY3kFhJcVNNNCkhlyEhr9FlDBmFiOsMl/pUnto4+bvZ5/8A44vc33qflJl38LNOsQjzuysWBdBle4sbG25a9+AJ9vMiwagoxxcYaBoDNZnsxwUTCYNrfUdI+qQb606vbJW7cDX7D5MYbBljhoUiL2DZb6hb2BufpPvrwvnRH5WxXrR/Yx17fyQTd4YRGYTtEzo72YHMWMmVg1zcBx28LV4jzpf2tifGP7CKt+g+ZLl+0V1MIyhGo9vlTxDzPnTHiPb5UUQ8z510vq9fYzsOlFw9/nT2poxp7/M0d4jCbs8fgaJxp7DQkajx+Bo34HwNaY4YjI4hw9UUUQ6IoYuz1R8KOLqipT3euAGPamp7UjQqiA0MXAeA8qOhiHRHgPKsMsk3D9tDP1T7PMUdqGfqn2eYqqWBVlEtCnD2nzNFQp8T5mqqggxokpiKdRXOkRih6zezyopRqvrf7WoIes3s8jUkvFfW/wBrUrz64Aefx+idadP5+dIUlHx86pKBHhT9vv8AhTMNKK2vv+FQBIlW8N1hVVBVmHiKongTeabAnh4r5itTgayeCOg8V/iFanANXndWju6R7Dj4QflxvVP+mireWrB4U/lw+qf9Kn8q3w4Vg6QzT/wj+zsad55kBFUsUKvuKp4islN7TpUntODtAaVl9sfmZPUbyNaraK1ltsj0UnqP/Ca7+jyuZ36T/tS5PwBahomFDW1HYQB6w8D5inNMesPA+YoqYHE5ezPzSfr/AMZqWTs8fgai2b+bXxk+0NSy9nj8DWmXxvmzj0/kQ5R8EA1RMKlaoyKZFNQoqPSSf5dTMKiUekk/y6nIq6T/AF4I58FdPm/5MhcVXcVZkFV3FPEy1kVZONQvU0vGoWrVE5dTJC1MRRNQmrTIwbUJo7UxFMIyNq3nMn/bMX/jn+zrBtW75lP7Zh9Sb7I1HgQ9z2tyFwOJlaWfCxSSNbM7A5jlUKLm/wCioHsrlyc2+zRwwcH1T/OtFt7Y34SqLmy5WdurmvngmgtxH/7X/Vt23HnP9FYNsIyjFu4/Bwol3EjMI/6QaW5FrsxdkS3E5c1jfSjbxGizu7O5D4bC4ozwRJH6IRBUFgCXZnc/SQIx+qe+tSo0ribF2bud64l3q4iTfqbWCh1VQFNzdcix28L9tdxTpVUmaFgze1tkQ4h/Si7BJUFmswSZQslvELx7Kq/9M4Z89ybSGXNaXiJVZJEF+C3lbQcC3sqzidihsV+EZ2VhHubKF6u8EpOcgniALcLE9965S830bCxlktbEi2Vbf90gVye8grGV4WyCmT+4rX2NXs7DpGG3ZvmbO3SB6RRFHDh0VXT29teC86I/K2J8Y/sI6932VsgQNKV4SPnyhQqpZFSw+rf4Dt8K50h+VsT4xfYR1v0HzHy8iqphGSPEe3yoou3xPnTNxHt8qeLt8T510/q9fYzskpo+Hv8AM04pR8Pf5mm3iMc9nj8DRPw9hoW7PH4Gif4Gr44YjAi+T6o+FHFwFBCOr6o+FHFwFGnu9cAMKmp6ahVEGIoYuA8B5UVDHwHgPKsMsk3BdtDP1T7PMUQGtDP1T7PMVU8AWUS0KdvifM0VqFOB8T5mq6mCsc0601Otc2eSMaEdJvZ5GjlGqet/tagh67ezyNHLxT1h5NSPPrgB5/H6LAFOv8/OmFOv/PfVRQJuFP2+/wCFM3A0/b7/AIUAEqVPEOkKgSp4+sKqkIsmiwJ0Hiv8QrU4A1lMDwHiv8QrU4A6V5/Vo7ulwcrDH8t/q/8AyivQFrz3C/237P8A5TXoSCud0jmn/hH9nX0+HzI3qniKuuKpzisVPJ0aeTiY/hWV2z+ak9R/4TWs2hWU20PQyeo/8JrvaPKO9R+VLk/AjagtUjUBrcjtojPWHgfNaIimPWHgfNac04FvOZswejXxk+0NTSrw8fgaj2WPRL4y/aNU8o4eP86vm/ffN+Jy6Ub0I8o+CIWFREVO4qFqaJRURRX85J/lfGrNV1PpJP8AK+NWCavl5eCOdTw+b/kyGSq0gqy9Vnp4masVZBrULrU8tV2NaonJqETU1E9CatMjBpiaVMaYrYLVuuZT+2YfUn+yNYVq3PMqfy1D6k/2TUXgQ+lGrMS8kMKkZQR5UCZLCSUAIJN/a4a49Jdr8dT3mtO1YvEchIiuUy4gjJNH+cFys752J6NiQdBfs43uazfkaCOtGFyLu7ZMq5MvVyWGXL9FrWq2vCqaQhEVBeyqqi/GygAX91W1GgqtmlGI5R7LkDTyfhSwpIYcrPm6BjZCFuCAFLR+6V7/AOLmzbIN8WDtFEM0jOBna8Iw8sk8iqL6BbkN3AWOlq2G1tkx4lDHKCVzK2hscym6m/0HWosLyUhXeWDXk35Yls2uJ3e+IDAjXdrpa3HTWrFLYJKO0l5M7GmgZmkmEqNFho0Xp9Ewx5C92Ouckk8DwvevFudYflbEf5X2EdfQOGhEaKq3sqhRcljZQALsdSdOJr5/51/7WxH+V9hHW7QO9R8vIqqKyRkG4j2+VPF2+J86E8R7fKii7fE+ddP6vXBGZhinj4e/zNIU0Z09/maZZEYZ7PH4Gnb4GhY8PH4Gib4Gr44YoMXyfVHwoouAoIfk+qPhRRcP+d9Gnu9cAMkoSKekaFUQGhj4DwHlRGhj4DwFYZZIF20M/VPs8xR9tDiOqf8AnaKqeBVlElCnb4nzoqFO3xPnVc8CbhzTimNOtc2YGND129nlRTcV9YeTUMXXb9Xyo5eK+sPI0rz64Efxfj9E4p1Gn/O+mFOp/wCe2qShibhRdvv+FC3Cnvr7/hUASpU6dYVAtTJ1hVUhN5osANB4r/EK1mATSsps7gPFf4hWu2eNK87rGd7SYOJhk/Lg8P8A5TXoa15/Cv5cHqj/AEjfyr0BVrm9IvbT/wAI/s6tDD5gOKpzirr1TnNYaeTfTycPaArK7bHopPUf+E1qtpmspttvRSeo/wDCa9Boso9BQ+VLkyNqAiiY0Fb0dxAnrDwPmtFQHrDwPmtHTAWWc7Zf5tfWl+0ap5ezx+Bqvsz82vrS/aNVmXs8fgavn8b5vxObR+RHlHwRG4qBqnY1C1NEoqlAfnJPCL41O1QD85J4Rf7qmatD8vBHLjh83/JkUlV5DU0pqCSrImSqyrJxqJqlk41E1aUcqZE1CaNqA1ajNICmohTGmKgHrccyv9tQepP9i1Ydq3HMuPy1B6s/2L0XgQ9l5WbTwuMgWL8J3ZZkmUiORi6pNuxlAAJu4sCNbdIdjDN7Q2VCC7SY02vtB834PLYDEssEgVwbMiTP2XvcAWtet2/I3DEMCh6fFs7Zvz7YnRr3HpWzG3Gw7qgxvJDDSIyOhKMHBUu9gsksczKov0VzxKbDQagWBtVLaQYmaweOw2COJkkxIZWkBboOMpdp2W5F87GzrmHyYUHYL7KDpIrLqGAIPeCLg1xMbyRwz588ebeOsj5nc3ZA4U2zafnJDYaXYnjXdwqiONUXRVVVUcbBQABc6nQVVJpmhXRR7asw1Xt0jVqEUpYSBa8j5ec3GLxm0ZZIRGVdVZc0mU2jSONri2nSr2FRUWMYIrSZGdlU2CC7sNCVUdpJA91aKNWVJ3iUTXWPn9uaPH2LgQ5UMgY73hu8wbS2uqmk/NJj43RGWLNKzhBvQb5VaQ3NtOipr23YmKMm8jkgmQMZXJlQKpEkhOS4Y3Nn/Z7BJtb+t4L/AMk/+mkrR7XUvuKXBWPFI+aDaBZlCRXW1/TL8oXH7Khg5qMe0SSBI8r5Cvplv6VgEuOzrCvomOIBiwGrWJPfYWH7Kr7NwGTDxRyWYxpEDa9s0YXUcNMy3o+2TzsF7NHgP4pNoGTdiOPMFEh9MlsrFlGvippSc1WPETyGOPKgkzHep/dkq2nbqpr39cGfwlpNMpiWO3bmV3b3WaltDAZ8PLHHYF1kAve2aTMST+sxPtp1rqi4A7NHgX4oNoqyKY47sCB6ZOKi5/YKbDc0m0GLqI47xtkb0yaMUSQW7+jIvvr6JeIFgxGq3ynuuLH9lV8DhCjzMbWkkDrbuEEMev03jb2WorX1FwB2aPnx+bHHBI3KJllMap6VdTLqlx2VOOaPaOcpu47gBj6ZOBJA1/VNex7fxkKCCNZI13E8JZS6jdxxBSc1zpZZYvp9IveK7mDxMUt3iZH/ALtmRgwupJymxtcZv20Za6o82F7JHz1+KvH7tpN2mVS4J3qcY3KNp4qaIc0e0FZIzHHmZWYDfJwTIG1/XWvf8HgLRNHJYhnmYgXtaSZ5AOzsYUU2FJnjkFrKkqnvu5iIt9Q/sqp6mTJ2SPn480+0BnO7T0ej+lTSyLJp39FhQz8020Mi+iT0hAT0yakguO3TRTX0Li8HmjlVLBpFbiTYsYwgJ7tAvuo48KMsYYXMeUjjowUrf3E++l7dg7JHz6vNNtAyNHu0zKquRvU6rlwuvjG3uqvLzYY6OMyPGgXeZL71D0mlEI0vwzkV9DR4UjESSaZWjhQd943nZrjutIv7a5vKiIDC5V0G+wx9pxkLH9pNB1mwdhE8TPNNtAOEMSZmVmA30fBSoOt+9199BDzW49g5ESejJV/SpoVUMe3XQivoYxAuHt0gGUH6GKkj3ovuqrgcDl3wexEsjvoT1WRFse49E1Q7PJPZ4ngP4qdoK63iT0pCp6WPUiN5D26dFG41K3NLtFnyiJLqVZvTR6BgwHb9Br3vF4Ms8BW1opCxufk7iaIW7zeRfZerSxAMWA1NgT3hb28zS9VE7CN7nz2nNjjigfdplJVR6VOLOIxpf9Iij/Fdjw4jMaZmV3A3sfVRkVtb98i++vd8FgbQqkliVIbQm11fOpvp2ge6lJhScQkmmVY5UPfd3hYad1o2/ZQ6kRfZYfc8DxPNvjY4pZWjXJCJDId6hIEalnsL66CpvxXY/oejTp6L6WP9HP36aKa9i5VSxjCYqFWUSywy5UzAMzzq0KcT8qQhR9NXNmbQgnCCOSORkUNZXDFeiUJ0P0ke0d4qdmrE9lhxZ4rBzYY5nZBGmZMub0qfLBK69vCknN9igiSEIFfd5fSAk711RDYDTVxXuGGwjLPM5tZ91ltx6CkG/tNU9p7OGWNIwFCGEga2CxTI9h7EtSOlEi0cL7zznA8icQrZCEvZX6+mXNbu/wAJrv4LY8ixu5AyxmQN0he8TMr2HbqprXw4cXzW1tlv9AJNveTT4DZto5EksQ7zsQCdUlkdrH6crWrFV6Oo1fiv3/8AhrhHs8GCPJDEJtdJiq7tgVBzre64Z1OnjWuTAMSwA1Q2bUaXUN7dCK62KwjNLCwtaNnLX42aNlFvaRVhogocgWLat9JChR+wD3VVV6F09bq9Zy91JZWF+C2OolHBl41LxRSqLrMIzGe/eKGS47ND21HLsuQyGML0goci46pJUa371NdbktAr7PwWYXywYZhqesIUsdKvLhG/CWk0ymJU+nMHdjp3WYUi6A0sd8u9eRdHW1I7l6/JgtpbDm3byZOimfMcy6ZGKtpe/FTXE2tyGxbAxiIZnSTKN5HrYWOuaw6wr1bamzs+GlijsC6va5NszksST4kmrTwAsGI1XMFOuga1/IVqp9G0aXwt/wDXkbIdNaiMXFKO37PzPGl5DYw5vRdQ2b0kehyK/wClrowoP+icXlRt1pJlC+kj1zDML9LTQdtexYfDENKWtZ3DDw3UaG/tQ0OIwVxEEsBG6G3+FQRYe8Vb7HT4v1+DV/UeqX0x7n5nkI5A4wyFd0LqoJ9JHwckL8r/AAN7qjh5HYp494sYKBmS+dOKSGJtL/pKRXseKxUUJzyuqFxluzWuI1klIF+5d43gDXE5NY+AwiB5ELtLOwjzgsQ2IlmQ2B/RKn3jiCKPscPuD+o9Vwj3PzPLsJzd41CkTRAO2+cDexnoiQXN81v71Pf9FTPyCxhDHdC0ZIf0kellDH5WujCvZpcITiI5BbKscqHvvI0BFh3ejb9lSTYQFJAosZA1/pYrlufYB7qd6aDd9pTDpzURgoJRstmHu2cTxH/oHGkIRDpJbJ6SLW6lx8rToqeNR/i7xxcoIekoViN7F1XLhdc1uMbe6vcMHg8sUSvYtGq8CbZgmQkd+hPvposIRiHk0ytHEg77o87G47vSL+2itNBcRJdNV5ZUe5+Z4EebnHjNIYBkbdgHexccxXhnvxIqxJza7QzBdyLkMwG9i4KVB1zd7r769yx2z80O7jsLNGRcm1lkVzrr2A1aaEZg1tQCAfoYqSP3V91M6MTOukqqVrL1t4nzseb7HFZWEQywl1kO9j6JRQzaZtdCOFHPzW7RUqDCt3bKvpotWCs9utp0Ub3V7VsCEP8AhqsLq2KlVh3hoogR7ia6mMwpd4iLWSQu1+4wyx6fTeQftpuokVS1tSWbHz2eaXaRYqIFutifTQ/Kvb5X0Gqw5rdoGNZBCuVioU76LUuwRdM1+swr6VWIBiwGptc99r28zVPZ+z8kEccgBKZSbE2zIwZSD9BAPsp1sKXWkz53PNJtLOE3C5ipYDfRcFKgnrd7Co5OanaIjeQwrlTeZjvotN2SH0zXNspr6PkwhOIWTTKI5EPfdniYad1kP7KDaOz8+HmjjABkSUC+gzyBrk/rNej1hOuz53bmf2kCqmFLte3potbC5+VQRc0u0Xd0WFS0ZUON9FpnXMuubXQ19I42WONTLKQqxhmLG9lU9Ym3ZauFgtvYePE4lnmjVXaPKSwFzGgjcW46MrD9Vv0TZk7i3PB35p9o7tJNyuVzEFO+i13rKqaZu0uvvrXc2fNxjsFtWKXERKqIkhYiWNrB43RdFNz0q9Q5Q4pIo44gsllfDupSNpFCwypIEJGoJWJgCdO8118BOsqiVVYZlt01KtZWOhU8Nb++jfYC5ZNV56sGq09USHhkoYipkU2HgKhnFWIxoPAUljSyiBqatQilSoBZYWitSpUxSyDHQO8brE+7dlIV8ufIT8rLcXI8ax68kcdlW+KBZVUFt9iBmYQiNXtrlMbguLfnc3TtTUqZSaFauaTk3syaBHE8m8JYEHO78EVWa76qXYM5QdFc1hfjXYpUql7gsPT09KoAVPSpUQHIn5JYV3ZzEAzMZGKs6EyEAbzoMLPp1uPHvNXNm7KiwyFIVyKTe12IGgUAZibAKqgAaAKAAKelRbAWaStelSqBHvSpUqgBr1icXyYxrg5cRYXYi88xIBzMVJVAHzlgM1gYgi5czXJVKpewbHQ5N7FxMEpaebeKUIA3ssnHd5Fs4t6MI4z9Z96SwBGukvSpUG7hsK9PelSqEFekTSpVCHPx+xYZ2zSpnOXJqzWy5g5UqDYglRfTWwBuKbZ+wocOxaJMrEWJzO172v1idTlQE8SEUcFFlSqXZLHQqtiV6Q8PjSpVAoKJasoKVKoiSDFZbbOw8bLNK0WICxtlyJvJIyuWIqtjGt1tIzSHU58qKcoBuqVWrYVEOz+TeNjmRnxF0VwSN9NawKZ33dspzqrLuupHe6kmthSpUWQVNalSpGgitT0qVQhTx+yYp8plQMUN0NyCpNtQQQeIB8VB4gVWwnJbDROrxwqrL1SL6aHS17WuSbd7FuJJp6VFAOpSpUqNgipUqVQAq4vKHYkmJK7uUxFEmysryKd66ZIiVUhWRSS5vrdEt23VKgEz3/R+M1tOACWOT8JxNspZSmHLgZrJYnfddr5SAtbXCRFY1V2zsqqGci2ZgAC1uy519tPSoNkJKVqVKgQVK1KlUIR4jDLIpVwGU2uDwNiCLjt1ArnT8lMLIzM8KszEszEtck9pN+NiVHcrMo0JBVKiQ6wFKlSosAxqvPxpqVVSLIZKUxqxHwHgKVKlRokf/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4" name="Groupe 23"/>
          <p:cNvGrpSpPr/>
          <p:nvPr/>
        </p:nvGrpSpPr>
        <p:grpSpPr>
          <a:xfrm>
            <a:off x="1555112" y="2714620"/>
            <a:ext cx="3097649" cy="2137775"/>
            <a:chOff x="1555112" y="2566804"/>
            <a:chExt cx="2900971" cy="2285592"/>
          </a:xfrm>
        </p:grpSpPr>
        <p:sp>
          <p:nvSpPr>
            <p:cNvPr id="10" name="Rectangle 9"/>
            <p:cNvSpPr/>
            <p:nvPr/>
          </p:nvSpPr>
          <p:spPr>
            <a:xfrm>
              <a:off x="1555112" y="3929066"/>
              <a:ext cx="1016624" cy="923330"/>
            </a:xfrm>
            <a:prstGeom prst="rect">
              <a:avLst/>
            </a:prstGeom>
          </p:spPr>
          <p:txBody>
            <a:bodyPr wrap="none">
              <a:spAutoFit/>
            </a:bodyPr>
            <a:lstStyle/>
            <a:p>
              <a:pPr algn="ctr"/>
              <a:r>
                <a:rPr lang="fr-FR" dirty="0" smtClean="0"/>
                <a:t>587,5nm</a:t>
              </a:r>
            </a:p>
            <a:p>
              <a:pPr algn="ctr"/>
              <a:r>
                <a:rPr lang="fr-FR" dirty="0" smtClean="0"/>
                <a:t>?</a:t>
              </a:r>
            </a:p>
            <a:p>
              <a:pPr algn="ctr"/>
              <a:endParaRPr lang="fr-FR" dirty="0"/>
            </a:p>
          </p:txBody>
        </p:sp>
        <p:cxnSp>
          <p:nvCxnSpPr>
            <p:cNvPr id="9" name="Connecteur droit avec flèche 8"/>
            <p:cNvCxnSpPr/>
            <p:nvPr/>
          </p:nvCxnSpPr>
          <p:spPr>
            <a:xfrm rot="10800000" flipV="1">
              <a:off x="2163512" y="2566804"/>
              <a:ext cx="2292571" cy="1290824"/>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6286512" y="3925677"/>
            <a:ext cx="2073388" cy="646331"/>
          </a:xfrm>
          <a:prstGeom prst="rect">
            <a:avLst/>
          </a:prstGeom>
        </p:spPr>
        <p:txBody>
          <a:bodyPr wrap="square">
            <a:spAutoFit/>
          </a:bodyPr>
          <a:lstStyle/>
          <a:p>
            <a:pPr algn="ctr"/>
            <a:r>
              <a:rPr lang="fr-FR" dirty="0" smtClean="0"/>
              <a:t>589,0 et 589,6nm</a:t>
            </a:r>
          </a:p>
          <a:p>
            <a:pPr algn="ctr"/>
            <a:endParaRPr lang="fr-FR" dirty="0"/>
          </a:p>
        </p:txBody>
      </p:sp>
      <p:cxnSp>
        <p:nvCxnSpPr>
          <p:cNvPr id="12" name="Connecteur droit avec flèche 11"/>
          <p:cNvCxnSpPr/>
          <p:nvPr/>
        </p:nvCxnSpPr>
        <p:spPr>
          <a:xfrm>
            <a:off x="4674968" y="2714620"/>
            <a:ext cx="2258888" cy="107157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Groupe 26"/>
          <p:cNvGrpSpPr/>
          <p:nvPr/>
        </p:nvGrpSpPr>
        <p:grpSpPr>
          <a:xfrm>
            <a:off x="390288" y="4354305"/>
            <a:ext cx="3324456" cy="1860777"/>
            <a:chOff x="390288" y="4354305"/>
            <a:chExt cx="3324456" cy="1860777"/>
          </a:xfrm>
        </p:grpSpPr>
        <p:pic>
          <p:nvPicPr>
            <p:cNvPr id="47111" name="Picture 7" descr="Description de cette image, également commentée ci-après"/>
            <p:cNvPicPr>
              <a:picLocks noChangeAspect="1" noChangeArrowheads="1"/>
            </p:cNvPicPr>
            <p:nvPr/>
          </p:nvPicPr>
          <p:blipFill>
            <a:blip r:embed="rId6"/>
            <a:srcRect/>
            <a:stretch>
              <a:fillRect/>
            </a:stretch>
          </p:blipFill>
          <p:spPr bwMode="auto">
            <a:xfrm>
              <a:off x="676040" y="4354305"/>
              <a:ext cx="919044" cy="1224000"/>
            </a:xfrm>
            <a:prstGeom prst="rect">
              <a:avLst/>
            </a:prstGeom>
            <a:noFill/>
          </p:spPr>
        </p:pic>
        <p:pic>
          <p:nvPicPr>
            <p:cNvPr id="47113" name="Picture 9" descr="http://upload.wikimedia.org/wikipedia/commons/thumb/8/8b/Lockyer-Norman.jpg/220px-Lockyer-Norman.jpg"/>
            <p:cNvPicPr>
              <a:picLocks noChangeAspect="1" noChangeArrowheads="1"/>
            </p:cNvPicPr>
            <p:nvPr/>
          </p:nvPicPr>
          <p:blipFill>
            <a:blip r:embed="rId7"/>
            <a:srcRect l="27674" t="2820" r="22793" b="43608"/>
            <a:stretch>
              <a:fillRect/>
            </a:stretch>
          </p:blipFill>
          <p:spPr bwMode="auto">
            <a:xfrm>
              <a:off x="2463368" y="4357718"/>
              <a:ext cx="936000" cy="1224000"/>
            </a:xfrm>
            <a:prstGeom prst="rect">
              <a:avLst/>
            </a:prstGeom>
            <a:noFill/>
          </p:spPr>
        </p:pic>
        <p:sp>
          <p:nvSpPr>
            <p:cNvPr id="18" name="Rectangle 17"/>
            <p:cNvSpPr/>
            <p:nvPr/>
          </p:nvSpPr>
          <p:spPr>
            <a:xfrm>
              <a:off x="390288" y="5568751"/>
              <a:ext cx="1467068" cy="646331"/>
            </a:xfrm>
            <a:prstGeom prst="rect">
              <a:avLst/>
            </a:prstGeom>
          </p:spPr>
          <p:txBody>
            <a:bodyPr wrap="none">
              <a:spAutoFit/>
            </a:bodyPr>
            <a:lstStyle/>
            <a:p>
              <a:pPr algn="ctr"/>
              <a:r>
                <a:rPr lang="fr-FR" dirty="0" smtClean="0"/>
                <a:t>Jules  Janssen</a:t>
              </a:r>
            </a:p>
            <a:p>
              <a:pPr algn="ctr"/>
              <a:endParaRPr lang="fr-FR" dirty="0"/>
            </a:p>
          </p:txBody>
        </p:sp>
        <p:sp>
          <p:nvSpPr>
            <p:cNvPr id="19" name="Rectangle 18"/>
            <p:cNvSpPr/>
            <p:nvPr/>
          </p:nvSpPr>
          <p:spPr>
            <a:xfrm>
              <a:off x="1963302" y="5559998"/>
              <a:ext cx="1751442" cy="369332"/>
            </a:xfrm>
            <a:prstGeom prst="rect">
              <a:avLst/>
            </a:prstGeom>
          </p:spPr>
          <p:txBody>
            <a:bodyPr wrap="none">
              <a:spAutoFit/>
            </a:bodyPr>
            <a:lstStyle/>
            <a:p>
              <a:r>
                <a:rPr lang="fr-FR" dirty="0" smtClean="0"/>
                <a:t>Norman Lockyer</a:t>
              </a:r>
              <a:endParaRPr lang="fr-FR" dirty="0"/>
            </a:p>
          </p:txBody>
        </p:sp>
      </p:grpSp>
      <p:sp>
        <p:nvSpPr>
          <p:cNvPr id="20" name="Rectangle 19"/>
          <p:cNvSpPr/>
          <p:nvPr/>
        </p:nvSpPr>
        <p:spPr>
          <a:xfrm>
            <a:off x="473840" y="6000768"/>
            <a:ext cx="3098028" cy="1200329"/>
          </a:xfrm>
          <a:prstGeom prst="rect">
            <a:avLst/>
          </a:prstGeom>
        </p:spPr>
        <p:txBody>
          <a:bodyPr wrap="none">
            <a:spAutoFit/>
          </a:bodyPr>
          <a:lstStyle/>
          <a:p>
            <a:pPr algn="ctr"/>
            <a:r>
              <a:rPr lang="fr-FR" sz="2400" dirty="0" smtClean="0"/>
              <a:t>découverte de l’Hélium</a:t>
            </a:r>
          </a:p>
          <a:p>
            <a:pPr algn="ctr"/>
            <a:r>
              <a:rPr lang="fr-FR" sz="2400" dirty="0" smtClean="0"/>
              <a:t>(1848)</a:t>
            </a:r>
          </a:p>
          <a:p>
            <a:pPr algn="ctr"/>
            <a:endParaRPr lang="fr-FR" sz="2400" dirty="0"/>
          </a:p>
        </p:txBody>
      </p:sp>
      <p:grpSp>
        <p:nvGrpSpPr>
          <p:cNvPr id="23" name="Groupe 22"/>
          <p:cNvGrpSpPr/>
          <p:nvPr/>
        </p:nvGrpSpPr>
        <p:grpSpPr>
          <a:xfrm>
            <a:off x="4143400" y="4572008"/>
            <a:ext cx="5020056" cy="758342"/>
            <a:chOff x="4143400" y="4572008"/>
            <a:chExt cx="5020056" cy="758342"/>
          </a:xfrm>
        </p:grpSpPr>
        <p:pic>
          <p:nvPicPr>
            <p:cNvPr id="29" name="Picture 14" descr="http://www2.astro.psu.edu/users/cpalma/astro1h/Images/FG02_13.JPG"/>
            <p:cNvPicPr>
              <a:picLocks noChangeAspect="1" noChangeArrowheads="1"/>
            </p:cNvPicPr>
            <p:nvPr/>
          </p:nvPicPr>
          <p:blipFill>
            <a:blip r:embed="rId8"/>
            <a:srcRect t="18141" r="21551" b="71655"/>
            <a:stretch>
              <a:fillRect/>
            </a:stretch>
          </p:blipFill>
          <p:spPr bwMode="auto">
            <a:xfrm flipH="1">
              <a:off x="4143400" y="4572008"/>
              <a:ext cx="4557734" cy="758342"/>
            </a:xfrm>
            <a:prstGeom prst="rect">
              <a:avLst/>
            </a:prstGeom>
            <a:noFill/>
          </p:spPr>
        </p:pic>
        <p:sp>
          <p:nvSpPr>
            <p:cNvPr id="21" name="Rectangle 20"/>
            <p:cNvSpPr/>
            <p:nvPr/>
          </p:nvSpPr>
          <p:spPr>
            <a:xfrm>
              <a:off x="8632541" y="4788298"/>
              <a:ext cx="530915" cy="461665"/>
            </a:xfrm>
            <a:prstGeom prst="rect">
              <a:avLst/>
            </a:prstGeom>
          </p:spPr>
          <p:txBody>
            <a:bodyPr wrap="none">
              <a:spAutoFit/>
            </a:bodyPr>
            <a:lstStyle/>
            <a:p>
              <a:pPr algn="ctr"/>
              <a:r>
                <a:rPr lang="fr-FR" sz="2400" dirty="0" smtClean="0"/>
                <a:t>Na</a:t>
              </a:r>
            </a:p>
          </p:txBody>
        </p:sp>
      </p:grpSp>
      <p:grpSp>
        <p:nvGrpSpPr>
          <p:cNvPr id="26" name="Groupe 25"/>
          <p:cNvGrpSpPr/>
          <p:nvPr/>
        </p:nvGrpSpPr>
        <p:grpSpPr>
          <a:xfrm>
            <a:off x="4143372" y="5330350"/>
            <a:ext cx="5020084" cy="1512419"/>
            <a:chOff x="4143372" y="5330350"/>
            <a:chExt cx="5020084" cy="1512419"/>
          </a:xfrm>
        </p:grpSpPr>
        <p:pic>
          <p:nvPicPr>
            <p:cNvPr id="47118" name="Picture 14" descr="http://www2.astro.psu.edu/users/cpalma/astro1h/Images/FG02_13.JPG"/>
            <p:cNvPicPr>
              <a:picLocks noChangeAspect="1" noChangeArrowheads="1"/>
            </p:cNvPicPr>
            <p:nvPr/>
          </p:nvPicPr>
          <p:blipFill>
            <a:blip r:embed="rId8"/>
            <a:srcRect t="35374" r="21551" b="52721"/>
            <a:stretch>
              <a:fillRect/>
            </a:stretch>
          </p:blipFill>
          <p:spPr bwMode="auto">
            <a:xfrm flipH="1">
              <a:off x="4143372" y="5330350"/>
              <a:ext cx="4557734" cy="884732"/>
            </a:xfrm>
            <a:prstGeom prst="rect">
              <a:avLst/>
            </a:prstGeom>
            <a:noFill/>
          </p:spPr>
        </p:pic>
        <p:sp>
          <p:nvSpPr>
            <p:cNvPr id="22" name="Rectangle 21"/>
            <p:cNvSpPr/>
            <p:nvPr/>
          </p:nvSpPr>
          <p:spPr>
            <a:xfrm>
              <a:off x="8632541" y="5526961"/>
              <a:ext cx="530915" cy="461665"/>
            </a:xfrm>
            <a:prstGeom prst="rect">
              <a:avLst/>
            </a:prstGeom>
          </p:spPr>
          <p:txBody>
            <a:bodyPr wrap="none">
              <a:spAutoFit/>
            </a:bodyPr>
            <a:lstStyle/>
            <a:p>
              <a:pPr algn="ctr"/>
              <a:r>
                <a:rPr lang="fr-FR" sz="2400" dirty="0" smtClean="0"/>
                <a:t>He</a:t>
              </a:r>
              <a:endParaRPr lang="fr-FR" sz="2400" dirty="0"/>
            </a:p>
          </p:txBody>
        </p:sp>
        <p:sp>
          <p:nvSpPr>
            <p:cNvPr id="25" name="Rectangle 24"/>
            <p:cNvSpPr/>
            <p:nvPr/>
          </p:nvSpPr>
          <p:spPr>
            <a:xfrm>
              <a:off x="6597241" y="6104105"/>
              <a:ext cx="832279" cy="738664"/>
            </a:xfrm>
            <a:prstGeom prst="rect">
              <a:avLst/>
            </a:prstGeom>
          </p:spPr>
          <p:txBody>
            <a:bodyPr wrap="none">
              <a:spAutoFit/>
            </a:bodyPr>
            <a:lstStyle/>
            <a:p>
              <a:pPr algn="ctr"/>
              <a:r>
                <a:rPr lang="fr-FR" sz="1400" dirty="0" smtClean="0"/>
                <a:t>587,5nm</a:t>
              </a:r>
            </a:p>
            <a:p>
              <a:pPr algn="ctr"/>
              <a:endParaRPr lang="fr-FR" sz="1400" dirty="0" smtClean="0"/>
            </a:p>
            <a:p>
              <a:pPr algn="ctr"/>
              <a:endParaRPr lang="fr-FR" sz="1400" dirty="0"/>
            </a:p>
          </p:txBody>
        </p:sp>
      </p:grpSp>
    </p:spTree>
    <p:extLst>
      <p:ext uri="{BB962C8B-B14F-4D97-AF65-F5344CB8AC3E}">
        <p14:creationId xmlns:p14="http://schemas.microsoft.com/office/powerpoint/2010/main" val="58371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Spectre de raies (1885)</a:t>
            </a:r>
            <a:endParaRPr lang="fr-FR" dirty="0"/>
          </a:p>
        </p:txBody>
      </p:sp>
      <p:pic>
        <p:nvPicPr>
          <p:cNvPr id="4" name="Picture 12"/>
          <p:cNvPicPr>
            <a:picLocks noChangeAspect="1" noChangeArrowheads="1"/>
          </p:cNvPicPr>
          <p:nvPr/>
        </p:nvPicPr>
        <p:blipFill>
          <a:blip r:embed="rId3"/>
          <a:srcRect l="14940" t="22608" r="17565" b="22080"/>
          <a:stretch>
            <a:fillRect/>
          </a:stretch>
        </p:blipFill>
        <p:spPr bwMode="auto">
          <a:xfrm>
            <a:off x="7858148" y="500043"/>
            <a:ext cx="1051868" cy="690288"/>
          </a:xfrm>
          <a:prstGeom prst="rect">
            <a:avLst/>
          </a:prstGeom>
          <a:noFill/>
          <a:ln w="9525">
            <a:noFill/>
            <a:miter lim="800000"/>
            <a:headEnd/>
            <a:tailEnd/>
          </a:ln>
          <a:effectLst/>
        </p:spPr>
      </p:pic>
      <p:sp>
        <p:nvSpPr>
          <p:cNvPr id="1028" name="AutoShape 4" descr="data:image/jpeg;base64,/9j/4AAQSkZJRgABAQAAAQABAAD/2wCEAAkGBwgHBgkIBwgKCgkLDRYPDQwMDRsUFRAWIB0iIiAdHx8kKDQsJCYxJx8fLT0tMTU3Ojo6Iys/RD84QzQ5OjcBCgoKDQwNGg8PGjclHyU3Nzc3Nzc3Nzc3Nzc3Nzc3Nzc3Nzc3Nzc3Nzc3Nzc3Nzc3Nzc3Nzc3Nzc3Nzc3Nzc3N//AABEIALwAaAMBIgACEQEDEQH/xAAbAAAABwEAAAAAAAAAAAAAAAAAAgMEBQYHAf/EAEEQAAEDAgMEBgYGCAcAAAAAAAEAAgMEEQUSIQYxQVETIjJhcbEHFIGRodEkQlJissEjJWNyc4Ki4RU0NVNk8PH/xAAZAQADAQEBAAAAAAAAAAAAAAABAwQCAAX/xAAnEQACAgIBBAEEAwEAAAAAAAAAAQIDETEhBBIyQRMiQlFxgbHwBf/aAAwDAQACEQMRAD8AyN3bXUD2kAgcHph9Lg/is/EFsWz7s+FUxG7IFjTTZwI3jUHkVr2yj8+C0x39UJcx1Rmu3LMu09d3uaf6Qj7HNaRV5gDYRHUX+uEp6QW22nqfvNYfgkdjz+krgf8AaYfc8LT8TK8hUwtdWVERGYZyLHxTmjjbE3K0AXIuAitH66nb+1PmpPChH0Li/Icp3E2JSPbHLQ2p4wypgcABaePQDvWilUSqLfWWOaQbPjNxbmr2tLRleTOFJFKEpM8VxsKRoguFBE7BjLhquBBx1HggnEoOK1bYl+bAoONgspvcrT9gn5sFA+ybLE0Mq2VD0ji20rzbfBGfP5KP2WeGVFU0ntwEDxBBUr6S2Wx6M/apW/icoTZ6xr3g8Y3W8bI/aB+RLvI/x+bkZb+SdUlNHMy+cCUOIDTx7PzTGfqYy92tgWn4BOqeanFQXAygm7tw09t0l7HrxHdZ0bcvREEBjXGzr65gr5fQFZ1NPC8PbECXWAJLr8VoMbrsaeYCK0ZXkwxRSjb1xyJoJZBdKC44xV3BC9l2QZbIoTkSvZ3etH9Hb74Y9vJxWb3uVoHo4f8ARp2/eWJ6N1bIz0nN/WlI/nAR8Sq7s8CcSaO53krR6T2/SKF3Njx8Qqzs/pisXeHD4FH7QtfWT4ipX1rTM2Ul7L3YRfRo5qFp54myT9MZSGktYAQ02796M6rqvWCbABrbNNk0ipqh88twcwcbhIxy8lEU2uEOqB+rzruOhWq0zrwRHmweSyyigkhc5sgsSCtOoTekgPONvkFti4pqTyOkHLi6UDYVBBBEBjdYOsEhwCc1Y1CapsdE0tneKvHo4fZ1Qy++xVHO+yuHo6daumaeICE9Gq/Ic+lBvUw93Nzx5KpYCQMWpTzdb4FXP0nt+gUL7aiZw97f7KmYN1cQp3cpAEI+JuS+onoaZjn9Z2nRgkEabz8kscMjYx875s13W3AWPfqUegMZPQyuLXva4NIG8XKlaXDenwiWR7rXkyXII0DQbjnvWVWpIopb5RAz0ktLCxsxbmDnEM3losOKuuGOvh9Mf2TfJQeN016d1S/tvN7+zgpnB9cMpf4TfJYzlGGsTZIBdKK1dKJwEFxcXHGNSOJJB4JKyWlAD3DvSQ3J60Sz2c4q07APtixB4tVYIVg2IfkxqMHiCsz0GvyLH6S2ZsHp3H6tQPwlUXDbCohdylatB9IjM2zwdymYfyWeUJs9p5PB+KNehr8i24UwHG6RrmgtLpGkEaahWeja9+y9SJXFzo68BhJ3DonfIe5VrDzlxyj5esEeSt1Iy+AYk37NdGfexwW6/ZTQkR20rb0L/EJbBP8AS6X+GEXaAfQn+AK7gBvhVP8Au2+KnkKaxMkgLIFBA7kEFhUEEFwDHqltqmQd5SCd4iMtbLyumvJORNPZxTOyjw3G6bxUMpLZ92TFqZ33wuloENl92+GbZac/ZfGf6gs1pePiFqG2Tc+ylZ3MYbfzNWW0x7V11Wh78i30rrYvSn/lN/JXfDif8MxttuzUwn4kKiQkevU7xcfpozqtBw5g9Ux5v7SI/wBX902r2VUe/wCP7IPHpR6tHHxfFm+CNs6b4VD/ADeZTCsJmIcRoI8vhwRcLxH1ahZFl1aXeajnLCbZmcH8nBZdwuUSSZjRq4KvTYrM/s9UJpLPJJ2nk+1Jdxr4vyWCbEoI/rAoKs2J711L+WRr40VrEy19W8tBIO6wTEixsrpJh8Q3xg+xRdXQ0bT1nBh5BV/NHOEQuqXsr6d4W7JX07r2tIEDStz2a7TglGwMFnNJFtb3TO7ItLDNF2mmifsxWtD2lzoNB4a/ksqpzq7vCss1e2XD5IXOfmMZGuo3Krxu19iFTfOUOnhNYLjUOBlinb2WshcfcFoOHPDocdc0dUxBw9jmrPWh4ijhlAfJLBH0YZ37grzgWd1Bi2oyepP3HjmaUymSzgqp9v8A2yClH0aR1rHKSAolodmOVpNyT8VOwNEsMYc6zXixd+ab1EEcNXLFE7M2Mhodz0Gqjt8X+xsl9eRk2Fzhc6JRtN3J21oSoapAtjNsH3UE9tZBdhAyU2fEamp7UpDeTNB8EhC5gka9zBIGnrNNxmHiFChzm6sc5p7ko2qlG838fmvU7FpHl9z9mmYLtfg1CxrW4QaB4FnSU4bJmH3s+vxUwZ9nto5A1zsJjk+qXjo3yHlwI9hKyOOvbe0jSAeRTpk8EmjHtJPB2i82z/lwcu6Emn+x8L3HhpMu+N7PYDSwzunrXYfUMaS2IyCZsun1frWPesvjdqL6aKdcwka2APElNHnD4CdBK/u3K7pqZ1RxKWRdklKWUsEzHI2tOHQwjrmARPz7tP8AxX3DWSYZDWUVSQ5tXCY5csg6l9QQ7zVAwGvpHTNEzOjyxEk2vmtbQKzTVldUOhFP0kjGtL+1oB7FVVBQjkbCb0hYOjiYGAgNbw1ud19/EH3hdmAkqZpALZi02/lCammfLCI3doOu3gb+1LU75AZc/W62hPKwXnXy2iiDb2Gy2XdRuRw5h36Iwa07ipkbEiXLiVdGQNEFxxk5KVpqaWqLhDlu217utv5JE6WUpgDS6eTqh3U3buPMf9K9WXCyefTBTmosjXgse5p0sSCikLtSbVDha13kbrW15cFwblpC2sPB18rywNL3EDQC6QvYnXgjv7kmd6IBwxxaGEEjrfkrA+vniEHQTSatsSLlQEbbxE77EFSwo2y09NI0nTR1jvQi8JjIvBO0FbIAy+cvz2yAWurBGSGt6upaCUywGmpoaOEta3pC/U6XOqlJeq8XHPzK8y+WbD0IcwC3YT1gjhrOGhRbsPBDLyKUEOGuHZKCTu8ILgmTcE8wqwkkcZujAZc6O1HssrVXbL0MwzU+end903HuPzUSMEqsOc+Xo/WWc43lrhz09y9D5oT4TIoVyhNNlflAEjgDmFzrzRAlJmkSuBaWXJOUjUXRE9E72FdbW4RDoUpa6KRr38FoA4pReN/gFMOHRFrYxlF9wUbRwv1YWkBzDu3q1uw+CcNNPLGSBqHPyuHv09xS87NrQ52bAM5c4AkWsTw1Vkkiu46bifNQWB05gndmcNCAW8tfcQp+pfle0sOhc7cvO6nCsLqPATMDfDxXOhPDVKNmBHWCPmY4aGyUmho2s5u8LiclwtvugiAjxqLIksQfDI0je0hOXQ8io6srYILsDjI/7MYDiltSejacc8leo6eKXEmRSsbJG4OaWuAI3FHi2XgqoC8PkgkL3Wtq219NPku0RtitO7iZC34kfmrJCSGAclZfZKGGmR11xnnJUotjqx9RkkngbBxkBJdbwt+ah8epG4Zik1JBI4tYBZx3m4utOYRxGqz3bVoG0EpHGNh+C3098rJYZi6qMI5QbZ8D1dxsNL6q3RsbUi4Ec3UIJkjzG9t2aPW/7wCq+z9BVmibUCJwhlc4MeRo4jeE/hop5nvETQXNGpzBoHtJT0n3MVnhE5hrmMmc1rrECwaCNNeZsVJ1Jc+Njmm3XdqfYojBIJqeom6c2LW62eHcO4qfrojUUrpobOZE4ZiOF1H1UG5LBXQ+BGKNhb2ut3o/QvA5po0kcdUsyoc1RopDlp4hBKMqGu3gLi7gBnuK4/VVUZZfo2HQNbpdMaB0AmiNY93RE3eL8FL7bU8UM1HJG3KXNLSBu03earhF4idxva69eCjKCxwebOUoy5JuCeIVMEsTrRtmDhmNrNuCp+nxzDH1TqYzFjmuLRIR1HHxWdzPcG5b6I9I4jXlZdZ08Zrk6Fzjo1zonsFxYjms/wBuB+vLjjTs8yrvs690uB0ec3/RgKn7fMazGIrcacficpOlXbc0UXvuryTOxeKCHZxtHV07amlMrjkLi1zTfe1w3eB0U3JhuCOBe2qxCAOF3NMTJLe248lWNl2gYE1w3mZwKsD9I2+C9KK4ZI+CRwnCcHNS2JlRX1BcLOzBsTfcLlSeKRMjpvVaeFsMIN8rdSTzJOpUds7/AJ+PxCncSY20zra5VL1CeOCin8lbdTuG7XwRctu0CCn43LpY07wvLLhhEIy7roJaWNo1AQQC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9" name="Groupe 28"/>
          <p:cNvGrpSpPr/>
          <p:nvPr/>
        </p:nvGrpSpPr>
        <p:grpSpPr>
          <a:xfrm>
            <a:off x="630458" y="1532072"/>
            <a:ext cx="1584088" cy="2754184"/>
            <a:chOff x="630458" y="1532072"/>
            <a:chExt cx="1584088" cy="2754184"/>
          </a:xfrm>
        </p:grpSpPr>
        <p:pic>
          <p:nvPicPr>
            <p:cNvPr id="1029" name="Picture 5"/>
            <p:cNvPicPr>
              <a:picLocks noChangeAspect="1" noChangeArrowheads="1"/>
            </p:cNvPicPr>
            <p:nvPr/>
          </p:nvPicPr>
          <p:blipFill>
            <a:blip r:embed="rId4"/>
            <a:srcRect/>
            <a:stretch>
              <a:fillRect/>
            </a:stretch>
          </p:blipFill>
          <p:spPr bwMode="auto">
            <a:xfrm>
              <a:off x="857224" y="1532072"/>
              <a:ext cx="1285884" cy="2324483"/>
            </a:xfrm>
            <a:prstGeom prst="rect">
              <a:avLst/>
            </a:prstGeom>
            <a:noFill/>
            <a:ln w="9525">
              <a:noFill/>
              <a:miter lim="800000"/>
              <a:headEnd/>
              <a:tailEnd/>
            </a:ln>
            <a:effectLst/>
          </p:spPr>
        </p:pic>
        <p:sp>
          <p:nvSpPr>
            <p:cNvPr id="17" name="Rectangle 16"/>
            <p:cNvSpPr/>
            <p:nvPr/>
          </p:nvSpPr>
          <p:spPr>
            <a:xfrm>
              <a:off x="630458" y="3824591"/>
              <a:ext cx="1584088" cy="461665"/>
            </a:xfrm>
            <a:prstGeom prst="rect">
              <a:avLst/>
            </a:prstGeom>
          </p:spPr>
          <p:txBody>
            <a:bodyPr wrap="none">
              <a:spAutoFit/>
            </a:bodyPr>
            <a:lstStyle/>
            <a:p>
              <a:pPr algn="ctr"/>
              <a:r>
                <a:rPr lang="fr-FR" sz="2400" dirty="0" smtClean="0"/>
                <a:t>lampe H</a:t>
              </a:r>
              <a:r>
                <a:rPr lang="fr-FR" sz="2400" baseline="-25000" dirty="0" smtClean="0"/>
                <a:t>2</a:t>
              </a:r>
              <a:r>
                <a:rPr lang="fr-FR" sz="2400" dirty="0" smtClean="0"/>
                <a:t>O</a:t>
              </a:r>
            </a:p>
          </p:txBody>
        </p:sp>
      </p:grpSp>
      <p:sp>
        <p:nvSpPr>
          <p:cNvPr id="1034" name="AutoShape 10" descr="\frac{1}{\lambda_{\mathrm{vac}}} = R_{\mathrm{H}} \left(\frac{1}{n_1^2}-\frac{1}{n_2^2}\right)"/>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36" name="AutoShape 12" descr="\frac{1}{\lambda_{\mathrm{vac}}} = R_{\mathrm{H}} \left(\frac{1}{n_1^2}-\frac{1}{n_2^2}\right)"/>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33" name="Groupe 32"/>
          <p:cNvGrpSpPr/>
          <p:nvPr/>
        </p:nvGrpSpPr>
        <p:grpSpPr>
          <a:xfrm>
            <a:off x="1714480" y="1567696"/>
            <a:ext cx="3041027" cy="2465845"/>
            <a:chOff x="1714480" y="1567696"/>
            <a:chExt cx="3041027" cy="2465845"/>
          </a:xfrm>
        </p:grpSpPr>
        <p:pic>
          <p:nvPicPr>
            <p:cNvPr id="34" name="Picture 16"/>
            <p:cNvPicPr>
              <a:picLocks noChangeAspect="1" noChangeArrowheads="1"/>
            </p:cNvPicPr>
            <p:nvPr/>
          </p:nvPicPr>
          <p:blipFill>
            <a:blip r:embed="rId5"/>
            <a:srcRect/>
            <a:stretch>
              <a:fillRect/>
            </a:stretch>
          </p:blipFill>
          <p:spPr bwMode="auto">
            <a:xfrm rot="5400000">
              <a:off x="2492857" y="1818024"/>
              <a:ext cx="1972281" cy="1471625"/>
            </a:xfrm>
            <a:prstGeom prst="rect">
              <a:avLst/>
            </a:prstGeom>
            <a:noFill/>
            <a:ln w="9525">
              <a:noFill/>
              <a:miter lim="800000"/>
              <a:headEnd/>
              <a:tailEnd/>
            </a:ln>
            <a:effectLst/>
          </p:spPr>
        </p:pic>
        <p:grpSp>
          <p:nvGrpSpPr>
            <p:cNvPr id="35" name="Groupe 14"/>
            <p:cNvGrpSpPr/>
            <p:nvPr/>
          </p:nvGrpSpPr>
          <p:grpSpPr>
            <a:xfrm>
              <a:off x="1714480" y="2121842"/>
              <a:ext cx="1323570" cy="571118"/>
              <a:chOff x="1294831" y="2121842"/>
              <a:chExt cx="1743219" cy="571118"/>
            </a:xfrm>
          </p:grpSpPr>
          <p:grpSp>
            <p:nvGrpSpPr>
              <p:cNvPr id="37" name="Groupe 11"/>
              <p:cNvGrpSpPr/>
              <p:nvPr/>
            </p:nvGrpSpPr>
            <p:grpSpPr>
              <a:xfrm>
                <a:off x="1357290" y="2121842"/>
                <a:ext cx="1680760" cy="571118"/>
                <a:chOff x="5643570" y="3514064"/>
                <a:chExt cx="1680760" cy="776073"/>
              </a:xfrm>
            </p:grpSpPr>
            <p:sp>
              <p:nvSpPr>
                <p:cNvPr id="39" name="Forme libre 38"/>
                <p:cNvSpPr/>
                <p:nvPr/>
              </p:nvSpPr>
              <p:spPr>
                <a:xfrm>
                  <a:off x="5786446" y="3571876"/>
                  <a:ext cx="1382233" cy="664535"/>
                </a:xfrm>
                <a:custGeom>
                  <a:avLst/>
                  <a:gdLst>
                    <a:gd name="connsiteX0" fmla="*/ 0 w 1382233"/>
                    <a:gd name="connsiteY0" fmla="*/ 616689 h 664535"/>
                    <a:gd name="connsiteX1" fmla="*/ 404037 w 1382233"/>
                    <a:gd name="connsiteY1" fmla="*/ 616689 h 664535"/>
                    <a:gd name="connsiteX2" fmla="*/ 744279 w 1382233"/>
                    <a:gd name="connsiteY2" fmla="*/ 329610 h 664535"/>
                    <a:gd name="connsiteX3" fmla="*/ 978196 w 1382233"/>
                    <a:gd name="connsiteY3" fmla="*/ 63796 h 664535"/>
                    <a:gd name="connsiteX4" fmla="*/ 1382233 w 1382233"/>
                    <a:gd name="connsiteY4" fmla="*/ 0 h 66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2233" h="664535">
                      <a:moveTo>
                        <a:pt x="0" y="616689"/>
                      </a:moveTo>
                      <a:cubicBezTo>
                        <a:pt x="139995" y="640612"/>
                        <a:pt x="279991" y="664535"/>
                        <a:pt x="404037" y="616689"/>
                      </a:cubicBezTo>
                      <a:cubicBezTo>
                        <a:pt x="528083" y="568843"/>
                        <a:pt x="648586" y="421759"/>
                        <a:pt x="744279" y="329610"/>
                      </a:cubicBezTo>
                      <a:cubicBezTo>
                        <a:pt x="839972" y="237461"/>
                        <a:pt x="871870" y="118731"/>
                        <a:pt x="978196" y="63796"/>
                      </a:cubicBezTo>
                      <a:cubicBezTo>
                        <a:pt x="1084522" y="8861"/>
                        <a:pt x="1233377" y="4430"/>
                        <a:pt x="1382233" y="0"/>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Rectangle 39"/>
                <p:cNvSpPr/>
                <p:nvPr/>
              </p:nvSpPr>
              <p:spPr>
                <a:xfrm>
                  <a:off x="7072330" y="3514064"/>
                  <a:ext cx="252000" cy="14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5643570" y="4143380"/>
                  <a:ext cx="252000" cy="146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Rectangle à coins arrondis 37"/>
              <p:cNvSpPr/>
              <p:nvPr/>
            </p:nvSpPr>
            <p:spPr>
              <a:xfrm flipH="1" flipV="1">
                <a:off x="1294831" y="2624909"/>
                <a:ext cx="54000" cy="252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6" name="Rectangle 35"/>
            <p:cNvSpPr/>
            <p:nvPr/>
          </p:nvSpPr>
          <p:spPr>
            <a:xfrm>
              <a:off x="2285984" y="3571876"/>
              <a:ext cx="2469523" cy="461665"/>
            </a:xfrm>
            <a:prstGeom prst="rect">
              <a:avLst/>
            </a:prstGeom>
          </p:spPr>
          <p:txBody>
            <a:bodyPr wrap="none">
              <a:spAutoFit/>
            </a:bodyPr>
            <a:lstStyle/>
            <a:p>
              <a:pPr algn="ctr"/>
              <a:r>
                <a:rPr lang="fr-FR" sz="2400" dirty="0" smtClean="0"/>
                <a:t>spectromètre USB</a:t>
              </a:r>
            </a:p>
          </p:txBody>
        </p:sp>
      </p:grpSp>
      <p:sp>
        <p:nvSpPr>
          <p:cNvPr id="14340" name="AutoShape 4" descr="data:image/jpeg;base64,/9j/4AAQSkZJRgABAQAAAQABAAD/2wCEAAkGBxQSEhIUExQUFRQUFBAVFBUUFBQUFBQUFBQWFhQUFBUYHCggGBolHBQUITEhJSkrLi4uFx8zODMsNygtLiwBCgoKBQUFDgUFDisZExkrKysrKysrKysrKysrKysrKysrKysrKysrKysrKysrKysrKysrKysrKysrKysrKysrK//AABEIAQ4AuwMBIgACEQEDEQH/xAAbAAACAwEBAQAAAAAAAAAAAAADBAIFBgEAB//EADYQAAEDAgQEBQIFAwUBAAAAAAEAAgMEEQUSITFBUWFxBhMiMoGRoUJSYrHRIzPBBxQVFnLh/8QAFAEBAAAAAAAAAAAAAAAAAAAAAP/EABQRAQAAAAAAAAAAAAAAAAAAAAD/2gAMAwEAAhEDEQA/AJukK42a+hUZGINkBZRxQfO6bIzJL6FAcEEjKueehSOtsLqKBy+YX4oTpbIAfYqTrO1G6CZl57LzumyC5ih2QEzKbX9UEO5rgKAxcu51Bq8NCgK5yg9+nVdLEIoJNdruuyG6EAF0IPAqee6G8KAugKHI0T+W6VJRGOQNzykjVFhkdlFilHkWXGy2QNuQXHVdeUMuQFaEJ5U3SaJZ70BJNkK6iXLhKApK5m5KOZQzICuchZl6R3Vdhp3vPpY53YFB4PU3FOQ4DUu2hd8iyZd4bqm7xE9tUFQ11lIm4U6umez3sc09QR90Br0B2mwXiOKg1y5n+iAwgJDjysUFxXg/TQqBKDrnL2ZRkK9Gg8pNXAutQGcNFDMF0v6qNggbeguKK5/BAkKCBUXFeMihnQQcpMfzUHBRcUDBci0dG6U+nQcXHQBRoqfzDl2G5PIJ/EauIMEUTjoPdqbnogsIm0dOLuvM8a6C4v0Rx4ic5wEceVunK6ztFhr5NAHkciLBabCMEl/KGgdL3QX9BXOIFzb5V1TzlJ0eHAC2UXVpBSW4IOVLWyNLXsDgRqCFjK/wbC8OMJLH6loJJaenRb7yrNVZM4NIQfHXMdG5zHizmmxH+UF7919N8YeHRUxeZFYSsBP/ALH5V8v76EXuOII3QFjAsulAuu3QSuQV0OUSV4ICNKkoMC4SgmSFzzF5xCEXILCRLPdZMuagOagCWqFkSyig8dEPsoF991IOQO0MZe5sbd36HsvoWC4DDG0ekE8yLrIeDov6pceAX0OncgbhhYNgPomWkckBqKxAyxwR2PSrXIrXoCSu0VNXi4PMEEK0e5JzOGxQVMNU4Xtzv3Xz/wAYUYjnLm6CQZrcL31X0ieJhtpYi9lh/HNO4NYSLgOIv/KDIPKjmUivNQSDlNqgVwlAS68HIbCiaaIJy24KFl2WygHILN0tzqgSyAKEjig2QRkmPBBL+anIhkIJAKQPNcAUQg0/hEi7jw01W1hmA2IK+b4bU+WwuJAaNShT+I4w/KDIHHgg+swVoOl0wakc7L514SxF002W50HFaHxPG9jCRdBpo61n5h9UzHUNOxXxqDFnAk5XHKLndabw/wCOongAhzRsSRoD1QfQXOSFS3ip004cAWuDmnYjZHkZcIEG6/KR8V4cZKZ+XdovbnZWtgNQh4g8ZHAyNYHNsCeZ6IPigIUSm8Ro3QyPY6xIOhGxB2ICUugk0rt1BzlwICXXgdFwFdCAjyh5kV4sh5QgZcUMlFlZyQXBBG91xwXWheQcAXGtXQptQWmEUrZI3h22YfKbkwiMvDsgLwPSbbd0tgUmrh8q3qK3KABa5NroLTwdheSRziBtbRaytoxICCqXw7UMa33C/FXcs7Du8NvtqAgys/hsxOLmjMDwG6Nh9BE0WMbRfcZQnIMZyyvicb2Oh5gp97muQdoqaNg/p+kchsnQ9V7YuSZYdkAsSAZG+Tg0XP8A8VNQxRVEZkbdxcNncPhaKpiztLeY17LP4q9lDTyPbbPs0fqKDA+L3j/dP/SGt+VTZgpyPLiXONyTclQQRIXiV0tUnDRBFqIuNaiBqDjyVAlGk7KCB5yE5qYksgPKBdwXHaKYK4W3KCAUmrhC5dA9hMlpLdE9Wi7mg91U0j7PB6oOI1bxJcAm5sEF1TF7blj+NrK6w3w8ZZA6okLtiACQsjDHO3i3XWxNlYUtTVgg52adUG+xnCWuAdHYObb5XKBx2OhG6zkePys/uAOHEj91pKOsbIxjgbkhBZwlFuk4JdUWaoAQEdO/zWgNuwj1G+oPBfO/HGMGebywMrISRb8zvzL6RSt0Lui+SY7m/wBzNm3zn6HZBW2UcqI5pXrIIZV6ylZeAQeLF1SC8Qg68IZaERw2Q7oLSRg5pd5TEgQHi6AD2obgjuCXQRUXBdcVwEoOtKsaSRpsHcNiq5oRWi+iDRHCxJa53T1F4ViN7u17rNQVjmvcxpvky6HryT3/AC8gN2ixQar/AIRgblSOkBDA6zRsqtmKSu3cfhBqHknUkoNNDiIvoU3SyZ3XOwWXoY3FwawFzjwC+g4JgmQZpTrvl4Dugc9kL3nQZSAsDj+Fee0SMH9Ro1/UFo/EWONefJjNwPcRtp+FV1LIg+eSRkEgixG4OhCG6/Jb3GaKN4c9zdW7luhsqCPBGzMvBJfo4bfKDPNKIEeroJITaRpHI8D2QmhByyiVMrwHFB6V97aKGVEcoEILB4QiiyFAeUHCULIu8eabZTAavdboN0COS/C6YZhzzwsOq6/EY2e0C/1KUqMVLr6lA06BjPc655N/lI1uKsaC1gF7HUqqqqs81WzyaOPPZB9EwzBzUU8VVH/csQ9vB4af3TJhBF7G+xB4K4/0ggc7Dm5hqHvt2V3iuAZruZo77FBk6ODiUV8OZwaBdxOgCJBTSuk8sRuzcdPSO5XsaxhlC5sMRY+rcLuc7VsQP+f4QaOhFPh8ZfM9rXu1Nzd3YBZrH/8AUPzj5UALWcXbOd25BfM/EGJPMpdK9z3k3zE/YDgm8LY70vcPdt25oNhRSZf3+Sn2VttlnxUJhtRYFBeVNfaCRx43GvZVPguoIjN+Lifi6rPElQWwRsBsXqy8Ow5GMvyQa9rmvGV4DhyOqqMR8Mxv1iOR3I6tQ21v9TRWL6kAIMzUeGKhuuVrv/J1+irHxljsrmkHkRZb6jqL6lMVVHFO0tkaDf8AFxHyg+cPULXVtjOCupzr6oz7Xf4PVVdggdkSzk1M5KzzhjXOPAIFzU5Q4j8PHqqs4iTc3ueKjVVrDFpuXaqoMwtpfVA95uZ265PUZQk2yZUCV+Y/4QeklzG90OaTYX/EP3XtkvVn288yDWNxqqp4yynncxl7kNtvzF1Gi8QVBfG6oqJ3Rk6i5Fx0tusy+pcHEEngm6aoJyZnaN26DdBqD4qqZKxraWV8LXC1jY3txN1R18b4XSulu6WSRh8wm543RIqxrZM7RYjjxSXiDFnTOBP4fugtsMqYpJZBJEHnL6STow/mVoGXyC/t0VTgdL5cWY+9+vYcAn4NrngUDzDrZcqZLDRFjdc6ckniE7G+4hB7FXmWpjZwjY36lXDqvIAOQ1VPhMwllfKAQCAB8LtfPv10QWWFVWZ7nHbWys5au7h1Wcw11gU8JrC53sgvYMQAurGjrc1ifgLGUkuZ2+xV0ysDbXIQaieRsjSx4u07/wArHVPh6QOdkN230PRXdNWeYRlF1aNaUGIkWf8AEFZYFg+VfTHTssNi1Rmzc7lAhLLpbqptPHgLfVK3vbuEweQQTmlA78eSIyx0v6kBrbuN+ChJHmcLIGiCOtklUtvb5VjFcCyjVRjKw9UC1a8OZG4aOtld3CXaSiVENrg6X9QUmNFkDVOWhtyp4ZQieUcmnMR0SIaXGzVsMCovJiufc/U9kBpALoYO45ph0nCyXsgUkMzj5bTlA/FzCSrcOc0G5vfc81oXs9rhxFkjiLzdoQWGDsyQutwCq6ya7gFcRi0J+6z7jcu6ILKhk0UKqrzOyg90qJckZPIFKYaLguJ3KC6p5CLNjF+quaeijaM87tuF1nZcWEQyxi7iiQYRLNZ8zzY/hGyDS/8AaB/bpIsx2zW0CYZh+IuGbzmtvra2yNgkDIW6ADRWX/Ju5FBiMZrBFGTxOgWEqna3Vr4iqy+Ww2boqh5vcFAH8QtsjxDUnkgtFnBP00dx90A7EDq79keCH6pWrlsQrAHTTig95YUalgys33KkTZcxFxysAQL1bQWfqbt2SUd9E9qADuf5QJmZCeJ/ZA7hUN3tYOJu49Fq3u5bDb4VP4YpbRukO7zp2VoWmyBeYnR3XZdk3uENxuCEOeoDAOLjsEFjFUAtyn3XuFXV2sgUqHR2Z3uP0C9Ui7wUDsjrQn6rO00tw7uVeVJ/pHss7Rj0uPUoGcRmtHbnokf90TZrOQGi9i8npYvUJtowXedygusGpmsN3auK1sRAaCSsfBGItXOu7j3RDWvkNhoEGuhxJrnW4BWzK0WWUw2gcSLLRR4YbC7ig+X4gNb87lV+ZW85B0VZLDY6IFmN9XVWbxYAcknCy7kxI62qBGo1JVnSSAtDTuEnSxZ3gfJTNYMrwR8oGD91DFHaM4aFE3F13EI/YOiBGO+Zvwumjc6UMtq879OaJTTFji5trjYO1Hyr7A4C4mZw1IsLbAdEFh5QbZjdmgBcejOAaC5xAHVZjGvEgF2wi5/Nw+EDmJYi2H9TzoGj90rh8Zvnfq4/boFR0ERkcXOJLt7laGmjNggM59ipk3sovZooNegbqLeWbLOYc73jqVfSn0rOUnplcO6DmIG5aExQuyizG3J3d/CRxB/rAT1DMbANHdBY01Dc3fqe6uqXy49x8KshlIGqkwZjqgv2Y6do22TTK2Yi6qaNoB2VyyYAboPn9SzW6Tn1CdqJQPdokJpRqg7h7DdzipVTdFOEENHXVQl1sAgYwllgXcTYL2IRHOQeSfNdCIo2gFsjBZ4y6P5G6QjcXOJdvZBDCpb3YeCaxNmo6BVDXlrswGoKsMSqw5wI5D9kCmGxGSQMHE6nkOK11bjdPTtyMPmOAtZuw7rKwtcIzbTNxHLigsobm6DuIYrLOfUbN4NGyQbBqrZ1OANEFsWqA9DHYK6pG6JGnhT1ON0HS3ghxb/uiyP5oN+qBp7dCFnahlpQRsQr+N3Aqpr49QRwJQU9V/cKtKIGwVbNYSXVzhjgUFgzZEY8BG8sEILaW5QPwTjgmmxOK7RYe1tjI4Ab2ViMUgGnJB85rmi1xqVWNFyB1CbmicOP3UaWMl1+SBuTTZeoWEvueC47RPUkdmj6oOVIG9tktT6hxKYqRol6cGxugBJCg+SSdU3UPtYdfsvVTg1qCTGelosmGwiyjSC9uwTnloE3tsCkonXOqsKxuhVfSt0+UFpA64smogkacp9hO/NBCUAoL9T2TLmoBagKCq6vGhVhwS1bEMvwgzUur1dYPDcnVUsw9XynaaYjZBqYorblFEwbtZZsVLzzsiMnd1Qa2lh802um/wDrX6llKfEHMI37q2bjzuaDEzO6piiZoTzQpTexI4psGwA4WQSjjDjvsrCNJUTPqU8IyAgXrdUGNyNMUpUy5Gk8ToECsk+aSw1JIY3uTZQkD3SeSfcHEHpbmkYg5rg4EhwNweR4FaB1e6aJ73NYyVzgDK1pzPAGuY8ED9NCABzsEQhEp4PS0/pafsp5ECFZ7SkKBmnyrPEGWaUlQe3ZA5G23dNQG+6DA26MUBHM5JV41RIpFBzwSg8SouZe4KLcd1B6DMVMdnEdU9QPZpmS+IN9ZKAxBqqeWIcFYQeU47BY6OZWlIJXH0sdbsg1sGERybFvZMf9R7Khp4agHRjrdirdlbUAAZSg+eBpuOPbVWlPQuefX6W8z/CNh8eUZm+47kj9lYupm2BJJvqUCcdAAQQ9vG+upU5qOUAutmaOLSD9kxHSsLra27C6b/47y3MAe8F9rFugA/UOKDPXuqbE5w59hsPuVqcXFw8gASNBu4CwcO3AqupKGIsBLbm17oKejhMjsoGw1WrwItMU8Q0JFnNLS64to5pGxulcOLIw7K3c2PwrHAJAZnDL7o3X9Rbsb8EHKYegdNPpooSygblTo26PG1nO4k790tLhQ0Je48bIA4gLt0IKUohYWTtSwW0S8DbIHKcWRHPvtuuUZ9VkWoiFygRe0qGRMlqjYIPNKHIUYIUgQUOJe5Dily6piutdBiaNEFtSYllAJa2//kLRYV4kFwCAOwAWYgpc+x+qsYsIsL3Qa+uNQ5uenkD28W6XCzkmI1IJuHX46LuD4i+F1r/Ra5mPNIuYwTz0Q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3" name="Groupe 2"/>
          <p:cNvGrpSpPr/>
          <p:nvPr/>
        </p:nvGrpSpPr>
        <p:grpSpPr>
          <a:xfrm>
            <a:off x="6141915" y="4443733"/>
            <a:ext cx="2174501" cy="2079870"/>
            <a:chOff x="3732287" y="4443733"/>
            <a:chExt cx="2174501" cy="2079870"/>
          </a:xfrm>
        </p:grpSpPr>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3968" y="4443733"/>
              <a:ext cx="1032148" cy="1433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732287" y="5877272"/>
              <a:ext cx="2174501" cy="646331"/>
            </a:xfrm>
            <a:prstGeom prst="rect">
              <a:avLst/>
            </a:prstGeom>
          </p:spPr>
          <p:txBody>
            <a:bodyPr wrap="square">
              <a:spAutoFit/>
            </a:bodyPr>
            <a:lstStyle/>
            <a:p>
              <a:pPr algn="ctr"/>
              <a:r>
                <a:rPr lang="fr-FR" dirty="0"/>
                <a:t>Johann </a:t>
              </a:r>
              <a:r>
                <a:rPr lang="fr-FR" dirty="0" smtClean="0"/>
                <a:t>Balmer </a:t>
              </a:r>
            </a:p>
            <a:p>
              <a:pPr algn="ctr"/>
              <a:r>
                <a:rPr lang="fr-FR" dirty="0" smtClean="0"/>
                <a:t>1825-1898</a:t>
              </a:r>
              <a:endParaRPr lang="fr-FR" dirty="0"/>
            </a:p>
          </p:txBody>
        </p:sp>
      </p:grpSp>
      <p:sp>
        <p:nvSpPr>
          <p:cNvPr id="6" name="AutoShape 2" descr="\lambda \ ={\frac  {hm^{2}}{m^{2}-n^{2}}}"/>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0032" y="1556792"/>
            <a:ext cx="4064451"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0032" y="1556792"/>
            <a:ext cx="4064451"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60032" y="1556792"/>
            <a:ext cx="4064451"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 name="Groupe 14"/>
          <p:cNvGrpSpPr/>
          <p:nvPr/>
        </p:nvGrpSpPr>
        <p:grpSpPr>
          <a:xfrm>
            <a:off x="467544" y="4436401"/>
            <a:ext cx="5112568" cy="2113301"/>
            <a:chOff x="467544" y="4436401"/>
            <a:chExt cx="5112568" cy="2113301"/>
          </a:xfrm>
        </p:grpSpPr>
        <p:grpSp>
          <p:nvGrpSpPr>
            <p:cNvPr id="28" name="Groupe 27"/>
            <p:cNvGrpSpPr/>
            <p:nvPr/>
          </p:nvGrpSpPr>
          <p:grpSpPr>
            <a:xfrm>
              <a:off x="467544" y="4869160"/>
              <a:ext cx="3254137" cy="1351906"/>
              <a:chOff x="214282" y="4786322"/>
              <a:chExt cx="4195696" cy="1743069"/>
            </a:xfrm>
          </p:grpSpPr>
          <p:pic>
            <p:nvPicPr>
              <p:cNvPr id="1026" name="Picture 2" descr="http://www2.uni-siegen.de/%7Epci/versuche/pics/h2-lampe2.jpg"/>
              <p:cNvPicPr>
                <a:picLocks noChangeAspect="1" noChangeArrowheads="1"/>
              </p:cNvPicPr>
              <p:nvPr/>
            </p:nvPicPr>
            <p:blipFill>
              <a:blip r:embed="rId10"/>
              <a:srcRect t="36459"/>
              <a:stretch>
                <a:fillRect/>
              </a:stretch>
            </p:blipFill>
            <p:spPr bwMode="auto">
              <a:xfrm>
                <a:off x="214282" y="4786322"/>
                <a:ext cx="3657600" cy="1743069"/>
              </a:xfrm>
              <a:prstGeom prst="rect">
                <a:avLst/>
              </a:prstGeom>
              <a:noFill/>
            </p:spPr>
          </p:pic>
          <p:cxnSp>
            <p:nvCxnSpPr>
              <p:cNvPr id="18" name="Connecteur droit avec flèche 17"/>
              <p:cNvCxnSpPr/>
              <p:nvPr/>
            </p:nvCxnSpPr>
            <p:spPr>
              <a:xfrm>
                <a:off x="218248" y="5686110"/>
                <a:ext cx="3852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357554" y="5643578"/>
                <a:ext cx="1052424" cy="476195"/>
              </a:xfrm>
              <a:prstGeom prst="rect">
                <a:avLst/>
              </a:prstGeom>
            </p:spPr>
            <p:txBody>
              <a:bodyPr wrap="none">
                <a:spAutoFit/>
              </a:bodyPr>
              <a:lstStyle/>
              <a:p>
                <a:r>
                  <a:rPr lang="fr-FR" dirty="0" smtClean="0">
                    <a:latin typeface="Symbol" pitchFamily="18" charset="2"/>
                  </a:rPr>
                  <a:t>l </a:t>
                </a:r>
                <a:r>
                  <a:rPr lang="fr-FR" dirty="0" smtClean="0"/>
                  <a:t>(nm)</a:t>
                </a:r>
                <a:endParaRPr lang="fr-FR" dirty="0"/>
              </a:p>
            </p:txBody>
          </p:sp>
        </p:grpSp>
        <p:grpSp>
          <p:nvGrpSpPr>
            <p:cNvPr id="13" name="Groupe 12"/>
            <p:cNvGrpSpPr/>
            <p:nvPr/>
          </p:nvGrpSpPr>
          <p:grpSpPr>
            <a:xfrm>
              <a:off x="3773848" y="4436401"/>
              <a:ext cx="1806264" cy="2113301"/>
              <a:chOff x="6084168" y="4436401"/>
              <a:chExt cx="1806264" cy="2113301"/>
            </a:xfrm>
          </p:grpSpPr>
          <p:sp>
            <p:nvSpPr>
              <p:cNvPr id="12" name="Rectangle 11"/>
              <p:cNvSpPr/>
              <p:nvPr/>
            </p:nvSpPr>
            <p:spPr>
              <a:xfrm>
                <a:off x="6084168" y="5903371"/>
                <a:ext cx="1806264" cy="646331"/>
              </a:xfrm>
              <a:prstGeom prst="rect">
                <a:avLst/>
              </a:prstGeom>
            </p:spPr>
            <p:txBody>
              <a:bodyPr wrap="none">
                <a:spAutoFit/>
              </a:bodyPr>
              <a:lstStyle/>
              <a:p>
                <a:pPr algn="ctr"/>
                <a:r>
                  <a:rPr lang="fr-FR" dirty="0" smtClean="0"/>
                  <a:t>Anders </a:t>
                </a:r>
                <a:r>
                  <a:rPr lang="fr-FR" dirty="0" err="1" smtClean="0"/>
                  <a:t>Ångström</a:t>
                </a:r>
                <a:endParaRPr lang="fr-FR" dirty="0" smtClean="0"/>
              </a:p>
              <a:p>
                <a:pPr algn="ctr"/>
                <a:r>
                  <a:rPr lang="fr-FR" dirty="0" smtClean="0"/>
                  <a:t>1814-1874</a:t>
                </a:r>
                <a:endParaRPr lang="fr-FR" dirty="0"/>
              </a:p>
            </p:txBody>
          </p:sp>
          <p:pic>
            <p:nvPicPr>
              <p:cNvPr id="1033"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61913" y="4436401"/>
                <a:ext cx="990407"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4" name="ZoneTexte 13"/>
          <p:cNvSpPr txBox="1"/>
          <p:nvPr/>
        </p:nvSpPr>
        <p:spPr>
          <a:xfrm>
            <a:off x="5272976" y="4975836"/>
            <a:ext cx="614271" cy="369332"/>
          </a:xfrm>
          <a:prstGeom prst="rect">
            <a:avLst/>
          </a:prstGeom>
          <a:noFill/>
        </p:spPr>
        <p:txBody>
          <a:bodyPr wrap="none" rtlCol="0">
            <a:spAutoFit/>
          </a:bodyPr>
          <a:lstStyle/>
          <a:p>
            <a:r>
              <a:rPr lang="fr-FR" dirty="0" smtClean="0"/>
              <a:t>m=7</a:t>
            </a:r>
            <a:endParaRPr lang="fr-FR" dirty="0"/>
          </a:p>
        </p:txBody>
      </p:sp>
      <p:pic>
        <p:nvPicPr>
          <p:cNvPr id="16" name="Picture 10"/>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506272" y="1972714"/>
            <a:ext cx="1406796" cy="84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Groupe 21"/>
          <p:cNvGrpSpPr/>
          <p:nvPr/>
        </p:nvGrpSpPr>
        <p:grpSpPr>
          <a:xfrm>
            <a:off x="437323" y="4448145"/>
            <a:ext cx="766557" cy="1120113"/>
            <a:chOff x="437323" y="4448145"/>
            <a:chExt cx="766557" cy="1120113"/>
          </a:xfrm>
        </p:grpSpPr>
        <p:cxnSp>
          <p:nvCxnSpPr>
            <p:cNvPr id="10" name="Connecteur droit 9"/>
            <p:cNvCxnSpPr/>
            <p:nvPr/>
          </p:nvCxnSpPr>
          <p:spPr>
            <a:xfrm>
              <a:off x="755576" y="4869160"/>
              <a:ext cx="0" cy="699098"/>
            </a:xfrm>
            <a:prstGeom prst="line">
              <a:avLst/>
            </a:prstGeom>
            <a:ln w="12700">
              <a:solidFill>
                <a:schemeClr val="accent4">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755576" y="4653136"/>
              <a:ext cx="0" cy="21602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ZoneTexte 20"/>
            <p:cNvSpPr txBox="1"/>
            <p:nvPr/>
          </p:nvSpPr>
          <p:spPr>
            <a:xfrm>
              <a:off x="437323" y="4448145"/>
              <a:ext cx="766557" cy="276999"/>
            </a:xfrm>
            <a:prstGeom prst="rect">
              <a:avLst/>
            </a:prstGeom>
            <a:noFill/>
          </p:spPr>
          <p:txBody>
            <a:bodyPr wrap="none" rtlCol="0">
              <a:spAutoFit/>
            </a:bodyPr>
            <a:lstStyle/>
            <a:p>
              <a:r>
                <a:rPr lang="fr-FR" sz="1200" dirty="0" smtClean="0">
                  <a:latin typeface="Times New Roman" pitchFamily="18" charset="0"/>
                  <a:cs typeface="Times New Roman" pitchFamily="18" charset="0"/>
                </a:rPr>
                <a:t>397.0 nm</a:t>
              </a:r>
              <a:endParaRPr lang="fr-FR" sz="1200" dirty="0">
                <a:latin typeface="Times New Roman" pitchFamily="18" charset="0"/>
                <a:cs typeface="Times New Roman" pitchFamily="18" charset="0"/>
              </a:endParaRPr>
            </a:p>
          </p:txBody>
        </p:sp>
      </p:grpSp>
    </p:spTree>
    <p:extLst>
      <p:ext uri="{BB962C8B-B14F-4D97-AF65-F5344CB8AC3E}">
        <p14:creationId xmlns:p14="http://schemas.microsoft.com/office/powerpoint/2010/main" val="95194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Michelson-Morley (1887)</a:t>
            </a:r>
            <a:endParaRPr lang="fr-FR" dirty="0"/>
          </a:p>
        </p:txBody>
      </p:sp>
      <p:grpSp>
        <p:nvGrpSpPr>
          <p:cNvPr id="3" name="Groupe 2"/>
          <p:cNvGrpSpPr/>
          <p:nvPr/>
        </p:nvGrpSpPr>
        <p:grpSpPr>
          <a:xfrm>
            <a:off x="-90264" y="1268760"/>
            <a:ext cx="9414792" cy="1664895"/>
            <a:chOff x="-90264" y="1268760"/>
            <a:chExt cx="9414792" cy="1664895"/>
          </a:xfrm>
        </p:grpSpPr>
        <p:sp>
          <p:nvSpPr>
            <p:cNvPr id="5" name="Rectangle 4"/>
            <p:cNvSpPr/>
            <p:nvPr/>
          </p:nvSpPr>
          <p:spPr>
            <a:xfrm>
              <a:off x="1547664" y="1556792"/>
              <a:ext cx="7776864" cy="646331"/>
            </a:xfrm>
            <a:prstGeom prst="rect">
              <a:avLst/>
            </a:prstGeom>
          </p:spPr>
          <p:txBody>
            <a:bodyPr wrap="square">
              <a:spAutoFit/>
            </a:bodyPr>
            <a:lstStyle/>
            <a:p>
              <a:r>
                <a:rPr lang="fr-FR" dirty="0" smtClean="0"/>
                <a:t>« La </a:t>
              </a:r>
              <a:r>
                <a:rPr lang="fr-FR" dirty="0"/>
                <a:t>connaissance en physique est semblable à un grand ciel bleu, à l’horizon duquel subsistent seulement deux petits nuages </a:t>
              </a:r>
              <a:r>
                <a:rPr lang="fr-FR" dirty="0" smtClean="0"/>
                <a:t>d'incompréhension. »  </a:t>
              </a:r>
              <a:endParaRPr lang="fr-FR" dirty="0"/>
            </a:p>
          </p:txBody>
        </p:sp>
        <p:grpSp>
          <p:nvGrpSpPr>
            <p:cNvPr id="7197" name="Groupe 7196"/>
            <p:cNvGrpSpPr/>
            <p:nvPr/>
          </p:nvGrpSpPr>
          <p:grpSpPr>
            <a:xfrm>
              <a:off x="-90264" y="1268760"/>
              <a:ext cx="1853952" cy="1664895"/>
              <a:chOff x="-90264" y="1268760"/>
              <a:chExt cx="1853952" cy="1664895"/>
            </a:xfrm>
          </p:grpSpPr>
          <p:sp>
            <p:nvSpPr>
              <p:cNvPr id="6" name="Rectangle 5"/>
              <p:cNvSpPr/>
              <p:nvPr/>
            </p:nvSpPr>
            <p:spPr>
              <a:xfrm>
                <a:off x="-90264" y="2348880"/>
                <a:ext cx="1853952" cy="584775"/>
              </a:xfrm>
              <a:prstGeom prst="rect">
                <a:avLst/>
              </a:prstGeom>
            </p:spPr>
            <p:txBody>
              <a:bodyPr wrap="square">
                <a:spAutoFit/>
              </a:bodyPr>
              <a:lstStyle/>
              <a:p>
                <a:pPr algn="ctr"/>
                <a:r>
                  <a:rPr lang="fr-FR" sz="1600" dirty="0" smtClean="0"/>
                  <a:t>Lord </a:t>
                </a:r>
                <a:r>
                  <a:rPr lang="fr-FR" sz="1600" dirty="0"/>
                  <a:t>Kelvin </a:t>
                </a:r>
                <a:endParaRPr lang="fr-FR" sz="1600" dirty="0" smtClean="0"/>
              </a:p>
              <a:p>
                <a:pPr algn="ctr"/>
                <a:r>
                  <a:rPr lang="fr-FR" sz="1600" dirty="0" smtClean="0"/>
                  <a:t>(1824-1907</a:t>
                </a:r>
                <a:r>
                  <a:rPr lang="fr-FR" sz="1600" dirty="0"/>
                  <a:t>)</a:t>
                </a: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684" t="8931" r="22562" b="30927"/>
              <a:stretch/>
            </p:blipFill>
            <p:spPr bwMode="auto">
              <a:xfrm>
                <a:off x="448083" y="1268760"/>
                <a:ext cx="770681"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172" name="ZoneTexte 7171"/>
          <p:cNvSpPr txBox="1"/>
          <p:nvPr/>
        </p:nvSpPr>
        <p:spPr>
          <a:xfrm>
            <a:off x="4932040" y="2564904"/>
            <a:ext cx="1826719" cy="923330"/>
          </a:xfrm>
          <a:prstGeom prst="rect">
            <a:avLst/>
          </a:prstGeom>
          <a:noFill/>
        </p:spPr>
        <p:txBody>
          <a:bodyPr wrap="none" rtlCol="0">
            <a:spAutoFit/>
          </a:bodyPr>
          <a:lstStyle/>
          <a:p>
            <a:r>
              <a:rPr lang="fr-FR" i="1" dirty="0" smtClean="0">
                <a:latin typeface="Times New Roman" pitchFamily="18" charset="0"/>
                <a:cs typeface="Times New Roman" pitchFamily="18" charset="0"/>
              </a:rPr>
              <a:t>c</a:t>
            </a:r>
            <a:r>
              <a:rPr lang="fr-FR" dirty="0" smtClean="0"/>
              <a:t>: lumière / éther</a:t>
            </a:r>
          </a:p>
          <a:p>
            <a:r>
              <a:rPr lang="fr-FR" i="1" dirty="0" smtClean="0">
                <a:latin typeface="Times New Roman" pitchFamily="18" charset="0"/>
                <a:cs typeface="Times New Roman" pitchFamily="18" charset="0"/>
              </a:rPr>
              <a:t>v</a:t>
            </a:r>
            <a:r>
              <a:rPr lang="fr-FR" dirty="0" smtClean="0"/>
              <a:t>: terre / éther</a:t>
            </a:r>
          </a:p>
          <a:p>
            <a:endParaRPr lang="fr-FR" dirty="0"/>
          </a:p>
        </p:txBody>
      </p:sp>
      <p:pic>
        <p:nvPicPr>
          <p:cNvPr id="71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7070" y="3376794"/>
            <a:ext cx="1623162" cy="410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264" y="3356992"/>
            <a:ext cx="1760055" cy="41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e 3"/>
          <p:cNvGrpSpPr/>
          <p:nvPr/>
        </p:nvGrpSpPr>
        <p:grpSpPr>
          <a:xfrm>
            <a:off x="4178078" y="2900331"/>
            <a:ext cx="465930" cy="447204"/>
            <a:chOff x="4178078" y="2900331"/>
            <a:chExt cx="465930" cy="447204"/>
          </a:xfrm>
        </p:grpSpPr>
        <p:cxnSp>
          <p:nvCxnSpPr>
            <p:cNvPr id="7169" name="Connecteur droit avec flèche 7168"/>
            <p:cNvCxnSpPr>
              <a:stCxn id="28" idx="6"/>
            </p:cNvCxnSpPr>
            <p:nvPr/>
          </p:nvCxnSpPr>
          <p:spPr>
            <a:xfrm>
              <a:off x="4178078" y="3344587"/>
              <a:ext cx="465930" cy="29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171" name="ZoneTexte 7170"/>
            <p:cNvSpPr txBox="1"/>
            <p:nvPr/>
          </p:nvSpPr>
          <p:spPr>
            <a:xfrm>
              <a:off x="4263777" y="2900331"/>
              <a:ext cx="288862" cy="369332"/>
            </a:xfrm>
            <a:prstGeom prst="rect">
              <a:avLst/>
            </a:prstGeom>
            <a:noFill/>
          </p:spPr>
          <p:txBody>
            <a:bodyPr wrap="none" rtlCol="0">
              <a:spAutoFit/>
            </a:bodyPr>
            <a:lstStyle/>
            <a:p>
              <a:r>
                <a:rPr lang="fr-FR" dirty="0" smtClean="0"/>
                <a:t>v</a:t>
              </a:r>
              <a:endParaRPr lang="fr-FR" dirty="0"/>
            </a:p>
          </p:txBody>
        </p:sp>
      </p:grpSp>
      <p:grpSp>
        <p:nvGrpSpPr>
          <p:cNvPr id="7" name="Groupe 6"/>
          <p:cNvGrpSpPr/>
          <p:nvPr/>
        </p:nvGrpSpPr>
        <p:grpSpPr>
          <a:xfrm>
            <a:off x="2769368" y="2564904"/>
            <a:ext cx="1479314" cy="1475999"/>
            <a:chOff x="2769368" y="2564904"/>
            <a:chExt cx="1479314" cy="1475999"/>
          </a:xfrm>
        </p:grpSpPr>
        <p:grpSp>
          <p:nvGrpSpPr>
            <p:cNvPr id="29" name="Groupe 28"/>
            <p:cNvGrpSpPr/>
            <p:nvPr/>
          </p:nvGrpSpPr>
          <p:grpSpPr>
            <a:xfrm>
              <a:off x="2769368" y="2651958"/>
              <a:ext cx="1408710" cy="1385258"/>
              <a:chOff x="2769368" y="3067969"/>
              <a:chExt cx="1408710" cy="1385258"/>
            </a:xfrm>
          </p:grpSpPr>
          <p:grpSp>
            <p:nvGrpSpPr>
              <p:cNvPr id="12" name="Groupe 11"/>
              <p:cNvGrpSpPr/>
              <p:nvPr/>
            </p:nvGrpSpPr>
            <p:grpSpPr>
              <a:xfrm>
                <a:off x="3851920" y="3501008"/>
                <a:ext cx="72000" cy="648072"/>
                <a:chOff x="3851920" y="3501008"/>
                <a:chExt cx="72000" cy="648072"/>
              </a:xfrm>
            </p:grpSpPr>
            <p:cxnSp>
              <p:nvCxnSpPr>
                <p:cNvPr id="8" name="Connecteur droit 7"/>
                <p:cNvCxnSpPr/>
                <p:nvPr/>
              </p:nvCxnSpPr>
              <p:spPr>
                <a:xfrm>
                  <a:off x="3851920" y="3501008"/>
                  <a:ext cx="0" cy="6480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3851920" y="4005072"/>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a:off x="3851920" y="3861048"/>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flipH="1">
                  <a:off x="3851920" y="3717040"/>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flipH="1">
                  <a:off x="3851920" y="3573024"/>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7" name="Groupe 16"/>
              <p:cNvGrpSpPr/>
              <p:nvPr/>
            </p:nvGrpSpPr>
            <p:grpSpPr>
              <a:xfrm rot="16200000">
                <a:off x="3428264" y="2996948"/>
                <a:ext cx="72000" cy="648072"/>
                <a:chOff x="3851920" y="3501008"/>
                <a:chExt cx="72000" cy="648072"/>
              </a:xfrm>
            </p:grpSpPr>
            <p:cxnSp>
              <p:nvCxnSpPr>
                <p:cNvPr id="18" name="Connecteur droit 17"/>
                <p:cNvCxnSpPr/>
                <p:nvPr/>
              </p:nvCxnSpPr>
              <p:spPr>
                <a:xfrm>
                  <a:off x="3851920" y="3501008"/>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H="1">
                  <a:off x="3851920" y="4005072"/>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3851920" y="3861048"/>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H="1">
                  <a:off x="3851920" y="3717040"/>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3851920" y="3573024"/>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3" name="Connecteur droit 22"/>
              <p:cNvCxnSpPr/>
              <p:nvPr/>
            </p:nvCxnSpPr>
            <p:spPr>
              <a:xfrm flipH="1">
                <a:off x="3150738" y="3439510"/>
                <a:ext cx="648072" cy="6480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2915952" y="3763546"/>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6200000" flipV="1">
                <a:off x="2862774" y="3752968"/>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2769368" y="3429000"/>
                <a:ext cx="290464" cy="369332"/>
              </a:xfrm>
              <a:prstGeom prst="rect">
                <a:avLst/>
              </a:prstGeom>
              <a:noFill/>
            </p:spPr>
            <p:txBody>
              <a:bodyPr wrap="none" rtlCol="0">
                <a:spAutoFit/>
              </a:bodyPr>
              <a:lstStyle/>
              <a:p>
                <a:r>
                  <a:rPr lang="fr-FR" dirty="0" smtClean="0"/>
                  <a:t>S</a:t>
                </a:r>
                <a:endParaRPr lang="fr-FR" dirty="0"/>
              </a:p>
            </p:txBody>
          </p:sp>
          <p:sp>
            <p:nvSpPr>
              <p:cNvPr id="28" name="Ellipse 27"/>
              <p:cNvSpPr/>
              <p:nvPr/>
            </p:nvSpPr>
            <p:spPr>
              <a:xfrm>
                <a:off x="2792820" y="3067969"/>
                <a:ext cx="1385258" cy="138525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1" name="Connecteur droit 30"/>
            <p:cNvCxnSpPr/>
            <p:nvPr/>
          </p:nvCxnSpPr>
          <p:spPr>
            <a:xfrm>
              <a:off x="3314220" y="3906917"/>
              <a:ext cx="324032" cy="0"/>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3059832" y="3671571"/>
              <a:ext cx="296876" cy="369332"/>
            </a:xfrm>
            <a:prstGeom prst="rect">
              <a:avLst/>
            </a:prstGeom>
            <a:noFill/>
          </p:spPr>
          <p:txBody>
            <a:bodyPr wrap="none" rtlCol="0">
              <a:spAutoFit/>
            </a:bodyPr>
            <a:lstStyle/>
            <a:p>
              <a:r>
                <a:rPr lang="fr-FR" dirty="0" smtClean="0"/>
                <a:t>E</a:t>
              </a:r>
              <a:endParaRPr lang="fr-FR" dirty="0"/>
            </a:p>
          </p:txBody>
        </p:sp>
        <p:sp>
          <p:nvSpPr>
            <p:cNvPr id="42" name="ZoneTexte 41"/>
            <p:cNvSpPr txBox="1"/>
            <p:nvPr/>
          </p:nvSpPr>
          <p:spPr>
            <a:xfrm>
              <a:off x="3788300" y="3565416"/>
              <a:ext cx="460382" cy="369332"/>
            </a:xfrm>
            <a:prstGeom prst="rect">
              <a:avLst/>
            </a:prstGeom>
            <a:noFill/>
          </p:spPr>
          <p:txBody>
            <a:bodyPr wrap="none" rtlCol="0">
              <a:spAutoFit/>
            </a:bodyPr>
            <a:lstStyle/>
            <a:p>
              <a:r>
                <a:rPr lang="fr-FR" dirty="0" smtClean="0">
                  <a:solidFill>
                    <a:srgbClr val="0000FF"/>
                  </a:solidFill>
                </a:rPr>
                <a:t>M</a:t>
              </a:r>
              <a:r>
                <a:rPr lang="fr-FR" baseline="-25000" dirty="0" smtClean="0">
                  <a:solidFill>
                    <a:srgbClr val="0000FF"/>
                  </a:solidFill>
                </a:rPr>
                <a:t>1</a:t>
              </a:r>
              <a:endParaRPr lang="fr-FR" baseline="-25000" dirty="0">
                <a:solidFill>
                  <a:srgbClr val="0000FF"/>
                </a:solidFill>
              </a:endParaRPr>
            </a:p>
          </p:txBody>
        </p:sp>
        <p:sp>
          <p:nvSpPr>
            <p:cNvPr id="43" name="ZoneTexte 42"/>
            <p:cNvSpPr txBox="1"/>
            <p:nvPr/>
          </p:nvSpPr>
          <p:spPr>
            <a:xfrm>
              <a:off x="2823862" y="2564904"/>
              <a:ext cx="460382" cy="369332"/>
            </a:xfrm>
            <a:prstGeom prst="rect">
              <a:avLst/>
            </a:prstGeom>
            <a:noFill/>
          </p:spPr>
          <p:txBody>
            <a:bodyPr wrap="none" rtlCol="0">
              <a:spAutoFit/>
            </a:bodyPr>
            <a:lstStyle/>
            <a:p>
              <a:r>
                <a:rPr lang="fr-FR" dirty="0" smtClean="0">
                  <a:solidFill>
                    <a:srgbClr val="FF0000"/>
                  </a:solidFill>
                </a:rPr>
                <a:t>M</a:t>
              </a:r>
              <a:r>
                <a:rPr lang="fr-FR" baseline="-25000" dirty="0">
                  <a:solidFill>
                    <a:srgbClr val="FF0000"/>
                  </a:solidFill>
                </a:rPr>
                <a:t>2</a:t>
              </a:r>
            </a:p>
          </p:txBody>
        </p:sp>
      </p:grpSp>
      <p:pic>
        <p:nvPicPr>
          <p:cNvPr id="71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1045" y="6402660"/>
            <a:ext cx="3383518" cy="41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9277" y="4077072"/>
            <a:ext cx="3305286" cy="410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185" name="Groupe 7184"/>
          <p:cNvGrpSpPr/>
          <p:nvPr/>
        </p:nvGrpSpPr>
        <p:grpSpPr>
          <a:xfrm>
            <a:off x="2695963" y="4942165"/>
            <a:ext cx="1928694" cy="1439163"/>
            <a:chOff x="2695963" y="4510117"/>
            <a:chExt cx="1928694" cy="1439163"/>
          </a:xfrm>
        </p:grpSpPr>
        <p:sp>
          <p:nvSpPr>
            <p:cNvPr id="50" name="ZoneTexte 49"/>
            <p:cNvSpPr txBox="1"/>
            <p:nvPr/>
          </p:nvSpPr>
          <p:spPr>
            <a:xfrm>
              <a:off x="4283138" y="4808708"/>
              <a:ext cx="288862" cy="369332"/>
            </a:xfrm>
            <a:prstGeom prst="rect">
              <a:avLst/>
            </a:prstGeom>
            <a:noFill/>
          </p:spPr>
          <p:txBody>
            <a:bodyPr wrap="none" rtlCol="0">
              <a:spAutoFit/>
            </a:bodyPr>
            <a:lstStyle/>
            <a:p>
              <a:r>
                <a:rPr lang="fr-FR" dirty="0" smtClean="0"/>
                <a:t>v</a:t>
              </a:r>
              <a:endParaRPr lang="fr-FR" dirty="0"/>
            </a:p>
          </p:txBody>
        </p:sp>
        <p:grpSp>
          <p:nvGrpSpPr>
            <p:cNvPr id="7184" name="Groupe 7183"/>
            <p:cNvGrpSpPr/>
            <p:nvPr/>
          </p:nvGrpSpPr>
          <p:grpSpPr>
            <a:xfrm>
              <a:off x="2695963" y="4510117"/>
              <a:ext cx="1928694" cy="1439163"/>
              <a:chOff x="2541074" y="4519630"/>
              <a:chExt cx="1928694" cy="1439163"/>
            </a:xfrm>
          </p:grpSpPr>
          <p:cxnSp>
            <p:nvCxnSpPr>
              <p:cNvPr id="49" name="Connecteur droit avec flèche 48"/>
              <p:cNvCxnSpPr>
                <a:stCxn id="57" idx="6"/>
              </p:cNvCxnSpPr>
              <p:nvPr/>
            </p:nvCxnSpPr>
            <p:spPr>
              <a:xfrm>
                <a:off x="4003838" y="5252964"/>
                <a:ext cx="465930" cy="29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183" name="Groupe 7182"/>
              <p:cNvGrpSpPr/>
              <p:nvPr/>
            </p:nvGrpSpPr>
            <p:grpSpPr>
              <a:xfrm>
                <a:off x="2541074" y="4519630"/>
                <a:ext cx="1516360" cy="1439163"/>
                <a:chOff x="1475656" y="4555839"/>
                <a:chExt cx="1516360" cy="1439163"/>
              </a:xfrm>
            </p:grpSpPr>
            <p:grpSp>
              <p:nvGrpSpPr>
                <p:cNvPr id="74" name="Groupe 73"/>
                <p:cNvGrpSpPr/>
                <p:nvPr/>
              </p:nvGrpSpPr>
              <p:grpSpPr>
                <a:xfrm rot="16200000">
                  <a:off x="1547664" y="4596174"/>
                  <a:ext cx="1408710" cy="1388945"/>
                  <a:chOff x="2769368" y="3067969"/>
                  <a:chExt cx="1408710" cy="1388945"/>
                </a:xfrm>
              </p:grpSpPr>
              <p:grpSp>
                <p:nvGrpSpPr>
                  <p:cNvPr id="75" name="Groupe 74"/>
                  <p:cNvGrpSpPr/>
                  <p:nvPr/>
                </p:nvGrpSpPr>
                <p:grpSpPr>
                  <a:xfrm>
                    <a:off x="2769368" y="3067969"/>
                    <a:ext cx="1408710" cy="1385258"/>
                    <a:chOff x="2769368" y="3067969"/>
                    <a:chExt cx="1408710" cy="1385258"/>
                  </a:xfrm>
                </p:grpSpPr>
                <p:grpSp>
                  <p:nvGrpSpPr>
                    <p:cNvPr id="80" name="Groupe 79"/>
                    <p:cNvGrpSpPr/>
                    <p:nvPr/>
                  </p:nvGrpSpPr>
                  <p:grpSpPr>
                    <a:xfrm>
                      <a:off x="3851920" y="3501008"/>
                      <a:ext cx="72000" cy="648072"/>
                      <a:chOff x="3851920" y="3501008"/>
                      <a:chExt cx="72000" cy="648072"/>
                    </a:xfrm>
                  </p:grpSpPr>
                  <p:cxnSp>
                    <p:nvCxnSpPr>
                      <p:cNvPr id="92" name="Connecteur droit 91"/>
                      <p:cNvCxnSpPr/>
                      <p:nvPr/>
                    </p:nvCxnSpPr>
                    <p:spPr>
                      <a:xfrm>
                        <a:off x="3851920" y="3501008"/>
                        <a:ext cx="0" cy="64807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flipH="1">
                        <a:off x="3851920" y="4005072"/>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4" name="Connecteur droit 93"/>
                      <p:cNvCxnSpPr/>
                      <p:nvPr/>
                    </p:nvCxnSpPr>
                    <p:spPr>
                      <a:xfrm flipH="1">
                        <a:off x="3851920" y="3861048"/>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5" name="Connecteur droit 94"/>
                      <p:cNvCxnSpPr/>
                      <p:nvPr/>
                    </p:nvCxnSpPr>
                    <p:spPr>
                      <a:xfrm flipH="1">
                        <a:off x="3851920" y="3717040"/>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flipH="1">
                        <a:off x="3851920" y="3573024"/>
                        <a:ext cx="72000" cy="720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81" name="Groupe 80"/>
                    <p:cNvGrpSpPr/>
                    <p:nvPr/>
                  </p:nvGrpSpPr>
                  <p:grpSpPr>
                    <a:xfrm rot="16200000">
                      <a:off x="3428264" y="2996948"/>
                      <a:ext cx="72000" cy="648072"/>
                      <a:chOff x="3851920" y="3501008"/>
                      <a:chExt cx="72000" cy="648072"/>
                    </a:xfrm>
                  </p:grpSpPr>
                  <p:cxnSp>
                    <p:nvCxnSpPr>
                      <p:cNvPr id="87" name="Connecteur droit 86"/>
                      <p:cNvCxnSpPr/>
                      <p:nvPr/>
                    </p:nvCxnSpPr>
                    <p:spPr>
                      <a:xfrm>
                        <a:off x="3851920" y="3501008"/>
                        <a:ext cx="0" cy="6480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Connecteur droit 87"/>
                      <p:cNvCxnSpPr/>
                      <p:nvPr/>
                    </p:nvCxnSpPr>
                    <p:spPr>
                      <a:xfrm flipH="1">
                        <a:off x="3851920" y="4005072"/>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H="1">
                        <a:off x="3851920" y="3861048"/>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Connecteur droit 89"/>
                      <p:cNvCxnSpPr/>
                      <p:nvPr/>
                    </p:nvCxnSpPr>
                    <p:spPr>
                      <a:xfrm flipH="1">
                        <a:off x="3851920" y="3717040"/>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flipH="1">
                        <a:off x="3851920" y="3573024"/>
                        <a:ext cx="72000" cy="72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82" name="Connecteur droit 81"/>
                    <p:cNvCxnSpPr/>
                    <p:nvPr/>
                  </p:nvCxnSpPr>
                  <p:spPr>
                    <a:xfrm flipH="1">
                      <a:off x="3150738" y="3439510"/>
                      <a:ext cx="648072" cy="6480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Connecteur droit 82"/>
                    <p:cNvCxnSpPr/>
                    <p:nvPr/>
                  </p:nvCxnSpPr>
                  <p:spPr>
                    <a:xfrm flipV="1">
                      <a:off x="2915952" y="3763546"/>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rot="16200000" flipV="1">
                      <a:off x="2862774" y="3752968"/>
                      <a:ext cx="12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a:off x="2769368" y="3429000"/>
                      <a:ext cx="290464" cy="369332"/>
                    </a:xfrm>
                    <a:prstGeom prst="rect">
                      <a:avLst/>
                    </a:prstGeom>
                    <a:noFill/>
                  </p:spPr>
                  <p:txBody>
                    <a:bodyPr wrap="none" rtlCol="0">
                      <a:spAutoFit/>
                    </a:bodyPr>
                    <a:lstStyle/>
                    <a:p>
                      <a:r>
                        <a:rPr lang="fr-FR" dirty="0" smtClean="0"/>
                        <a:t>S</a:t>
                      </a:r>
                      <a:endParaRPr lang="fr-FR" dirty="0"/>
                    </a:p>
                  </p:txBody>
                </p:sp>
                <p:sp>
                  <p:nvSpPr>
                    <p:cNvPr id="86" name="Ellipse 85"/>
                    <p:cNvSpPr/>
                    <p:nvPr/>
                  </p:nvSpPr>
                  <p:spPr>
                    <a:xfrm>
                      <a:off x="2792820" y="3067969"/>
                      <a:ext cx="1385258" cy="138525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76" name="Connecteur droit 75"/>
                  <p:cNvCxnSpPr/>
                  <p:nvPr/>
                </p:nvCxnSpPr>
                <p:spPr>
                  <a:xfrm>
                    <a:off x="3314220" y="4322928"/>
                    <a:ext cx="324032" cy="0"/>
                  </a:xfrm>
                  <a:prstGeom prst="line">
                    <a:avLst/>
                  </a:prstGeom>
                  <a:ln w="38100">
                    <a:solidFill>
                      <a:srgbClr val="009900"/>
                    </a:solidFill>
                  </a:ln>
                </p:spPr>
                <p:style>
                  <a:lnRef idx="1">
                    <a:schemeClr val="accent1"/>
                  </a:lnRef>
                  <a:fillRef idx="0">
                    <a:schemeClr val="accent1"/>
                  </a:fillRef>
                  <a:effectRef idx="0">
                    <a:schemeClr val="accent1"/>
                  </a:effectRef>
                  <a:fontRef idx="minor">
                    <a:schemeClr val="tx1"/>
                  </a:fontRef>
                </p:style>
              </p:cxnSp>
              <p:sp>
                <p:nvSpPr>
                  <p:cNvPr id="77" name="ZoneTexte 76"/>
                  <p:cNvSpPr txBox="1"/>
                  <p:nvPr/>
                </p:nvSpPr>
                <p:spPr>
                  <a:xfrm>
                    <a:off x="3059832" y="4087582"/>
                    <a:ext cx="296876" cy="369332"/>
                  </a:xfrm>
                  <a:prstGeom prst="rect">
                    <a:avLst/>
                  </a:prstGeom>
                  <a:noFill/>
                </p:spPr>
                <p:txBody>
                  <a:bodyPr wrap="none" rtlCol="0">
                    <a:spAutoFit/>
                  </a:bodyPr>
                  <a:lstStyle/>
                  <a:p>
                    <a:r>
                      <a:rPr lang="fr-FR" dirty="0" smtClean="0"/>
                      <a:t>E</a:t>
                    </a:r>
                    <a:endParaRPr lang="fr-FR" dirty="0"/>
                  </a:p>
                </p:txBody>
              </p:sp>
            </p:grpSp>
            <p:sp>
              <p:nvSpPr>
                <p:cNvPr id="97" name="ZoneTexte 96"/>
                <p:cNvSpPr txBox="1"/>
                <p:nvPr/>
              </p:nvSpPr>
              <p:spPr>
                <a:xfrm>
                  <a:off x="2531634" y="4555839"/>
                  <a:ext cx="460382" cy="369332"/>
                </a:xfrm>
                <a:prstGeom prst="rect">
                  <a:avLst/>
                </a:prstGeom>
                <a:noFill/>
              </p:spPr>
              <p:txBody>
                <a:bodyPr wrap="none" rtlCol="0">
                  <a:spAutoFit/>
                </a:bodyPr>
                <a:lstStyle/>
                <a:p>
                  <a:r>
                    <a:rPr lang="fr-FR" dirty="0" smtClean="0">
                      <a:solidFill>
                        <a:srgbClr val="0000FF"/>
                      </a:solidFill>
                    </a:rPr>
                    <a:t>M</a:t>
                  </a:r>
                  <a:r>
                    <a:rPr lang="fr-FR" baseline="-25000" dirty="0" smtClean="0">
                      <a:solidFill>
                        <a:srgbClr val="0000FF"/>
                      </a:solidFill>
                    </a:rPr>
                    <a:t>1</a:t>
                  </a:r>
                  <a:endParaRPr lang="fr-FR" baseline="-25000" dirty="0">
                    <a:solidFill>
                      <a:srgbClr val="0000FF"/>
                    </a:solidFill>
                  </a:endParaRPr>
                </a:p>
              </p:txBody>
            </p:sp>
            <p:sp>
              <p:nvSpPr>
                <p:cNvPr id="98" name="ZoneTexte 97"/>
                <p:cNvSpPr txBox="1"/>
                <p:nvPr/>
              </p:nvSpPr>
              <p:spPr>
                <a:xfrm>
                  <a:off x="1475656" y="5509631"/>
                  <a:ext cx="460382" cy="369332"/>
                </a:xfrm>
                <a:prstGeom prst="rect">
                  <a:avLst/>
                </a:prstGeom>
                <a:noFill/>
              </p:spPr>
              <p:txBody>
                <a:bodyPr wrap="none" rtlCol="0">
                  <a:spAutoFit/>
                </a:bodyPr>
                <a:lstStyle/>
                <a:p>
                  <a:r>
                    <a:rPr lang="fr-FR" dirty="0" smtClean="0">
                      <a:solidFill>
                        <a:srgbClr val="FF0000"/>
                      </a:solidFill>
                    </a:rPr>
                    <a:t>M</a:t>
                  </a:r>
                  <a:r>
                    <a:rPr lang="fr-FR" baseline="-25000" dirty="0">
                      <a:solidFill>
                        <a:srgbClr val="FF0000"/>
                      </a:solidFill>
                    </a:rPr>
                    <a:t>2</a:t>
                  </a:r>
                </a:p>
              </p:txBody>
            </p:sp>
          </p:grpSp>
        </p:grpSp>
      </p:grpSp>
      <p:pic>
        <p:nvPicPr>
          <p:cNvPr id="102" name="Picture 10" descr="http://physique-eea.ujf-grenoble.fr/intra/Organisation/CESIRE/OPT/DocsOptique/PhotoOptWeb/YoungBlanche.jpg"/>
          <p:cNvPicPr>
            <a:picLocks noChangeAspect="1" noChangeArrowheads="1"/>
          </p:cNvPicPr>
          <p:nvPr/>
        </p:nvPicPr>
        <p:blipFill>
          <a:blip r:embed="rId8" cstate="print"/>
          <a:srcRect l="23077" r="19231" b="38235"/>
          <a:stretch>
            <a:fillRect/>
          </a:stretch>
        </p:blipFill>
        <p:spPr bwMode="auto">
          <a:xfrm rot="10800000">
            <a:off x="6416911" y="5315147"/>
            <a:ext cx="1031292" cy="1100045"/>
          </a:xfrm>
          <a:prstGeom prst="rect">
            <a:avLst/>
          </a:prstGeom>
          <a:noFill/>
        </p:spPr>
      </p:pic>
      <p:grpSp>
        <p:nvGrpSpPr>
          <p:cNvPr id="16" name="Groupe 15"/>
          <p:cNvGrpSpPr/>
          <p:nvPr/>
        </p:nvGrpSpPr>
        <p:grpSpPr>
          <a:xfrm>
            <a:off x="6840634" y="5208229"/>
            <a:ext cx="1979838" cy="1677155"/>
            <a:chOff x="6840634" y="5208229"/>
            <a:chExt cx="1979838" cy="1677155"/>
          </a:xfrm>
        </p:grpSpPr>
        <p:cxnSp>
          <p:nvCxnSpPr>
            <p:cNvPr id="7187" name="Connecteur droit 7186"/>
            <p:cNvCxnSpPr/>
            <p:nvPr/>
          </p:nvCxnSpPr>
          <p:spPr>
            <a:xfrm>
              <a:off x="7030750" y="5208229"/>
              <a:ext cx="0" cy="130665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05" name="Picture 10" descr="http://physique-eea.ujf-grenoble.fr/intra/Organisation/CESIRE/OPT/DocsOptique/PhotoOptWeb/YoungBlanche.jpg"/>
            <p:cNvPicPr>
              <a:picLocks noChangeAspect="1" noChangeArrowheads="1"/>
            </p:cNvPicPr>
            <p:nvPr/>
          </p:nvPicPr>
          <p:blipFill>
            <a:blip r:embed="rId8" cstate="print"/>
            <a:srcRect l="23077" r="19231" b="38235"/>
            <a:stretch>
              <a:fillRect/>
            </a:stretch>
          </p:blipFill>
          <p:spPr bwMode="auto">
            <a:xfrm rot="10800000">
              <a:off x="7789180" y="5336479"/>
              <a:ext cx="1031292" cy="1100045"/>
            </a:xfrm>
            <a:prstGeom prst="rect">
              <a:avLst/>
            </a:prstGeom>
            <a:noFill/>
          </p:spPr>
        </p:pic>
        <p:cxnSp>
          <p:nvCxnSpPr>
            <p:cNvPr id="106" name="Connecteur droit 105"/>
            <p:cNvCxnSpPr/>
            <p:nvPr/>
          </p:nvCxnSpPr>
          <p:spPr>
            <a:xfrm>
              <a:off x="8299481" y="5229561"/>
              <a:ext cx="0" cy="1306656"/>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89" name="ZoneTexte 7188"/>
            <p:cNvSpPr txBox="1"/>
            <p:nvPr/>
          </p:nvSpPr>
          <p:spPr>
            <a:xfrm>
              <a:off x="6840634" y="6516052"/>
              <a:ext cx="380232" cy="369332"/>
            </a:xfrm>
            <a:prstGeom prst="rect">
              <a:avLst/>
            </a:prstGeom>
            <a:noFill/>
          </p:spPr>
          <p:txBody>
            <a:bodyPr wrap="none" rtlCol="0">
              <a:spAutoFit/>
            </a:bodyPr>
            <a:lstStyle/>
            <a:p>
              <a:r>
                <a:rPr lang="fr-FR" dirty="0" smtClean="0"/>
                <a:t>0°</a:t>
              </a:r>
              <a:endParaRPr lang="fr-FR" dirty="0"/>
            </a:p>
          </p:txBody>
        </p:sp>
        <p:sp>
          <p:nvSpPr>
            <p:cNvPr id="109" name="ZoneTexte 108"/>
            <p:cNvSpPr txBox="1"/>
            <p:nvPr/>
          </p:nvSpPr>
          <p:spPr>
            <a:xfrm>
              <a:off x="8056200" y="6503740"/>
              <a:ext cx="497252" cy="369332"/>
            </a:xfrm>
            <a:prstGeom prst="rect">
              <a:avLst/>
            </a:prstGeom>
            <a:noFill/>
          </p:spPr>
          <p:txBody>
            <a:bodyPr wrap="none" rtlCol="0">
              <a:spAutoFit/>
            </a:bodyPr>
            <a:lstStyle/>
            <a:p>
              <a:r>
                <a:rPr lang="fr-FR" dirty="0" smtClean="0"/>
                <a:t>90°</a:t>
              </a:r>
              <a:endParaRPr lang="fr-FR" dirty="0"/>
            </a:p>
          </p:txBody>
        </p:sp>
      </p:grpSp>
      <p:grpSp>
        <p:nvGrpSpPr>
          <p:cNvPr id="7196" name="Groupe 7195"/>
          <p:cNvGrpSpPr/>
          <p:nvPr/>
        </p:nvGrpSpPr>
        <p:grpSpPr>
          <a:xfrm>
            <a:off x="-180528" y="3351741"/>
            <a:ext cx="2016224" cy="1670146"/>
            <a:chOff x="-180528" y="3351741"/>
            <a:chExt cx="2016224" cy="1670146"/>
          </a:xfrm>
        </p:grpSpPr>
        <p:sp>
          <p:nvSpPr>
            <p:cNvPr id="7191" name="Rectangle 7190"/>
            <p:cNvSpPr/>
            <p:nvPr/>
          </p:nvSpPr>
          <p:spPr>
            <a:xfrm>
              <a:off x="-180528" y="4437112"/>
              <a:ext cx="2016224" cy="584775"/>
            </a:xfrm>
            <a:prstGeom prst="rect">
              <a:avLst/>
            </a:prstGeom>
          </p:spPr>
          <p:txBody>
            <a:bodyPr wrap="square">
              <a:spAutoFit/>
            </a:bodyPr>
            <a:lstStyle/>
            <a:p>
              <a:pPr algn="ctr"/>
              <a:r>
                <a:rPr lang="fr-FR" sz="1600" dirty="0"/>
                <a:t>Albert </a:t>
              </a:r>
              <a:r>
                <a:rPr lang="fr-FR" sz="1600" dirty="0" smtClean="0"/>
                <a:t>Michelson </a:t>
              </a:r>
            </a:p>
            <a:p>
              <a:pPr algn="ctr"/>
              <a:r>
                <a:rPr lang="fr-FR" sz="1600" dirty="0" smtClean="0"/>
                <a:t>(1852-1931</a:t>
              </a:r>
              <a:r>
                <a:rPr lang="fr-FR" sz="1600" dirty="0"/>
                <a:t>)</a:t>
              </a:r>
            </a:p>
          </p:txBody>
        </p:sp>
        <p:pic>
          <p:nvPicPr>
            <p:cNvPr id="7192"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15637" t="1066" r="11379" b="25697"/>
            <a:stretch/>
          </p:blipFill>
          <p:spPr bwMode="auto">
            <a:xfrm>
              <a:off x="416121" y="3351741"/>
              <a:ext cx="766282"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195" name="Groupe 7194"/>
          <p:cNvGrpSpPr/>
          <p:nvPr/>
        </p:nvGrpSpPr>
        <p:grpSpPr>
          <a:xfrm>
            <a:off x="-108520" y="5085304"/>
            <a:ext cx="1737173" cy="1664775"/>
            <a:chOff x="-108520" y="5085304"/>
            <a:chExt cx="1737173" cy="1664775"/>
          </a:xfrm>
        </p:grpSpPr>
        <p:sp>
          <p:nvSpPr>
            <p:cNvPr id="7193" name="Rectangle 7192"/>
            <p:cNvSpPr/>
            <p:nvPr/>
          </p:nvSpPr>
          <p:spPr>
            <a:xfrm>
              <a:off x="-108520" y="6165304"/>
              <a:ext cx="1737173" cy="584775"/>
            </a:xfrm>
            <a:prstGeom prst="rect">
              <a:avLst/>
            </a:prstGeom>
          </p:spPr>
          <p:txBody>
            <a:bodyPr wrap="square">
              <a:spAutoFit/>
            </a:bodyPr>
            <a:lstStyle/>
            <a:p>
              <a:pPr algn="ctr"/>
              <a:r>
                <a:rPr lang="en-US" sz="1600" dirty="0"/>
                <a:t>Edward </a:t>
              </a:r>
              <a:r>
                <a:rPr lang="en-US" sz="1600" dirty="0" smtClean="0"/>
                <a:t> Morley </a:t>
              </a:r>
            </a:p>
            <a:p>
              <a:pPr algn="ctr"/>
              <a:r>
                <a:rPr lang="en-US" sz="1600" dirty="0" smtClean="0"/>
                <a:t>(1838-1923</a:t>
              </a:r>
              <a:r>
                <a:rPr lang="en-US" sz="1600" dirty="0"/>
                <a:t>)</a:t>
              </a:r>
              <a:endParaRPr lang="fr-FR" sz="1600" dirty="0"/>
            </a:p>
          </p:txBody>
        </p:sp>
        <p:pic>
          <p:nvPicPr>
            <p:cNvPr id="719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173" y="5085304"/>
              <a:ext cx="866613"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9" name="Picture 12"/>
          <p:cNvPicPr>
            <a:picLocks noChangeAspect="1" noChangeArrowheads="1"/>
          </p:cNvPicPr>
          <p:nvPr/>
        </p:nvPicPr>
        <p:blipFill>
          <a:blip r:embed="rId11"/>
          <a:srcRect l="14940" t="22608" r="17565" b="22080"/>
          <a:stretch>
            <a:fillRect/>
          </a:stretch>
        </p:blipFill>
        <p:spPr bwMode="auto">
          <a:xfrm>
            <a:off x="7858148" y="500043"/>
            <a:ext cx="1051868" cy="690288"/>
          </a:xfrm>
          <a:prstGeom prst="rect">
            <a:avLst/>
          </a:prstGeom>
          <a:noFill/>
          <a:ln w="9525">
            <a:noFill/>
            <a:miter lim="800000"/>
            <a:headEnd/>
            <a:tailEnd/>
          </a:ln>
          <a:effectLst/>
        </p:spPr>
      </p:pic>
      <p:cxnSp>
        <p:nvCxnSpPr>
          <p:cNvPr id="10" name="Connecteur droit avec flèche 9"/>
          <p:cNvCxnSpPr/>
          <p:nvPr/>
        </p:nvCxnSpPr>
        <p:spPr>
          <a:xfrm flipH="1">
            <a:off x="8500323" y="3190459"/>
            <a:ext cx="169370" cy="2520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0" name="Groupe 29"/>
          <p:cNvGrpSpPr/>
          <p:nvPr/>
        </p:nvGrpSpPr>
        <p:grpSpPr>
          <a:xfrm>
            <a:off x="4294713" y="4160655"/>
            <a:ext cx="298760" cy="2604349"/>
            <a:chOff x="4294713" y="4160655"/>
            <a:chExt cx="298760" cy="2604349"/>
          </a:xfrm>
        </p:grpSpPr>
        <p:sp>
          <p:nvSpPr>
            <p:cNvPr id="24" name="Ellipse 23"/>
            <p:cNvSpPr/>
            <p:nvPr/>
          </p:nvSpPr>
          <p:spPr>
            <a:xfrm>
              <a:off x="4294713" y="4160655"/>
              <a:ext cx="28886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Ellipse 99"/>
            <p:cNvSpPr/>
            <p:nvPr/>
          </p:nvSpPr>
          <p:spPr>
            <a:xfrm>
              <a:off x="4304611" y="6476972"/>
              <a:ext cx="28886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13840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1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1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1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p:cNvGrpSpPr/>
          <p:nvPr/>
        </p:nvGrpSpPr>
        <p:grpSpPr>
          <a:xfrm>
            <a:off x="242228" y="3147679"/>
            <a:ext cx="3177644" cy="3368420"/>
            <a:chOff x="325482" y="1305736"/>
            <a:chExt cx="4532270" cy="4427520"/>
          </a:xfrm>
        </p:grpSpPr>
        <p:pic>
          <p:nvPicPr>
            <p:cNvPr id="5" name="Picture 13"/>
            <p:cNvPicPr>
              <a:picLocks noChangeAspect="1" noChangeArrowheads="1"/>
            </p:cNvPicPr>
            <p:nvPr/>
          </p:nvPicPr>
          <p:blipFill>
            <a:blip r:embed="rId3"/>
            <a:srcRect/>
            <a:stretch>
              <a:fillRect/>
            </a:stretch>
          </p:blipFill>
          <p:spPr bwMode="auto">
            <a:xfrm>
              <a:off x="678629" y="1785926"/>
              <a:ext cx="4179123" cy="3857652"/>
            </a:xfrm>
            <a:prstGeom prst="rect">
              <a:avLst/>
            </a:prstGeom>
            <a:noFill/>
            <a:ln w="9525">
              <a:noFill/>
              <a:miter lim="800000"/>
              <a:headEnd/>
              <a:tailEnd/>
            </a:ln>
            <a:effectLst/>
          </p:spPr>
        </p:pic>
        <p:sp>
          <p:nvSpPr>
            <p:cNvPr id="6" name="ZoneTexte 5"/>
            <p:cNvSpPr txBox="1"/>
            <p:nvPr/>
          </p:nvSpPr>
          <p:spPr>
            <a:xfrm rot="16200000">
              <a:off x="-1310503" y="2941721"/>
              <a:ext cx="3874112" cy="602142"/>
            </a:xfrm>
            <a:prstGeom prst="rect">
              <a:avLst/>
            </a:prstGeom>
            <a:solidFill>
              <a:schemeClr val="bg1"/>
            </a:solidFill>
          </p:spPr>
          <p:txBody>
            <a:bodyPr wrap="square" rtlCol="0">
              <a:spAutoFit/>
            </a:bodyPr>
            <a:lstStyle/>
            <a:p>
              <a:r>
                <a:rPr lang="fr-FR" i="1" dirty="0" smtClean="0">
                  <a:latin typeface="Times New Roman" pitchFamily="18" charset="0"/>
                  <a:cs typeface="Times New Roman" pitchFamily="18" charset="0"/>
                </a:rPr>
                <a:t>M </a:t>
              </a:r>
              <a:r>
                <a:rPr lang="fr-FR" dirty="0" smtClean="0">
                  <a:latin typeface="Times New Roman" pitchFamily="18" charset="0"/>
                  <a:cs typeface="Times New Roman" pitchFamily="18" charset="0"/>
                </a:rPr>
                <a:t>(</a:t>
              </a:r>
              <a:r>
                <a:rPr lang="fr-FR" dirty="0" smtClean="0">
                  <a:latin typeface="Symbol" pitchFamily="18" charset="2"/>
                  <a:cs typeface="Times New Roman" pitchFamily="18" charset="0"/>
                </a:rPr>
                <a:t>l</a:t>
              </a:r>
              <a:r>
                <a:rPr lang="fr-FR" dirty="0" smtClean="0">
                  <a:latin typeface="Times New Roman" pitchFamily="18" charset="0"/>
                  <a:cs typeface="Times New Roman" pitchFamily="18" charset="0"/>
                </a:rPr>
                <a:t>;</a:t>
              </a:r>
              <a:r>
                <a:rPr lang="fr-FR" i="1" dirty="0" smtClean="0">
                  <a:latin typeface="Times New Roman" pitchFamily="18" charset="0"/>
                  <a:cs typeface="Times New Roman" pitchFamily="18" charset="0"/>
                </a:rPr>
                <a:t>T </a:t>
              </a:r>
              <a:r>
                <a:rPr lang="fr-FR" dirty="0" smtClean="0">
                  <a:latin typeface="Times New Roman" pitchFamily="18" charset="0"/>
                  <a:cs typeface="Times New Roman" pitchFamily="18" charset="0"/>
                </a:rPr>
                <a:t>)  (W.m</a:t>
              </a:r>
              <a:r>
                <a:rPr lang="fr-FR" baseline="30000" dirty="0" smtClean="0">
                  <a:latin typeface="Times New Roman" pitchFamily="18" charset="0"/>
                  <a:cs typeface="Times New Roman" pitchFamily="18" charset="0"/>
                </a:rPr>
                <a:t>-2</a:t>
              </a:r>
              <a:r>
                <a:rPr lang="fr-FR" dirty="0" smtClean="0">
                  <a:latin typeface="Times New Roman" pitchFamily="18" charset="0"/>
                  <a:cs typeface="Times New Roman" pitchFamily="18" charset="0"/>
                </a:rPr>
                <a:t>.m</a:t>
              </a:r>
              <a:r>
                <a:rPr lang="fr-FR" baseline="30000" dirty="0" smtClean="0">
                  <a:latin typeface="Times New Roman" pitchFamily="18" charset="0"/>
                  <a:cs typeface="Times New Roman" pitchFamily="18" charset="0"/>
                </a:rPr>
                <a:t>-1</a:t>
              </a:r>
              <a:r>
                <a:rPr lang="fr-FR" dirty="0" smtClean="0">
                  <a:latin typeface="Times New Roman" pitchFamily="18" charset="0"/>
                  <a:cs typeface="Times New Roman" pitchFamily="18" charset="0"/>
                </a:rPr>
                <a:t>)</a:t>
              </a:r>
              <a:endParaRPr lang="fr-FR" dirty="0">
                <a:latin typeface="Times New Roman" pitchFamily="18" charset="0"/>
                <a:cs typeface="Times New Roman" pitchFamily="18" charset="0"/>
              </a:endParaRPr>
            </a:p>
          </p:txBody>
        </p:sp>
        <p:sp>
          <p:nvSpPr>
            <p:cNvPr id="25" name="ZoneTexte 24"/>
            <p:cNvSpPr txBox="1"/>
            <p:nvPr/>
          </p:nvSpPr>
          <p:spPr>
            <a:xfrm>
              <a:off x="2512343" y="5363924"/>
              <a:ext cx="817853" cy="369332"/>
            </a:xfrm>
            <a:prstGeom prst="rect">
              <a:avLst/>
            </a:prstGeom>
            <a:solidFill>
              <a:schemeClr val="bg1"/>
            </a:solidFill>
          </p:spPr>
          <p:txBody>
            <a:bodyPr wrap="none" rtlCol="0">
              <a:spAutoFit/>
            </a:bodyPr>
            <a:lstStyle/>
            <a:p>
              <a:r>
                <a:rPr lang="fr-FR" dirty="0" smtClean="0">
                  <a:latin typeface="Symbol" pitchFamily="18" charset="2"/>
                  <a:cs typeface="Times New Roman" pitchFamily="18" charset="0"/>
                </a:rPr>
                <a:t>l</a:t>
              </a:r>
              <a:r>
                <a:rPr lang="fr-FR" dirty="0" smtClean="0">
                  <a:latin typeface="Times New Roman" pitchFamily="18" charset="0"/>
                  <a:cs typeface="Times New Roman" pitchFamily="18" charset="0"/>
                </a:rPr>
                <a:t> (nm)</a:t>
              </a:r>
              <a:endParaRPr lang="fr-FR" dirty="0">
                <a:latin typeface="Times New Roman" pitchFamily="18" charset="0"/>
                <a:cs typeface="Times New Roman" pitchFamily="18" charset="0"/>
              </a:endParaRPr>
            </a:p>
          </p:txBody>
        </p:sp>
      </p:grpSp>
      <p:sp>
        <p:nvSpPr>
          <p:cNvPr id="2" name="Titre 1"/>
          <p:cNvSpPr>
            <a:spLocks noGrp="1"/>
          </p:cNvSpPr>
          <p:nvPr>
            <p:ph type="title"/>
          </p:nvPr>
        </p:nvSpPr>
        <p:spPr/>
        <p:txBody>
          <a:bodyPr/>
          <a:lstStyle/>
          <a:p>
            <a:r>
              <a:rPr lang="fr-FR" dirty="0" smtClean="0"/>
              <a:t>Corps noir (1900)</a:t>
            </a:r>
            <a:endParaRPr lang="fr-FR" dirty="0"/>
          </a:p>
        </p:txBody>
      </p:sp>
      <p:pic>
        <p:nvPicPr>
          <p:cNvPr id="4" name="Picture 12"/>
          <p:cNvPicPr>
            <a:picLocks noChangeAspect="1" noChangeArrowheads="1"/>
          </p:cNvPicPr>
          <p:nvPr/>
        </p:nvPicPr>
        <p:blipFill>
          <a:blip r:embed="rId4"/>
          <a:srcRect l="14940" t="22608" r="17565" b="22080"/>
          <a:stretch>
            <a:fillRect/>
          </a:stretch>
        </p:blipFill>
        <p:spPr bwMode="auto">
          <a:xfrm>
            <a:off x="7858148" y="500043"/>
            <a:ext cx="1051868" cy="690288"/>
          </a:xfrm>
          <a:prstGeom prst="rect">
            <a:avLst/>
          </a:prstGeom>
          <a:noFill/>
          <a:ln w="9525">
            <a:noFill/>
            <a:miter lim="800000"/>
            <a:headEnd/>
            <a:tailEnd/>
          </a:ln>
          <a:effectLst/>
        </p:spPr>
      </p:pic>
      <p:grpSp>
        <p:nvGrpSpPr>
          <p:cNvPr id="20" name="Groupe 19"/>
          <p:cNvGrpSpPr/>
          <p:nvPr/>
        </p:nvGrpSpPr>
        <p:grpSpPr>
          <a:xfrm>
            <a:off x="3688927" y="3979075"/>
            <a:ext cx="1709122" cy="2225138"/>
            <a:chOff x="5130996" y="1857364"/>
            <a:chExt cx="1709122" cy="2225138"/>
          </a:xfrm>
        </p:grpSpPr>
        <p:pic>
          <p:nvPicPr>
            <p:cNvPr id="33796" name="Picture 4" descr="Max Planck 1933.jpg"/>
            <p:cNvPicPr>
              <a:picLocks noChangeAspect="1" noChangeArrowheads="1"/>
            </p:cNvPicPr>
            <p:nvPr/>
          </p:nvPicPr>
          <p:blipFill>
            <a:blip r:embed="rId5"/>
            <a:srcRect/>
            <a:stretch>
              <a:fillRect/>
            </a:stretch>
          </p:blipFill>
          <p:spPr bwMode="auto">
            <a:xfrm>
              <a:off x="5429256" y="1857364"/>
              <a:ext cx="1152226" cy="1428760"/>
            </a:xfrm>
            <a:prstGeom prst="rect">
              <a:avLst/>
            </a:prstGeom>
            <a:noFill/>
          </p:spPr>
        </p:pic>
        <p:sp>
          <p:nvSpPr>
            <p:cNvPr id="9" name="Rectangle 8"/>
            <p:cNvSpPr/>
            <p:nvPr/>
          </p:nvSpPr>
          <p:spPr>
            <a:xfrm>
              <a:off x="5130996" y="3251505"/>
              <a:ext cx="1709122" cy="830997"/>
            </a:xfrm>
            <a:prstGeom prst="rect">
              <a:avLst/>
            </a:prstGeom>
          </p:spPr>
          <p:txBody>
            <a:bodyPr wrap="none">
              <a:spAutoFit/>
            </a:bodyPr>
            <a:lstStyle/>
            <a:p>
              <a:pPr algn="ctr"/>
              <a:r>
                <a:rPr lang="fr-FR" sz="2400" dirty="0" smtClean="0"/>
                <a:t>Max Planck</a:t>
              </a:r>
            </a:p>
            <a:p>
              <a:pPr algn="ctr"/>
              <a:r>
                <a:rPr lang="fr-FR" sz="2400" dirty="0" smtClean="0"/>
                <a:t>(1858-1947)</a:t>
              </a:r>
            </a:p>
          </p:txBody>
        </p:sp>
      </p:grpSp>
      <p:sp>
        <p:nvSpPr>
          <p:cNvPr id="14" name="Rectangle 13"/>
          <p:cNvSpPr/>
          <p:nvPr/>
        </p:nvSpPr>
        <p:spPr>
          <a:xfrm>
            <a:off x="2678228" y="6165304"/>
            <a:ext cx="6455102" cy="523220"/>
          </a:xfrm>
          <a:prstGeom prst="rect">
            <a:avLst/>
          </a:prstGeom>
        </p:spPr>
        <p:txBody>
          <a:bodyPr wrap="square">
            <a:spAutoFit/>
          </a:bodyPr>
          <a:lstStyle/>
          <a:p>
            <a:pPr algn="ctr"/>
            <a:r>
              <a:rPr lang="fr-FR" sz="2800" dirty="0" smtClean="0"/>
              <a:t>quantification des échanges d’énergie</a:t>
            </a:r>
            <a:endParaRPr lang="fr-FR" sz="2800" dirty="0" smtClean="0">
              <a:latin typeface="Symbol" pitchFamily="18" charset="2"/>
            </a:endParaRPr>
          </a:p>
        </p:txBody>
      </p:sp>
      <p:pic>
        <p:nvPicPr>
          <p:cNvPr id="17" name="Picture 9" descr="https://encrypted-tbn3.gstatic.com/images?q=tbn:ANd9GcTBHOC4dAUOewB7OI-wRAQKVXd3J-3IRwWcz9KmS0gurVrPlrQA"/>
          <p:cNvPicPr>
            <a:picLocks noChangeAspect="1" noChangeArrowheads="1"/>
          </p:cNvPicPr>
          <p:nvPr/>
        </p:nvPicPr>
        <p:blipFill>
          <a:blip r:embed="rId6"/>
          <a:srcRect l="33332" t="13333" r="30001" b="13333"/>
          <a:stretch>
            <a:fillRect/>
          </a:stretch>
        </p:blipFill>
        <p:spPr bwMode="auto">
          <a:xfrm>
            <a:off x="567863" y="1659472"/>
            <a:ext cx="720000" cy="1440000"/>
          </a:xfrm>
          <a:prstGeom prst="rect">
            <a:avLst/>
          </a:prstGeom>
          <a:noFill/>
        </p:spPr>
      </p:pic>
      <p:pic>
        <p:nvPicPr>
          <p:cNvPr id="24" name="Picture 6"/>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0000"/>
          <a:stretch/>
        </p:blipFill>
        <p:spPr bwMode="auto">
          <a:xfrm>
            <a:off x="6207186" y="4733846"/>
            <a:ext cx="1368710" cy="407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1707679"/>
            <a:ext cx="2149254"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231" r="19302"/>
          <a:stretch/>
        </p:blipFill>
        <p:spPr bwMode="auto">
          <a:xfrm>
            <a:off x="1606660" y="1700808"/>
            <a:ext cx="2143136"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16216" y="1707679"/>
            <a:ext cx="2295652"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15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Effet Photoélectrique</a:t>
            </a:r>
            <a:endParaRPr lang="fr-FR" dirty="0"/>
          </a:p>
        </p:txBody>
      </p:sp>
      <p:grpSp>
        <p:nvGrpSpPr>
          <p:cNvPr id="4" name="Groupe 3"/>
          <p:cNvGrpSpPr/>
          <p:nvPr/>
        </p:nvGrpSpPr>
        <p:grpSpPr>
          <a:xfrm>
            <a:off x="571472" y="4169639"/>
            <a:ext cx="2013308" cy="2402633"/>
            <a:chOff x="7113362" y="1857364"/>
            <a:chExt cx="2013308" cy="2402633"/>
          </a:xfrm>
        </p:grpSpPr>
        <p:pic>
          <p:nvPicPr>
            <p:cNvPr id="5" name="Picture 6" descr="https://encrypted-tbn1.gstatic.com/images?q=tbn:ANd9GcQXGcPdjcgWQpF7xR1lAdc5YmpIWBR2yOOE1N2lyk2UdbHFwfXb"/>
            <p:cNvPicPr>
              <a:picLocks noChangeAspect="1" noChangeArrowheads="1"/>
            </p:cNvPicPr>
            <p:nvPr/>
          </p:nvPicPr>
          <p:blipFill>
            <a:blip r:embed="rId2"/>
            <a:srcRect/>
            <a:stretch>
              <a:fillRect/>
            </a:stretch>
          </p:blipFill>
          <p:spPr bwMode="auto">
            <a:xfrm>
              <a:off x="7489721" y="1857364"/>
              <a:ext cx="1011369" cy="1428759"/>
            </a:xfrm>
            <a:prstGeom prst="rect">
              <a:avLst/>
            </a:prstGeom>
            <a:noFill/>
          </p:spPr>
        </p:pic>
        <p:sp>
          <p:nvSpPr>
            <p:cNvPr id="6" name="Rectangle 5"/>
            <p:cNvSpPr/>
            <p:nvPr/>
          </p:nvSpPr>
          <p:spPr>
            <a:xfrm>
              <a:off x="7113362" y="3429000"/>
              <a:ext cx="2013308" cy="830997"/>
            </a:xfrm>
            <a:prstGeom prst="rect">
              <a:avLst/>
            </a:prstGeom>
          </p:spPr>
          <p:txBody>
            <a:bodyPr wrap="none">
              <a:spAutoFit/>
            </a:bodyPr>
            <a:lstStyle/>
            <a:p>
              <a:pPr algn="ctr"/>
              <a:r>
                <a:rPr lang="fr-FR" sz="2400" dirty="0" smtClean="0"/>
                <a:t>Albert Einstein</a:t>
              </a:r>
            </a:p>
            <a:p>
              <a:pPr algn="ctr"/>
              <a:r>
                <a:rPr lang="fr-FR" sz="2400" dirty="0" smtClean="0"/>
                <a:t>1879-1955</a:t>
              </a:r>
            </a:p>
          </p:txBody>
        </p:sp>
      </p:grpSp>
      <p:pic>
        <p:nvPicPr>
          <p:cNvPr id="7" name="Picture 12"/>
          <p:cNvPicPr>
            <a:picLocks noChangeAspect="1" noChangeArrowheads="1"/>
          </p:cNvPicPr>
          <p:nvPr/>
        </p:nvPicPr>
        <p:blipFill>
          <a:blip r:embed="rId3"/>
          <a:srcRect l="14940" t="22608" r="17565" b="22080"/>
          <a:stretch>
            <a:fillRect/>
          </a:stretch>
        </p:blipFill>
        <p:spPr bwMode="auto">
          <a:xfrm>
            <a:off x="7858148" y="500043"/>
            <a:ext cx="1051868" cy="690288"/>
          </a:xfrm>
          <a:prstGeom prst="rect">
            <a:avLst/>
          </a:prstGeom>
          <a:noFill/>
          <a:ln w="9525">
            <a:noFill/>
            <a:miter lim="800000"/>
            <a:headEnd/>
            <a:tailEnd/>
          </a:ln>
          <a:effectLst/>
        </p:spPr>
      </p:pic>
      <p:pic>
        <p:nvPicPr>
          <p:cNvPr id="8" name="Picture 3"/>
          <p:cNvPicPr>
            <a:picLocks noChangeAspect="1" noChangeArrowheads="1"/>
          </p:cNvPicPr>
          <p:nvPr/>
        </p:nvPicPr>
        <p:blipFill>
          <a:blip r:embed="rId4"/>
          <a:srcRect/>
          <a:stretch>
            <a:fillRect/>
          </a:stretch>
        </p:blipFill>
        <p:spPr bwMode="auto">
          <a:xfrm>
            <a:off x="817384" y="1714488"/>
            <a:ext cx="1111410" cy="1440000"/>
          </a:xfrm>
          <a:prstGeom prst="rect">
            <a:avLst/>
          </a:prstGeom>
          <a:noFill/>
          <a:ln w="9525">
            <a:noFill/>
            <a:miter lim="800000"/>
            <a:headEnd/>
            <a:tailEnd/>
          </a:ln>
          <a:effectLst/>
        </p:spPr>
      </p:pic>
      <p:sp>
        <p:nvSpPr>
          <p:cNvPr id="9" name="Rectangle 8"/>
          <p:cNvSpPr/>
          <p:nvPr/>
        </p:nvSpPr>
        <p:spPr>
          <a:xfrm>
            <a:off x="571473" y="3154488"/>
            <a:ext cx="1980029" cy="830997"/>
          </a:xfrm>
          <a:prstGeom prst="rect">
            <a:avLst/>
          </a:prstGeom>
        </p:spPr>
        <p:txBody>
          <a:bodyPr wrap="none">
            <a:spAutoFit/>
          </a:bodyPr>
          <a:lstStyle/>
          <a:p>
            <a:pPr algn="ctr"/>
            <a:r>
              <a:rPr lang="fr-FR" sz="2400" dirty="0" smtClean="0">
                <a:latin typeface="Calibri" pitchFamily="34" charset="0"/>
              </a:rPr>
              <a:t>Heinrich Hertz</a:t>
            </a:r>
          </a:p>
          <a:p>
            <a:pPr algn="ctr"/>
            <a:r>
              <a:rPr lang="fr-FR" sz="2400" dirty="0" smtClean="0">
                <a:latin typeface="Calibri" pitchFamily="34" charset="0"/>
              </a:rPr>
              <a:t>1857-1894</a:t>
            </a:r>
            <a:endParaRPr lang="fr-FR" sz="2400" dirty="0">
              <a:latin typeface="Calibri" pitchFamily="34" charset="0"/>
            </a:endParaRPr>
          </a:p>
        </p:txBody>
      </p:sp>
      <p:grpSp>
        <p:nvGrpSpPr>
          <p:cNvPr id="10" name="Groupe 9"/>
          <p:cNvGrpSpPr/>
          <p:nvPr/>
        </p:nvGrpSpPr>
        <p:grpSpPr>
          <a:xfrm>
            <a:off x="6338311" y="1691334"/>
            <a:ext cx="552935" cy="1717022"/>
            <a:chOff x="5572133" y="1691334"/>
            <a:chExt cx="552935" cy="1717022"/>
          </a:xfrm>
        </p:grpSpPr>
        <p:cxnSp>
          <p:nvCxnSpPr>
            <p:cNvPr id="11" name="Connecteur droit avec flèche 10"/>
            <p:cNvCxnSpPr/>
            <p:nvPr/>
          </p:nvCxnSpPr>
          <p:spPr>
            <a:xfrm rot="16200000" flipV="1">
              <a:off x="5415101" y="2698388"/>
              <a:ext cx="1411864" cy="8071"/>
            </a:xfrm>
            <a:prstGeom prst="straightConnector1">
              <a:avLst/>
            </a:prstGeom>
            <a:ln>
              <a:solidFill>
                <a:schemeClr val="tx1"/>
              </a:solidFill>
              <a:tailEnd type="arrow"/>
            </a:ln>
          </p:spPr>
          <p:style>
            <a:lnRef idx="2">
              <a:schemeClr val="accent5"/>
            </a:lnRef>
            <a:fillRef idx="0">
              <a:schemeClr val="accent5"/>
            </a:fillRef>
            <a:effectRef idx="1">
              <a:schemeClr val="accent5"/>
            </a:effectRef>
            <a:fontRef idx="minor">
              <a:schemeClr val="tx1"/>
            </a:fontRef>
          </p:style>
        </p:cxnSp>
        <p:sp>
          <p:nvSpPr>
            <p:cNvPr id="12" name="Rectangle 11"/>
            <p:cNvSpPr/>
            <p:nvPr/>
          </p:nvSpPr>
          <p:spPr>
            <a:xfrm>
              <a:off x="5572133" y="1691334"/>
              <a:ext cx="494879" cy="461665"/>
            </a:xfrm>
            <a:prstGeom prst="rect">
              <a:avLst/>
            </a:prstGeom>
          </p:spPr>
          <p:txBody>
            <a:bodyPr wrap="none">
              <a:spAutoFit/>
            </a:bodyPr>
            <a:lstStyle/>
            <a:p>
              <a:pPr algn="ctr"/>
              <a:r>
                <a:rPr lang="fr-FR" sz="2400" dirty="0" smtClean="0"/>
                <a:t>E</a:t>
              </a:r>
              <a:r>
                <a:rPr lang="fr-FR" sz="2400" baseline="-25000" dirty="0" smtClean="0"/>
                <a:t>e-</a:t>
              </a:r>
              <a:endParaRPr lang="fr-FR" sz="2400" baseline="30000" dirty="0" smtClean="0"/>
            </a:p>
          </p:txBody>
        </p:sp>
      </p:grpSp>
      <p:grpSp>
        <p:nvGrpSpPr>
          <p:cNvPr id="13" name="Groupe 12"/>
          <p:cNvGrpSpPr/>
          <p:nvPr/>
        </p:nvGrpSpPr>
        <p:grpSpPr>
          <a:xfrm>
            <a:off x="6762095" y="3143248"/>
            <a:ext cx="2058377" cy="394414"/>
            <a:chOff x="5995917" y="3143248"/>
            <a:chExt cx="2058377" cy="394414"/>
          </a:xfrm>
        </p:grpSpPr>
        <p:cxnSp>
          <p:nvCxnSpPr>
            <p:cNvPr id="14" name="Connecteur droit avec flèche 13"/>
            <p:cNvCxnSpPr/>
            <p:nvPr/>
          </p:nvCxnSpPr>
          <p:spPr>
            <a:xfrm>
              <a:off x="5995917" y="3278156"/>
              <a:ext cx="2058377" cy="1357"/>
            </a:xfrm>
            <a:prstGeom prst="straightConnector1">
              <a:avLst/>
            </a:prstGeom>
            <a:ln>
              <a:solidFill>
                <a:schemeClr val="tx1"/>
              </a:solidFill>
              <a:tailEnd type="arrow"/>
            </a:ln>
          </p:spPr>
          <p:style>
            <a:lnRef idx="2">
              <a:schemeClr val="accent5"/>
            </a:lnRef>
            <a:fillRef idx="0">
              <a:schemeClr val="accent5"/>
            </a:fillRef>
            <a:effectRef idx="1">
              <a:schemeClr val="accent5"/>
            </a:effectRef>
            <a:fontRef idx="minor">
              <a:schemeClr val="tx1"/>
            </a:fontRef>
          </p:style>
        </p:cxnSp>
        <p:sp>
          <p:nvSpPr>
            <p:cNvPr id="16" name="Rectangle 15"/>
            <p:cNvSpPr/>
            <p:nvPr/>
          </p:nvSpPr>
          <p:spPr>
            <a:xfrm>
              <a:off x="7643834" y="3143248"/>
              <a:ext cx="292343" cy="394414"/>
            </a:xfrm>
            <a:prstGeom prst="rect">
              <a:avLst/>
            </a:prstGeom>
          </p:spPr>
          <p:txBody>
            <a:bodyPr wrap="none">
              <a:spAutoFit/>
            </a:bodyPr>
            <a:lstStyle/>
            <a:p>
              <a:pPr algn="ctr"/>
              <a:r>
                <a:rPr lang="fr-FR" sz="2400" b="1" dirty="0" smtClean="0">
                  <a:latin typeface="Symbol" pitchFamily="18" charset="2"/>
                </a:rPr>
                <a:t>n</a:t>
              </a:r>
            </a:p>
          </p:txBody>
        </p:sp>
      </p:grpSp>
      <p:sp>
        <p:nvSpPr>
          <p:cNvPr id="18" name="Rectangle 17"/>
          <p:cNvSpPr/>
          <p:nvPr/>
        </p:nvSpPr>
        <p:spPr>
          <a:xfrm>
            <a:off x="4328976" y="2962805"/>
            <a:ext cx="1830702" cy="523058"/>
          </a:xfrm>
          <a:prstGeom prst="rect">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métal</a:t>
            </a:r>
            <a:endParaRPr lang="fr-FR" dirty="0"/>
          </a:p>
        </p:txBody>
      </p:sp>
      <p:cxnSp>
        <p:nvCxnSpPr>
          <p:cNvPr id="19" name="Connecteur droit avec flèche 18"/>
          <p:cNvCxnSpPr/>
          <p:nvPr/>
        </p:nvCxnSpPr>
        <p:spPr>
          <a:xfrm rot="5400000" flipH="1" flipV="1">
            <a:off x="5309709" y="2505130"/>
            <a:ext cx="392293" cy="39229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0" name="ZoneTexte 19"/>
          <p:cNvSpPr txBox="1"/>
          <p:nvPr/>
        </p:nvSpPr>
        <p:spPr>
          <a:xfrm>
            <a:off x="5636619" y="2243601"/>
            <a:ext cx="663573" cy="369332"/>
          </a:xfrm>
          <a:prstGeom prst="rect">
            <a:avLst/>
          </a:prstGeom>
          <a:noFill/>
        </p:spPr>
        <p:txBody>
          <a:bodyPr wrap="square" rtlCol="0">
            <a:spAutoFit/>
          </a:bodyPr>
          <a:lstStyle/>
          <a:p>
            <a:r>
              <a:rPr lang="fr-FR" dirty="0" smtClean="0"/>
              <a:t>e</a:t>
            </a:r>
            <a:r>
              <a:rPr lang="fr-FR" baseline="30000" dirty="0" smtClean="0"/>
              <a:t>-</a:t>
            </a:r>
            <a:endParaRPr lang="fr-FR" baseline="30000" dirty="0"/>
          </a:p>
        </p:txBody>
      </p:sp>
      <p:grpSp>
        <p:nvGrpSpPr>
          <p:cNvPr id="21" name="Groupe 20"/>
          <p:cNvGrpSpPr/>
          <p:nvPr/>
        </p:nvGrpSpPr>
        <p:grpSpPr>
          <a:xfrm>
            <a:off x="3871301" y="1785926"/>
            <a:ext cx="1473275" cy="1146364"/>
            <a:chOff x="2786050" y="1785926"/>
            <a:chExt cx="1473275" cy="1146364"/>
          </a:xfrm>
        </p:grpSpPr>
        <p:sp>
          <p:nvSpPr>
            <p:cNvPr id="22" name="Rectangle 21"/>
            <p:cNvSpPr/>
            <p:nvPr/>
          </p:nvSpPr>
          <p:spPr>
            <a:xfrm>
              <a:off x="2786050" y="1785926"/>
              <a:ext cx="758156" cy="307777"/>
            </a:xfrm>
            <a:prstGeom prst="rect">
              <a:avLst/>
            </a:prstGeom>
          </p:spPr>
          <p:txBody>
            <a:bodyPr wrap="none">
              <a:spAutoFit/>
            </a:bodyPr>
            <a:lstStyle/>
            <a:p>
              <a:pPr algn="ctr"/>
              <a:r>
                <a:rPr lang="fr-FR" sz="1400" dirty="0" smtClean="0">
                  <a:latin typeface="Calibri" pitchFamily="34" charset="0"/>
                </a:rPr>
                <a:t>lumière</a:t>
              </a:r>
              <a:endParaRPr lang="fr-FR" sz="1400" dirty="0">
                <a:latin typeface="Calibri" pitchFamily="34" charset="0"/>
              </a:endParaRPr>
            </a:p>
          </p:txBody>
        </p:sp>
        <p:cxnSp>
          <p:nvCxnSpPr>
            <p:cNvPr id="23" name="Connecteur droit 22"/>
            <p:cNvCxnSpPr/>
            <p:nvPr/>
          </p:nvCxnSpPr>
          <p:spPr>
            <a:xfrm rot="10800000" flipV="1">
              <a:off x="3178343" y="1916690"/>
              <a:ext cx="523058" cy="457675"/>
            </a:xfrm>
            <a:prstGeom prst="line">
              <a:avLst/>
            </a:prstGeom>
          </p:spPr>
          <p:style>
            <a:lnRef idx="2">
              <a:schemeClr val="accent2"/>
            </a:lnRef>
            <a:fillRef idx="0">
              <a:schemeClr val="accent2"/>
            </a:fillRef>
            <a:effectRef idx="1">
              <a:schemeClr val="accent2"/>
            </a:effectRef>
            <a:fontRef idx="minor">
              <a:schemeClr val="tx1"/>
            </a:fontRef>
          </p:style>
        </p:cxnSp>
        <p:cxnSp>
          <p:nvCxnSpPr>
            <p:cNvPr id="24" name="Connecteur droit 23"/>
            <p:cNvCxnSpPr/>
            <p:nvPr/>
          </p:nvCxnSpPr>
          <p:spPr>
            <a:xfrm rot="10800000" flipV="1">
              <a:off x="3317824" y="2056171"/>
              <a:ext cx="523058" cy="457675"/>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Connecteur droit 24"/>
            <p:cNvCxnSpPr/>
            <p:nvPr/>
          </p:nvCxnSpPr>
          <p:spPr>
            <a:xfrm rot="10800000" flipV="1">
              <a:off x="3457305" y="2195652"/>
              <a:ext cx="523058" cy="457675"/>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Connecteur droit 25"/>
            <p:cNvCxnSpPr/>
            <p:nvPr/>
          </p:nvCxnSpPr>
          <p:spPr>
            <a:xfrm rot="10800000" flipV="1">
              <a:off x="3596786" y="2335133"/>
              <a:ext cx="523058" cy="457675"/>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Connecteur droit 26"/>
            <p:cNvCxnSpPr/>
            <p:nvPr/>
          </p:nvCxnSpPr>
          <p:spPr>
            <a:xfrm rot="10800000" flipV="1">
              <a:off x="3736267" y="2474615"/>
              <a:ext cx="523058" cy="457675"/>
            </a:xfrm>
            <a:prstGeom prst="line">
              <a:avLst/>
            </a:prstGeom>
          </p:spPr>
          <p:style>
            <a:lnRef idx="2">
              <a:schemeClr val="accent2"/>
            </a:lnRef>
            <a:fillRef idx="0">
              <a:schemeClr val="accent2"/>
            </a:fillRef>
            <a:effectRef idx="1">
              <a:schemeClr val="accent2"/>
            </a:effectRef>
            <a:fontRef idx="minor">
              <a:schemeClr val="tx1"/>
            </a:fontRef>
          </p:style>
        </p:cxnSp>
      </p:grpSp>
      <p:cxnSp>
        <p:nvCxnSpPr>
          <p:cNvPr id="28" name="Connecteur droit avec flèche 27"/>
          <p:cNvCxnSpPr/>
          <p:nvPr/>
        </p:nvCxnSpPr>
        <p:spPr>
          <a:xfrm flipV="1">
            <a:off x="5375092" y="2570512"/>
            <a:ext cx="448959" cy="33562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9" name="Connecteur droit avec flèche 28"/>
          <p:cNvCxnSpPr/>
          <p:nvPr/>
        </p:nvCxnSpPr>
        <p:spPr>
          <a:xfrm rot="5400000" flipH="1" flipV="1">
            <a:off x="5170228" y="2513847"/>
            <a:ext cx="466392" cy="18743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30" name="ZoneTexte 29"/>
          <p:cNvSpPr txBox="1"/>
          <p:nvPr/>
        </p:nvSpPr>
        <p:spPr>
          <a:xfrm>
            <a:off x="5375091" y="2112837"/>
            <a:ext cx="782225" cy="369332"/>
          </a:xfrm>
          <a:prstGeom prst="rect">
            <a:avLst/>
          </a:prstGeom>
          <a:noFill/>
        </p:spPr>
        <p:txBody>
          <a:bodyPr wrap="square" rtlCol="0">
            <a:spAutoFit/>
          </a:bodyPr>
          <a:lstStyle/>
          <a:p>
            <a:r>
              <a:rPr lang="fr-FR" dirty="0" smtClean="0">
                <a:latin typeface="+mj-lt"/>
              </a:rPr>
              <a:t>e</a:t>
            </a:r>
            <a:r>
              <a:rPr lang="fr-FR" baseline="30000" dirty="0" smtClean="0">
                <a:latin typeface="+mj-lt"/>
              </a:rPr>
              <a:t>-</a:t>
            </a:r>
            <a:endParaRPr lang="fr-FR" baseline="30000" dirty="0">
              <a:latin typeface="+mj-lt"/>
            </a:endParaRPr>
          </a:p>
        </p:txBody>
      </p:sp>
      <p:sp>
        <p:nvSpPr>
          <p:cNvPr id="31" name="ZoneTexte 30"/>
          <p:cNvSpPr txBox="1"/>
          <p:nvPr/>
        </p:nvSpPr>
        <p:spPr>
          <a:xfrm>
            <a:off x="5185834" y="2439748"/>
            <a:ext cx="610302" cy="369332"/>
          </a:xfrm>
          <a:prstGeom prst="rect">
            <a:avLst/>
          </a:prstGeom>
          <a:noFill/>
        </p:spPr>
        <p:txBody>
          <a:bodyPr wrap="square" rtlCol="0">
            <a:spAutoFit/>
          </a:bodyPr>
          <a:lstStyle/>
          <a:p>
            <a:r>
              <a:rPr lang="fr-FR" dirty="0" smtClean="0"/>
              <a:t>e</a:t>
            </a:r>
            <a:r>
              <a:rPr lang="fr-FR" baseline="30000" dirty="0" smtClean="0"/>
              <a:t>-</a:t>
            </a:r>
            <a:endParaRPr lang="fr-FR" baseline="30000" dirty="0"/>
          </a:p>
        </p:txBody>
      </p:sp>
      <p:grpSp>
        <p:nvGrpSpPr>
          <p:cNvPr id="32" name="Groupe 31"/>
          <p:cNvGrpSpPr/>
          <p:nvPr/>
        </p:nvGrpSpPr>
        <p:grpSpPr>
          <a:xfrm>
            <a:off x="6883176" y="2179587"/>
            <a:ext cx="1695134" cy="1361512"/>
            <a:chOff x="6116998" y="2179587"/>
            <a:chExt cx="1695134" cy="1361512"/>
          </a:xfrm>
        </p:grpSpPr>
        <p:cxnSp>
          <p:nvCxnSpPr>
            <p:cNvPr id="33" name="Connecteur droit 32"/>
            <p:cNvCxnSpPr/>
            <p:nvPr/>
          </p:nvCxnSpPr>
          <p:spPr>
            <a:xfrm>
              <a:off x="6116998" y="3278156"/>
              <a:ext cx="665946" cy="13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rot="5400000" flipH="1" flipV="1">
              <a:off x="6748253" y="2214277"/>
              <a:ext cx="1098569" cy="10291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540781" y="3278156"/>
              <a:ext cx="485247" cy="262943"/>
            </a:xfrm>
            <a:prstGeom prst="rect">
              <a:avLst/>
            </a:prstGeom>
          </p:spPr>
          <p:txBody>
            <a:bodyPr wrap="none">
              <a:spAutoFit/>
            </a:bodyPr>
            <a:lstStyle/>
            <a:p>
              <a:pPr algn="ctr"/>
              <a:r>
                <a:rPr lang="fr-FR" sz="1400" b="1" dirty="0" smtClean="0"/>
                <a:t>seuil </a:t>
              </a:r>
              <a:endParaRPr lang="fr-FR" sz="1400" baseline="30000" dirty="0" smtClean="0">
                <a:latin typeface="Symbol" pitchFamily="18" charset="2"/>
              </a:endParaRPr>
            </a:p>
          </p:txBody>
        </p:sp>
      </p:grpSp>
      <p:sp>
        <p:nvSpPr>
          <p:cNvPr id="37" name="Rectangle 36"/>
          <p:cNvSpPr/>
          <p:nvPr/>
        </p:nvSpPr>
        <p:spPr>
          <a:xfrm>
            <a:off x="4130832" y="5786454"/>
            <a:ext cx="3357586" cy="584775"/>
          </a:xfrm>
          <a:prstGeom prst="rect">
            <a:avLst/>
          </a:prstGeom>
        </p:spPr>
        <p:txBody>
          <a:bodyPr wrap="square">
            <a:spAutoFit/>
          </a:bodyPr>
          <a:lstStyle/>
          <a:p>
            <a:pPr algn="ctr"/>
            <a:r>
              <a:rPr lang="fr-FR" sz="3200" dirty="0" smtClean="0"/>
              <a:t>Photon</a:t>
            </a:r>
            <a:endParaRPr lang="fr-FR" sz="3200" dirty="0" smtClean="0">
              <a:latin typeface="Times New Roman" pitchFamily="18" charset="0"/>
              <a:cs typeface="Times New Roman" pitchFamily="18" charset="0"/>
            </a:endParaRPr>
          </a:p>
        </p:txBody>
      </p:sp>
      <p:sp>
        <p:nvSpPr>
          <p:cNvPr id="63" name="Rectangle 62"/>
          <p:cNvSpPr/>
          <p:nvPr/>
        </p:nvSpPr>
        <p:spPr>
          <a:xfrm>
            <a:off x="4345146" y="4929198"/>
            <a:ext cx="1830702" cy="523058"/>
          </a:xfrm>
          <a:prstGeom prst="rect">
            <a:avLst/>
          </a:prstGeom>
          <a:solidFill>
            <a:schemeClr val="tx1">
              <a:lumMod val="50000"/>
              <a:lumOff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métal</a:t>
            </a:r>
            <a:endParaRPr lang="fr-FR" dirty="0"/>
          </a:p>
        </p:txBody>
      </p:sp>
      <p:sp>
        <p:nvSpPr>
          <p:cNvPr id="64" name="ZoneTexte 63"/>
          <p:cNvSpPr txBox="1"/>
          <p:nvPr/>
        </p:nvSpPr>
        <p:spPr>
          <a:xfrm>
            <a:off x="5773906" y="4917056"/>
            <a:ext cx="610302" cy="369332"/>
          </a:xfrm>
          <a:prstGeom prst="rect">
            <a:avLst/>
          </a:prstGeom>
          <a:noFill/>
        </p:spPr>
        <p:txBody>
          <a:bodyPr wrap="square" rtlCol="0">
            <a:spAutoFit/>
          </a:bodyPr>
          <a:lstStyle/>
          <a:p>
            <a:r>
              <a:rPr lang="fr-FR" dirty="0" smtClean="0"/>
              <a:t>e</a:t>
            </a:r>
            <a:r>
              <a:rPr lang="fr-FR" baseline="30000" dirty="0" smtClean="0"/>
              <a:t>-</a:t>
            </a:r>
            <a:endParaRPr lang="fr-FR" baseline="30000" dirty="0"/>
          </a:p>
        </p:txBody>
      </p:sp>
      <p:cxnSp>
        <p:nvCxnSpPr>
          <p:cNvPr id="65" name="Connecteur droit avec flèche 64"/>
          <p:cNvCxnSpPr/>
          <p:nvPr/>
        </p:nvCxnSpPr>
        <p:spPr>
          <a:xfrm rot="5400000" flipH="1" flipV="1">
            <a:off x="5535069" y="4709759"/>
            <a:ext cx="624144" cy="359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68" name="Rectangle 67"/>
          <p:cNvSpPr/>
          <p:nvPr/>
        </p:nvSpPr>
        <p:spPr>
          <a:xfrm>
            <a:off x="5702468" y="4357694"/>
            <a:ext cx="785818" cy="461665"/>
          </a:xfrm>
          <a:prstGeom prst="rect">
            <a:avLst/>
          </a:prstGeom>
        </p:spPr>
        <p:txBody>
          <a:bodyPr wrap="square">
            <a:spAutoFit/>
          </a:bodyPr>
          <a:lstStyle/>
          <a:p>
            <a:pPr algn="ctr"/>
            <a:r>
              <a:rPr lang="fr-FR" sz="2400" dirty="0" smtClean="0"/>
              <a:t>W</a:t>
            </a:r>
            <a:endParaRPr lang="fr-FR" sz="2400" dirty="0" smtClean="0">
              <a:latin typeface="Symbol" pitchFamily="18" charset="2"/>
            </a:endParaRPr>
          </a:p>
        </p:txBody>
      </p:sp>
      <p:sp>
        <p:nvSpPr>
          <p:cNvPr id="69" name="Rectangle 68"/>
          <p:cNvSpPr/>
          <p:nvPr/>
        </p:nvSpPr>
        <p:spPr>
          <a:xfrm>
            <a:off x="7215206" y="4857760"/>
            <a:ext cx="1551259" cy="461665"/>
          </a:xfrm>
          <a:prstGeom prst="rect">
            <a:avLst/>
          </a:prstGeom>
        </p:spPr>
        <p:txBody>
          <a:bodyPr wrap="none">
            <a:spAutoFit/>
          </a:bodyPr>
          <a:lstStyle/>
          <a:p>
            <a:pPr algn="ctr"/>
            <a:r>
              <a:rPr lang="fr-FR" sz="2400" dirty="0" smtClean="0"/>
              <a:t>E</a:t>
            </a:r>
            <a:r>
              <a:rPr lang="fr-FR" sz="2400" baseline="-25000" dirty="0" smtClean="0"/>
              <a:t>e-</a:t>
            </a:r>
            <a:r>
              <a:rPr lang="fr-FR" sz="2400" dirty="0" smtClean="0"/>
              <a:t> = </a:t>
            </a:r>
            <a:r>
              <a:rPr lang="fr-FR" sz="2400" dirty="0" err="1" smtClean="0"/>
              <a:t>h</a:t>
            </a:r>
            <a:r>
              <a:rPr lang="fr-FR" sz="2400" dirty="0" err="1" smtClean="0">
                <a:latin typeface="Symbol" pitchFamily="18" charset="2"/>
              </a:rPr>
              <a:t>n</a:t>
            </a:r>
            <a:r>
              <a:rPr lang="fr-FR" sz="2400" dirty="0" smtClean="0">
                <a:latin typeface="Symbol" pitchFamily="18" charset="2"/>
              </a:rPr>
              <a:t>-</a:t>
            </a:r>
            <a:r>
              <a:rPr lang="fr-FR" sz="2400" dirty="0" smtClean="0">
                <a:latin typeface="Calibri" pitchFamily="34" charset="0"/>
              </a:rPr>
              <a:t>W</a:t>
            </a:r>
            <a:endParaRPr lang="fr-FR" sz="2400" baseline="30000" dirty="0" smtClean="0">
              <a:latin typeface="Calibri" pitchFamily="34" charset="0"/>
            </a:endParaRPr>
          </a:p>
        </p:txBody>
      </p:sp>
      <p:grpSp>
        <p:nvGrpSpPr>
          <p:cNvPr id="72" name="Groupe 71"/>
          <p:cNvGrpSpPr/>
          <p:nvPr/>
        </p:nvGrpSpPr>
        <p:grpSpPr>
          <a:xfrm>
            <a:off x="2987824" y="4365283"/>
            <a:ext cx="2834037" cy="1045689"/>
            <a:chOff x="3214678" y="4365283"/>
            <a:chExt cx="2834037" cy="1045689"/>
          </a:xfrm>
        </p:grpSpPr>
        <p:sp>
          <p:nvSpPr>
            <p:cNvPr id="62" name="Rectangle 61"/>
            <p:cNvSpPr/>
            <p:nvPr/>
          </p:nvSpPr>
          <p:spPr>
            <a:xfrm>
              <a:off x="3214678" y="4429132"/>
              <a:ext cx="2428892" cy="461665"/>
            </a:xfrm>
            <a:prstGeom prst="rect">
              <a:avLst/>
            </a:prstGeom>
          </p:spPr>
          <p:txBody>
            <a:bodyPr wrap="square">
              <a:spAutoFit/>
            </a:bodyPr>
            <a:lstStyle/>
            <a:p>
              <a:pPr algn="ctr"/>
              <a:r>
                <a:rPr lang="fr-FR" sz="2400" dirty="0" smtClean="0"/>
                <a:t>E = h</a:t>
              </a:r>
              <a:r>
                <a:rPr lang="fr-FR" sz="2400" dirty="0" smtClean="0">
                  <a:latin typeface="Symbol" pitchFamily="18" charset="2"/>
                </a:rPr>
                <a:t>n</a:t>
              </a:r>
            </a:p>
          </p:txBody>
        </p:sp>
        <p:grpSp>
          <p:nvGrpSpPr>
            <p:cNvPr id="71" name="Groupe 70"/>
            <p:cNvGrpSpPr/>
            <p:nvPr/>
          </p:nvGrpSpPr>
          <p:grpSpPr>
            <a:xfrm rot="1296068">
              <a:off x="4643705" y="4365283"/>
              <a:ext cx="1405010" cy="1045689"/>
              <a:chOff x="4194861" y="4533604"/>
              <a:chExt cx="1405010" cy="1045689"/>
            </a:xfrm>
          </p:grpSpPr>
          <p:grpSp>
            <p:nvGrpSpPr>
              <p:cNvPr id="40" name="Groupe 137"/>
              <p:cNvGrpSpPr/>
              <p:nvPr/>
            </p:nvGrpSpPr>
            <p:grpSpPr>
              <a:xfrm>
                <a:off x="4571236" y="4533604"/>
                <a:ext cx="647695" cy="1045501"/>
                <a:chOff x="7615331" y="4881507"/>
                <a:chExt cx="647695" cy="1045501"/>
              </a:xfrm>
            </p:grpSpPr>
            <p:grpSp>
              <p:nvGrpSpPr>
                <p:cNvPr id="56" name="Groupe 156"/>
                <p:cNvGrpSpPr/>
                <p:nvPr/>
              </p:nvGrpSpPr>
              <p:grpSpPr>
                <a:xfrm rot="16200000" flipV="1">
                  <a:off x="7321239" y="5175787"/>
                  <a:ext cx="1045313" cy="457130"/>
                  <a:chOff x="2795008" y="6204064"/>
                  <a:chExt cx="1487390" cy="479842"/>
                </a:xfrm>
              </p:grpSpPr>
              <p:sp>
                <p:nvSpPr>
                  <p:cNvPr id="60" name="Arc 5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61" name="Arc 6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57" name="Groupe 156"/>
                <p:cNvGrpSpPr/>
                <p:nvPr/>
              </p:nvGrpSpPr>
              <p:grpSpPr>
                <a:xfrm rot="5400000" flipH="1" flipV="1">
                  <a:off x="7511804" y="5175599"/>
                  <a:ext cx="1045313" cy="457130"/>
                  <a:chOff x="2795008" y="6204064"/>
                  <a:chExt cx="1487390" cy="479842"/>
                </a:xfrm>
              </p:grpSpPr>
              <p:sp>
                <p:nvSpPr>
                  <p:cNvPr id="58" name="Arc 5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9" name="Arc 5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grpSp>
            <p:nvGrpSpPr>
              <p:cNvPr id="70" name="Groupe 69"/>
              <p:cNvGrpSpPr/>
              <p:nvPr/>
            </p:nvGrpSpPr>
            <p:grpSpPr>
              <a:xfrm>
                <a:off x="4194861" y="4533604"/>
                <a:ext cx="1405010" cy="1045689"/>
                <a:chOff x="4194861" y="4533604"/>
                <a:chExt cx="1405010" cy="1045689"/>
              </a:xfrm>
            </p:grpSpPr>
            <p:grpSp>
              <p:nvGrpSpPr>
                <p:cNvPr id="41" name="Groupe 138"/>
                <p:cNvGrpSpPr/>
                <p:nvPr/>
              </p:nvGrpSpPr>
              <p:grpSpPr>
                <a:xfrm>
                  <a:off x="4949261" y="4533792"/>
                  <a:ext cx="647695" cy="1045501"/>
                  <a:chOff x="7615331" y="4881507"/>
                  <a:chExt cx="647695" cy="1045501"/>
                </a:xfrm>
              </p:grpSpPr>
              <p:grpSp>
                <p:nvGrpSpPr>
                  <p:cNvPr id="50" name="Groupe 156"/>
                  <p:cNvGrpSpPr/>
                  <p:nvPr/>
                </p:nvGrpSpPr>
                <p:grpSpPr>
                  <a:xfrm rot="16200000" flipV="1">
                    <a:off x="7321239" y="5175787"/>
                    <a:ext cx="1045313" cy="457130"/>
                    <a:chOff x="2795008" y="6204064"/>
                    <a:chExt cx="1487390" cy="479842"/>
                  </a:xfrm>
                </p:grpSpPr>
                <p:sp>
                  <p:nvSpPr>
                    <p:cNvPr id="54" name="Arc 5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5" name="Arc 5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51" name="Groupe 156"/>
                  <p:cNvGrpSpPr/>
                  <p:nvPr/>
                </p:nvGrpSpPr>
                <p:grpSpPr>
                  <a:xfrm rot="5400000" flipH="1" flipV="1">
                    <a:off x="7511804" y="5175599"/>
                    <a:ext cx="1045313" cy="457130"/>
                    <a:chOff x="2795008" y="6204064"/>
                    <a:chExt cx="1487390" cy="479842"/>
                  </a:xfrm>
                </p:grpSpPr>
                <p:sp>
                  <p:nvSpPr>
                    <p:cNvPr id="52" name="Arc 5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53" name="Arc 5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grpSp>
              <p:nvGrpSpPr>
                <p:cNvPr id="42" name="Groupe 145"/>
                <p:cNvGrpSpPr/>
                <p:nvPr/>
              </p:nvGrpSpPr>
              <p:grpSpPr>
                <a:xfrm>
                  <a:off x="4194861" y="4533604"/>
                  <a:ext cx="647695" cy="1045501"/>
                  <a:chOff x="7615331" y="4881507"/>
                  <a:chExt cx="647695" cy="1045501"/>
                </a:xfrm>
              </p:grpSpPr>
              <p:grpSp>
                <p:nvGrpSpPr>
                  <p:cNvPr id="44" name="Groupe 156"/>
                  <p:cNvGrpSpPr/>
                  <p:nvPr/>
                </p:nvGrpSpPr>
                <p:grpSpPr>
                  <a:xfrm rot="16200000" flipV="1">
                    <a:off x="7321239" y="5175787"/>
                    <a:ext cx="1045313" cy="457130"/>
                    <a:chOff x="2795008" y="6204064"/>
                    <a:chExt cx="1487390" cy="479842"/>
                  </a:xfrm>
                </p:grpSpPr>
                <p:sp>
                  <p:nvSpPr>
                    <p:cNvPr id="48" name="Arc 4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9" name="Arc 4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45" name="Groupe 156"/>
                  <p:cNvGrpSpPr/>
                  <p:nvPr/>
                </p:nvGrpSpPr>
                <p:grpSpPr>
                  <a:xfrm rot="5400000" flipH="1" flipV="1">
                    <a:off x="7511804" y="5175599"/>
                    <a:ext cx="1045313" cy="457130"/>
                    <a:chOff x="2795008" y="6204064"/>
                    <a:chExt cx="1487390" cy="479842"/>
                  </a:xfrm>
                </p:grpSpPr>
                <p:sp>
                  <p:nvSpPr>
                    <p:cNvPr id="46" name="Arc 4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7" name="Arc 4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sp>
              <p:nvSpPr>
                <p:cNvPr id="43" name="Arc 42"/>
                <p:cNvSpPr/>
                <p:nvPr/>
              </p:nvSpPr>
              <p:spPr>
                <a:xfrm rot="10800000" flipH="1">
                  <a:off x="5337869" y="4534110"/>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grpSp>
      <p:sp>
        <p:nvSpPr>
          <p:cNvPr id="66" name="Rectangle 65"/>
          <p:cNvSpPr/>
          <p:nvPr/>
        </p:nvSpPr>
        <p:spPr>
          <a:xfrm>
            <a:off x="2555776" y="4911551"/>
            <a:ext cx="806631" cy="461665"/>
          </a:xfrm>
          <a:prstGeom prst="rect">
            <a:avLst/>
          </a:prstGeom>
        </p:spPr>
        <p:txBody>
          <a:bodyPr wrap="none">
            <a:spAutoFit/>
          </a:bodyPr>
          <a:lstStyle/>
          <a:p>
            <a:pPr algn="ctr"/>
            <a:r>
              <a:rPr lang="fr-FR" sz="2400" dirty="0" smtClean="0"/>
              <a:t>1905</a:t>
            </a:r>
          </a:p>
        </p:txBody>
      </p:sp>
      <p:sp>
        <p:nvSpPr>
          <p:cNvPr id="67" name="Rectangle 66"/>
          <p:cNvSpPr/>
          <p:nvPr/>
        </p:nvSpPr>
        <p:spPr>
          <a:xfrm>
            <a:off x="2555774" y="2276872"/>
            <a:ext cx="806632" cy="461665"/>
          </a:xfrm>
          <a:prstGeom prst="rect">
            <a:avLst/>
          </a:prstGeom>
        </p:spPr>
        <p:txBody>
          <a:bodyPr wrap="none">
            <a:spAutoFit/>
          </a:bodyPr>
          <a:lstStyle/>
          <a:p>
            <a:pPr algn="ctr"/>
            <a:r>
              <a:rPr lang="fr-FR" sz="2400" dirty="0" smtClean="0"/>
              <a:t>1887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20" grpId="0"/>
      <p:bldP spid="30" grpId="0"/>
      <p:bldP spid="31" grpId="0"/>
      <p:bldP spid="37" grpId="0"/>
      <p:bldP spid="63" grpId="0" animBg="1"/>
      <p:bldP spid="64" grpId="0"/>
      <p:bldP spid="68" grpId="0"/>
      <p:bldP spid="69" grpId="0"/>
      <p:bldP spid="66"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Quantification de l’énergie </a:t>
            </a:r>
            <a:endParaRPr lang="fr-FR" dirty="0"/>
          </a:p>
        </p:txBody>
      </p:sp>
      <p:pic>
        <p:nvPicPr>
          <p:cNvPr id="4" name="Picture 12"/>
          <p:cNvPicPr>
            <a:picLocks noChangeAspect="1" noChangeArrowheads="1"/>
          </p:cNvPicPr>
          <p:nvPr/>
        </p:nvPicPr>
        <p:blipFill>
          <a:blip r:embed="rId3"/>
          <a:srcRect l="14940" t="22608" r="17565" b="22080"/>
          <a:stretch>
            <a:fillRect/>
          </a:stretch>
        </p:blipFill>
        <p:spPr bwMode="auto">
          <a:xfrm>
            <a:off x="7858148" y="500043"/>
            <a:ext cx="1051868" cy="690288"/>
          </a:xfrm>
          <a:prstGeom prst="rect">
            <a:avLst/>
          </a:prstGeom>
          <a:noFill/>
          <a:ln w="9525">
            <a:noFill/>
            <a:miter lim="800000"/>
            <a:headEnd/>
            <a:tailEnd/>
          </a:ln>
          <a:effectLst/>
        </p:spPr>
      </p:pic>
      <p:sp>
        <p:nvSpPr>
          <p:cNvPr id="35846" name="AutoShape 6" descr="data:image/jpeg;base64,/9j/4AAQSkZJRgABAQAAAQABAAD/2wCEAAkGBxQRERMQERQUFRUWFxMZERcYFB4WGBkYFB8dFxwcGhgYKDQhGRslHBYYITEkJSkrLi8vGB8zODMtNygtLisBCgoKDg0OGhAQGywkICQ3Mi8sLCw0MCwuMSwsLS4vNCwsLjYsLSwsLDQsNSw3NiwsLC8sLSwsLCwsLSwsNCwsLP/AABEIAMsA+QMBIgACEQEDEQH/xAAbAAEAAwEBAQEAAAAAAAAAAAAAAwQFBgIBB//EAEUQAAIBAgMEBAgMBQQCAwAAAAECAwARBBIhBRMiMQYyQVEUIzNSU2Fy0hZCYnFzgZOUpLGysxUkkcHRQ4KSoqHwY4PC/8QAGQEBAQEBAQEAAAAAAAAAAAAAAAIBAwQF/8QAMBEBAAECAwYFAwMFAAAAAAAAAAECEQMhMRJBUXGRsQQTMoHwocHRYaKyFCIjQlL/2gAMAwEAAhEDEQA/AP3GlKUCsnpHi5Ikj3IZmaRVsgQsQQxOXesqX07SNL9ula1ZfSCbDrGBi1iaJi1xIoZfFo8xOUg3ssTH6jQZEvSGaBxG8buzJAQjLZ1Lmdmz+DhxosKgZbi/MjUjx8KZWcxxxC4lw9zKTH4uZ40sgAO8ZQ5zEaKWQa3sL2Dj2fKPBEhgK2Zt0cOFW0b3PAygXV5Q1uY3ob44Jhl23hDlM0SqN00rs6rZCLuUa/x/5aQn6D1Cglh6ROyq5hUKVSRvGkkRSHKpAy8T5gbpfQW1JOWq3wra8eaBhmAdAkisXRosRKBxBQr3wxFr24l4uYF04/CExiVEWSJc8atCboRlRhEctmYNIiER3N2A5m1WI8Vhi0ahVzZQU8SRkUZ1GYlfFc5FAa3xwO0UFHD9JWfKu6TOC3hCmUoI1Xd8t6isXtNGcrKmh56rmqQdLJFjjEkGaV1hMeQsysJVla7CNC8dvB30CsNU11OW9DLs9VhVI4VVHvh1GHyhGPFnRcvACCWziwtc3tc15n2jg3K4eSJSkkUrHPBaMR4UobOHGi+OBW4y87HUXC0+0N4cJe6LiAxyklHzBd4Fup6wAYkDsU9grHwvStkWSSRQ8KmTK6Nd7JG8y5UtxgpEeLNzIsDqRLt/pFhAiwSYdp0ZJHMZw5ZVEBQBWjZeFs0sdgQLA304b2pdo4RHWQw+OBiiuMOc4EzLFZXy8SA2BKkgWF+ygr/C5hfPh2XJHiZZdWFo8MImORXQM7ETqLFV1U6kWJ8YrpVKjFDFGrJKqTgM8oykQuWRlQdk+W75Rft7KuriMDGjIipGONLRRMhO91bd7sXbMY+sl7lOdxXjYGysC0fiI4pAjEhmjBsZEUXS6gBWjCAFAFIA50H1OkUhbIIFDOzLh7zcLBHZGMhC+L6hIsGvcDQ6VHsfpX4RJGqwuFdY8zcRCvJEuIAzBcjLlcC4e9/i21rW2hsiKdDG6ix7gO/NqCLEX1sQRfXmAa+4PZEEW7KRIGijWKNyt5BGosF3h4rad9BepSlApSlApSlApSlApSlApSlApSlApSlApSlArN29sSPGRiOUuAN71SAfGxSQHmD8WZiPWB8x0qUGfDslFm8IBbNaYWuLeOMRbS3/AMC2+c/VUl6MQssikyWebfHiGhNyyDTqNmkBBufGtYjhtt1R2ljjE+HFhlllKOx+KN3JIDf1tGq6+d32rYi4y36IQmWadmdnlSZDmEbZVmZXYcSEuA0akCTOANAMptXqLolCphOaQ7pXXUR3cOxchmChlW7HgjKJbhy5QBXiPpWGykQTEFspIscpUSZwfWrQSIflZe+rOE6QCSXdCGUcbJnI4eFVcHv1zgctCrDs1qcOqC7zsbovDhfJk82I4I00YZcp3SLmAHIm7am5NRYXohDGAA8mgmXQRoMs2S4CRoFWxhjIKgG66k3N+hpUDDXoxHcuzyvIyyLJIcgZzJuQWYIoXMFwsSiwAsDp21HF0TiWSSUSS53cOWtHcZZBMBfJdgGBAzliAxF+VugrncT0iaJsQXiZlizZQg4jl7OdrkXtfLcgAXvcVTTM6C1huj6I6tnkbdkblSVyxqFK5FyqCV4r8RJ0GtharWytlph1yIWItGOIg6RosY5DuUX9dZq9I2DZHglOslyi3HA6ILA6kneqfqbuq9sjapnv4tksoPEQb3Z0Frcx4vN32dbgHQJomIuNKlKVIUrnIdtYlIo3lw7O0guFRWUrwKTnBvl42IAJvbW2ht9/j05KZcM4G8QSAq+bI0RkLLw2FnyrqdSCNLg1flyy7oqVi4LbMrvGrYaRA5IJN+Gy5gTpbnw6ka99bVTMTGrSlczhduYnPKJMOxVXlCFY3XhRsTY8jmJSCG1hqZgR1gK9y7fn8WVwsgu6iQEMWClSS1wLBVa1zckhTZSSKvy6r2Zd0dKwcLtqd5IQcKyI5IcsTdRlzXsFtzsup5k91b1RNMxq0pSlYFKUoFKUoFKUoK+PxiwoZGDEAoLKLkl2CAAdurCsOTpphwxTiMg03eeISFr5cmQuGBzcNyAvbfLxV0E8KuMri4upt60IYH6iAfqrmW6SQqskXgsxTNICp3OVwzyo7APJqpeN9GseIac7Bb2f0shlDlkliylBZlVyc7vFpuWbQSRSKb26pPKxOnidpxxyJE5YO5KxjIxzEAuQCBY2UE/UaxtgY6GTehIRCBJYCNHV2yM8QZwigFfFEAgsulr6C+f0t2Ji5tp7MxULQrDh3fOGdg7GUHeWUKV8mmhvzY8udB0m09uQ4dgsrMCRcWid9OXNFIFUvhfhPPk+7ze5WnjGiBG8kyG2g3pTT5gReq+8w/pvxLe9QUoulWDQBVZlA5AYaUAfUEr18L8J58n3eb3Kt7zD+m/Et71N5h/TfiW96gqfC/CefJ93m9ynwvwnnyfd5vcqeKaAl7zcmAX+YbllU+drqTUm8w/pvxLe9RsxZU+F+E8+T7vN7lPhfhPPk+7ze5VveYf034lvepvMP6b8S3vUYqfC/CefJ93m9ynwvwnnyfd5vcq3vMP6b8S3vUMsHZN+IY6dvxu6gqfC/CefJ93m9ynwvwnnyfd5vcq3vMP6b8S3vU3mH9N+Jb3qCp8L8J58n3eb3KfC/CefJ93m9yre8w/pvxLe9QyYf034lveoKnwvwnnyfd5vcp8L8J58n3eb3KnaaDOo32hVif5huYK21zes1JvMP6b8S3vUbMWVPhfhPPk+7ze5T4X4Tz5Pu83uVb3mH9N+Jb3qbzD+m/Et71GPGD6QwTkpCzlspIBhkXuHNlA5kf8AorFXH4+PDq26LzEQkjIXUKYmNrXU5zMuRj8XOrEActzATRlVZZMz5L23xbW1zw3t/wCKysHtDGLg2llUGRow0Zy3yndhjvBGLgZrgBVYjtBo2YtNn19oY8CRt1G3FKIkEbA2EskUd2zm913UhNhwh9NRb5/E8fnlvDCiJM4UnMS0SLK1ybhULZISGBYDekEXU1TfpLiRCwWPM4hxTo7oy52j3wQIqKyv5JCWJQMJUIFzlr3tbpTiIyYlw/HkxPGuZlVo1mKHVRnBaJBYG95Be11zmIdndJcZOqvAkE8fjryqjqGKRoyhVDML52YG7WOW1wavT7UxscioURgDMZH3DqjKkaugDZzu2MjlbtdbRubg2B1th7UfEb7PC0W7ldFzHrhSRmt2Xtf5iK1KDiMD0jxk8Ek2HEE4WwVlidVckxhiLOx4A0hKjMWyACx0q5NtLaCrI5ij0QZEWF5LSZYD1gwLqXkmXRQQEvrYg9XSgwtiY3FvM6TxxiJY4ikgV0Z3ZULHI/VXMZBlLZlyC/WBrdpSgVDFho0JKqqk8yABe5LfqZj87HvqauYj6FQZnZwhzlma0SglmklkzMTfMbTZf9vrsA2dn7jNKYBHmzHfFVAJcEg5iOZBzfXepMX14fpD+29UdmbDELyHNwsQVVAYrWLNdircbHPYmwBCrppV7F9eH6Q/tvQWqVDNCWOjsvqUL/8AoGo/BW9NJ/SP3aC1UD+VX2JPzSoJ4HAuJpOa9kfaQPMry2GbeL46Tqv2R96fJrJXTG/n2WcP1pPbH6Vqes+DDNmk8dJ1h2R+avyam8Fb00n9I/dpDK9enZapVXwVvTSf0j92ngremk/pH7talaqvh/Jp8yf2qCOFy7rvpLALbSPtv8j1V8w+Gbdp42Tkmlk9XyarcqPTPzi0KVV8Fb00n9I/dp4K3ppP6R+7UpWqgx3kpPYb8jXjwVvTSf0j92qssLmGQmaTlKOUfJSw83uFZK6Izif1hdfyq+xJ+aVPWe+GbeL46Tqv2R96fJqbwVvTSf0j92kMq0j5vlaqGLrv/t/KsfbW0lwpQSTzXa5CqkbFhmSIAcPMyTRKALklhpa5Hk4xhiWhDykBbswCXuqhioUJxGzR/wDPtsaEaS1ExKxYdZH6qopNhc8hoANSTytVebbsaQvM+ZcjKkitZWV2y5VJJyi+ddc1uIa1Ds2NMTAQXmaMhoyGAjJK8LWKAMpVgQGB5rcE6EznYURUjjzE3MuciUnhOrjUg7tAV6pChSLaUgqm8zKObpLh0VWd8pIiJRhZ1EzrGpZTqBmdbnu1r3J0hw4y2lVixiChTmPjnSJTYdmaVL9wNRRdGYFCqocKu4IXeNlLYdkdGIvqwMSC/aBavLdFcOZBKVYsMluM/EdZgPUM8aEjlp6zfUtTCYtJVzxOrrci6m4uPmqeqOxtkxYSIQQLlReQuT6uZ56AD6tdavUClKUClKUClK5iPoy5Zy88gDFm4ZWbUySsNH0UBJEWw823ICg6YMCSLi45+qq2L68P0h/beszYexJIHnZ5g29dHzBLOSFynOWuDoFAsBYKALDQaeL68P0h/begtUqKVGPVbL/tvXjdSek/6Cg9Yvq/Wn6hXx/Kr7En5pVRxIyElx17dTzXt3+qvbxPvF8Z8V/iDvSpdYi2XPssYfrSe2P0rU9UIInzSeM+MPiDzVqfdSek/wCgrYRXr07LFKr7qT0n/QVHIsgKjeDU26g7ie/1VqUkXlJPmT+9MP5NPmT+1V4on3knjOxPiD119w8T7tOPsT4g9VVuVHpn5xX6VX3UnpP+gpupPSf9BUpWKpN5GX/7/wA2r6yyZwu8GqseoPilR3/Kqs0T7mTj9P8AEHe1TLrRGnOPuvP5VfYk/NKnqg8T7xfGfFk+IO9Kn3UnpP8AoK2EVaR83yyOkO3Vw8+FgaJn37lVIsR5pvflbOpv3XrOwu1WXE7Sy4WMPCodmDccpyjICct9Y4x2m1hz51u4vZW9eKR34omLx8A5lSmvqs1/nAqSPZ5VncOM0mXOcvPKLDt7q5zTXM6/Lfl7Kcbw9OHETReq2ec67V/45c2f0f2uv8PjxUwWBAhZtbhVBtmJt2gZvrrTm2pEiuxa4jZUfKrMczBWCqqglyQ6kBQedQJskCFcPnIjVUVQBqBHa2p9kVTbonDkkjDSBXbNlJDRhfFjJuXBjZAIVUZlJVSQpFdKYmIi7y41VNWJVNEWiZm0cIaLbXhCLIZFCtu8t9D4xhGt15jjYLqNDztXubaUSgEyJqY8tje++YRobDsZnUA8taxx0Qj4QZZWA8HzBhGxZsO8bgliuYX3KqVBC2JsAda8t0NiMiy7yXhMdhw24JEmty7WiQHttf1W1zdHHIGF1II11BuNND/5FeqzdgbGTBwiCMsyjta2Y6BdcoF9AK0qBSlKBSlKBSlc43S1QXG4n4WYDyXEFeSPMOPlmhbnY6jTnYOjqri+vD9If23qts/am8kljYKuUIyENcFXLAcwNRkN7XFyR2VZxfXh+kP7b0FqlKUFIeTP0jfuGpn8qvsSfmlQjyZ+kb9w1M/lV9iT80qXadZ9+xh+tJ7Y/StT1Bh+tJ7Y/StT1sOdevTsVDP1o/aP6WqaoZ+tH7R/S1JRLzF5ST5k/vTD+TT5k/tSLyknzJ/emH8mnzJ/ar3Lj0z84rFKUqUsqaHEHFIwlUQgNmSwzMMoHapN85BuGAtYW7TkQYXFDD4qYNlmcM0aMyuoZWkcI9+EJxKjW4rKQG0UizicTiP4pFCCNwYJHPDrcEKQG9oxn66xP4ljRs7GSsVMkc0iKBHoUVsrm3zsx9WWuM4sRfLj9H0MPwFVcU2qjPZ3/wDUzHDdbN0uLwUpmwpEl92DnYnKX6obMq2BBGthaxt2aHZrl5cRilx2CiLKUeFzPwa5kALkHsBYxj1XrqK6U1bV3mxsGcKKc4m8Xy5zH2KUpVOBSqO28ccPBJMqbxkW6pmy5jyAzHQXJ51jJ0xR45njQMyyZMMhkAecAR5nVLZsqtLYhVdrKCAxZVIdPSucg6WK0W8ETFggaQLcqpLtHkzMA2a8b8JQMCtmCNpX1ul0Vwio+c5hlOUZWSR4mVrE2OaKSxtlOQ2JoOipVDY2148UhkizZQ1rspW+gYMt+alWBB9djYggX6BSlKBSlKBXhIlXUKAe2wt2k/mSfrNe6UEK4VASQigk3Y5RqddT3nU/1NZxx8oxG6VN4mYZmymPdi3PM/DN/tsRflWvXJ46TCybQjkbe76IiEkEBOIo6hh1tXK9Xu4uDUh08uGR9WVT84vVbwKPPbItso0t6zV6oR5Q+yPzNZKqd6iMFHuzwL5Rvij0hqV8DHvF4E6r/FHeleh5M/SN+4amfyq+xJ+aVjpOs+/ZXgwMeaTgTrD4o81am8Ai9Gn/ABFesP1pPbH6Vqethzr16dlVsBHbyaf8RVdMFHaE5F1tfQa8DVY2lM6Rlo0ztdRbXQMQC1hqbAk2HO1YGI2piP5KIQskjgPKoUuIgrRxlWci2iyub6X3RseV0wmdLNmLAx7yTgTknxR66+4fBR7tDkXknxR22qou0JA2Mbc5tyOERtneRgu8VVVgAGysunewqLCY6dMJEXhZ5S5jtYqCFZgsjZVJRWCK2qi2bUA6VV8m3ys1vAIvRp/xFPAIvRp/xFWaVjFT+Gw3zbqPNYgHIL2OpF+64H9BXL7TxO7lliGDjeIFswENwwPgxubCxzGefXt3R81q7OuZaTaGqhRbfGznJmERxJHY1rDC2tpm+dtKvDiL52btTxBjY2Zm8CN0MygsgBshym2hIzFVb1qVbXlUC7cjKbxcI7AxpIAE1s0RmK+s2AUW0JNr3Bq6uKxrWVsPHYqme5FixjLOtsx0z2S/zmxFjUUU+PDx+JQR3VWQZQAu8Klr5rgiIK4AvYnLr2Xs0/p1TeTD7TjeYQjCN15EZsoyjJuzc37SJb27o3PZr4j2kufI2EY+NZMwjsLGc4dTY3uAAHJv1dbdgkw+IxwW/g0KsQjMAbDOxkzXIbWwSEX7d5e+lh9xWIx4F44wSpkIU5PGAI5VS2YZbvkXQaaEm1wWzGmXUbfgMfo0/wCIrydnQlGi3Ue7cWdMgysLBbMtrEWAGvYBVqlcWqK7Hw4ykQQgouSO0S8KDXKumi37BpT+D4fNn3EObi4t0ubiZnOtr6s7sfWxPaavUoIcLhUiBEaIgLMzBVCgsxuzEDmSdSampSgUpSgUpSgUpXMYvo/NJO77+RUfeXAxEwA1hMeVEZQtss1yCOsL37A6a/ZXJ46R2xgUthfKxoAGCYjd2DkmQSBwARbKFJYtYjKS1WtmbGeHENKIo7iMIsm9bPLcR3aYsCxbxYAuzEBefGbbJjRHDZBmlYBiBzKqSCe82QC/OwHcKC1UI8ofZH5mvOKmdbFVVhdRq5U3YgDQKdNagDy7w8EfVH+qe8/IrFUxlL0PJn6Rv3DUz+VX2JPzSqIeXdngj8o3+qfSexUrPLvF4I+q/wDqnvT5FY6TrPv2WcP1pPbH6Vqes+B5c0nBH1h/qnzV+RXqbGOmUOIVztlS8xGZrFrLdNTZWNh2A91VDnXr07JtoYtIY3lkOVFF2NibDvsutZUW34CmFbeG0p8XwPxWBQ9nnEc+d78qn2iGngeIrDlmRkB3x1zqeRyam2undWeNiskWDVkhthcpLGUjREIJvk04grfVXLE8z/X5n+DF2f6f+z17Uctn8+6bDdKMK2JxUIlJeBM067t+AJoTfLY8xyJvzF6u7N2nFLAjo2ZdBfKw1W1+YrE2XsceF4/EKIHOKWASIJblQitGbjJoGsefMqa0dk7Lkhw0WHyR8A1O9bVjctzTkSxr21xhbE2vfLtn9XSny/Jm99q8crZt0UqqJJTySL7U+5TPN5kf2re5XncVqlVc83mR/at7lM83mR/at7lBapVXPN5kf2re5TPN5kf2re5QWqVVzzeZH9q3uUzzeZH9q3uUFomvjMBqdKyts4WbEYbEYfLEplhmRTvGIBdSovwcrnWqm2NnYjEwAOsKuCDuhIzJcEgHesljwm+VoWW+ljoQHQk0JrkoujM5OSWUMlsKAY5ZYcohEYZUiU5Y+JHYOrZvG5dAgJhw/RvG7wF8QCBHAtzJJJ4yNYgZN2/CGDJIbgjNvBcAglg7OlZ3R/ByQ4dI5pGkcXzMz7w6km2cgFgL2uRetGgUpSgUpSgUpSgVVxfXh+kP7b1aqri+vD9If23oPeM6o9uP9S19HlD7I/M18xnVHtx/qWvo8ofZH5ms3ukenr9kA8mfpG/cNTP5VfYk/NKhHkz9I37hqZ/Kr7En5pWKnWffsYfrSe2P0rWftwwZoWnlWPcs0ylmULojxnMX7AsjHS3K9+daGH60ntj9K1DtDZUU/lUzcLrzI4XBVhoe0Eirom05udevTs5+bYmFVG/mXvIjW8at2CxLhrrYXOUAG/YzHvtTBQYWJpM+IBcxMr2cZMkzE2QDQkZDy+ewDVvT7GhfJmS+QuU4m0MhJY6Htuf61GdgYfTg5WC8baBVdAF14QFlcADlmrr5kWzmUWYf8Pwbrv2xRAZGuTIiaBJGbNoCLRyliO5VJGlfTsbDCRDHiQDvEFmkVtVEMQUKRq38sBrqC8nMHLWu/RnClcpi0s4PG2odBC19dfFqq+oKLcqm/gcF827F8+85nr5xLmtfzxm+enmRxkswP4Jh418tJcO0YaRwBdHfFFSxGqDiFtRlUDXWrnRxcPAciT7yR91Ebt1miRiCq9gKo5v3Lz0rVm2PC98yk3Yv12tmZWQkC+hyu3LvvzApDseFXEgTjBBDFmY3AdQSSdTaWTn51ZNd4m8yL9KUrk0pSlApSlApSlApSlApSlApSlApSlApSlAqri+vD9If23q1VXF9eH6Q/tvQe8Z1R7cf61r6PKH2R+ZrP28cVZRhBHqDmZxmytdMvASMwymQ9YHMqDQEkV74iTGvlDpFGAqswG7dima4F8zi8oB0GsWjDiDZZUVZWaI8mfpG/cNTP5VfYk/NKxJfC3wjWFpWdsuQZCqKTlazkcT5QSCRl3hGuXXTkebexKqru8rb5+ZB7AuoPManKez6lm7efX6rGH60ntj9C1PWZsLOVkeRnOaWWysoARVYhQpsCQVANzfu0sa061MzcpSlGFKUoFKUoFKUoFKUoFKUoFKUoFKUoFKUoFKUoFKUoFKUoFVcX14fpD+29Wqq4vrw/SH9t6D3jOqPbj/UtfR5Q+yPzNfMZ1R7cf6lr6PKH2R+ZrN7pHp6/ZAPJn6Rv3DUz+VX2JPzSoR5M/SN+4amfyq+xJ+aVip1n37GH60ntj9K1PUGH60ntj9K1PWw5169OxSlK1JSlKBSlKBSlKBSlKBSlKBSlKBSlKBSlKBSlKBSlKBWcu2ojK0N2zqyqfFsRduWoFrac+VaNeVjAJIABPM21NBW2Vjd/EJMpQkupUkEgoxQgldOa9hI+euX6WbVxkW09m4eDd7jEO+9LR5mXdAs9mvw3jJt61PPlXXtECMvIeole2/Meuq0my4mKsykshJjJdiVJBUlSTwkqSNOwkUGX03xuIhgR8MFLGaJSGBI4jZeXy8o+uvAxeJ/iZw903Pg+8Dbs3vfJa97Xz3b5tPXX3pBiEhKoUL3CsA0rc1kjUWBvqufNfsyj56r4fbmGdlISbOypqGJ68xgC581iN4pPO1te2snBrmdqNMnso8VRTh7E0Re1WfO1p9rT1ZTbbxq7MkxRWPeJiGGURkgqHytpe994T9QrVnx2LXH4OA7vJJCxmIU3DIAZLa6C4QD2qhl2/glRrpJkUzFlvoTFGuKY5c1rkODrY5r3sb1LitvYRH4kmLqrkHNdhaSOFlBz3HHIlyOE5eelTHhsTLOd30dqvHYUzP+OM9r90WjpOafodjsRK2L8JyeLmMa5VK3KAAnU6gjJXS1zeLx8EEpj3cl33DcDkFmnYxAtdhrwqL3J/pWrgkjmjjmQvlkRXS8jg5XAYdvcaqmiqmnN4/EYtOLiTVTFoyyjlZfpVbwJfl/aP8A5p4Evy/tH/zWuKzSq3gS/L+0f/NPAl+X9o/+aCzSq3gS/L+0f/NPAl+X9o/+aCzSq3gS/L+0f/NPAl+X9o/+aCzSq3gS/L+0f/NPAl+X9o/+aCzSq3gS/L+0f/NPAl+X9o/+aD5tPGiCJpm5LYnW2hIF7+q96zpOkSbneouZmLbuPXeFVYRszRqpkUKx4hlLL2gG4GkcCh0IJHczsw7+RNq+TbOidWRo0KswdgVFi4IIb2gVU353APOgyX6VRiNZN3Ixvhw4UZ1UzvHGFzrwswEqtYakdxpP0ugDIgzl23NlKlbCWWOAk380ygnvsQOVaC7Dw4KkQRAqI1WyAWETB0A7srIpHdlFff4Lh82fcx5rqb5Re6kOD84ZVPzqvcKD1sjasWKjE0LZkJsDYj19vZYg/XV2oMHg44UEcSKijkqiwHzAf+6VPQKUpQKUpQKUpQKq7SldEzRi5zxXFr8BdQ5sNSQhY/VVqlIHNbO2piy4WWC6kjXKykDdQuT2/HeVezUW+Ka9R7bxLhf5SRb6kk9gl3drEXDFQX7gvbXR0q9qODHM4LaEyvcYQqsrR5tCLMWkjZ2a1yN3FEQCBYFQSBaq+F2nis4llwd33QHCrAqWRpHAZhrdo4lIGt8vPLp11K3bjgOeO2sQTbwRxcGzXJF93E/IrfrSyLy5wm9r2H2LauJMsYOHYId6JdDcESRRo2a1rFGkewvp2grr0FKzajg0pSlQFKUoFKUoFKUoFKUoFKUoFKUoFKUoFKUoFKUoFKUoP//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dirty="0"/>
          </a:p>
        </p:txBody>
      </p:sp>
      <p:grpSp>
        <p:nvGrpSpPr>
          <p:cNvPr id="7" name="Groupe 62"/>
          <p:cNvGrpSpPr/>
          <p:nvPr/>
        </p:nvGrpSpPr>
        <p:grpSpPr>
          <a:xfrm>
            <a:off x="1901905" y="1692931"/>
            <a:ext cx="3066256" cy="1261820"/>
            <a:chOff x="3571868" y="1428736"/>
            <a:chExt cx="4166309" cy="1714512"/>
          </a:xfrm>
        </p:grpSpPr>
        <p:pic>
          <p:nvPicPr>
            <p:cNvPr id="60" name="Picture 2" descr="http://www2.uni-siegen.de/%7Epci/versuche/pics/h2-lampe2.jpg"/>
            <p:cNvPicPr>
              <a:picLocks noChangeAspect="1" noChangeArrowheads="1"/>
            </p:cNvPicPr>
            <p:nvPr/>
          </p:nvPicPr>
          <p:blipFill>
            <a:blip r:embed="rId4"/>
            <a:srcRect t="36459" b="1040"/>
            <a:stretch>
              <a:fillRect/>
            </a:stretch>
          </p:blipFill>
          <p:spPr bwMode="auto">
            <a:xfrm>
              <a:off x="3571868" y="1428736"/>
              <a:ext cx="3657600" cy="1714512"/>
            </a:xfrm>
            <a:prstGeom prst="rect">
              <a:avLst/>
            </a:prstGeom>
            <a:noFill/>
          </p:spPr>
        </p:pic>
        <p:cxnSp>
          <p:nvCxnSpPr>
            <p:cNvPr id="61" name="Connecteur droit avec flèche 60"/>
            <p:cNvCxnSpPr/>
            <p:nvPr/>
          </p:nvCxnSpPr>
          <p:spPr>
            <a:xfrm>
              <a:off x="3575834" y="2328524"/>
              <a:ext cx="3852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6715140" y="2285992"/>
              <a:ext cx="1023037" cy="461665"/>
            </a:xfrm>
            <a:prstGeom prst="rect">
              <a:avLst/>
            </a:prstGeom>
          </p:spPr>
          <p:txBody>
            <a:bodyPr wrap="none">
              <a:spAutoFit/>
            </a:bodyPr>
            <a:lstStyle/>
            <a:p>
              <a:r>
                <a:rPr lang="fr-FR" sz="2400" dirty="0" smtClean="0">
                  <a:latin typeface="Symbol" pitchFamily="18" charset="2"/>
                </a:rPr>
                <a:t>l </a:t>
              </a:r>
              <a:r>
                <a:rPr lang="fr-FR" sz="2400" dirty="0" smtClean="0"/>
                <a:t>(nm)</a:t>
              </a:r>
              <a:endParaRPr lang="fr-FR" sz="2400" dirty="0"/>
            </a:p>
          </p:txBody>
        </p:sp>
      </p:grpSp>
      <p:grpSp>
        <p:nvGrpSpPr>
          <p:cNvPr id="5" name="Groupe 4"/>
          <p:cNvGrpSpPr/>
          <p:nvPr/>
        </p:nvGrpSpPr>
        <p:grpSpPr>
          <a:xfrm>
            <a:off x="-252536" y="3212976"/>
            <a:ext cx="3782969" cy="1784726"/>
            <a:chOff x="4550771" y="5099078"/>
            <a:chExt cx="3782969" cy="1784726"/>
          </a:xfrm>
        </p:grpSpPr>
        <p:pic>
          <p:nvPicPr>
            <p:cNvPr id="9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6515" t="8164" r="18949" b="46749"/>
            <a:stretch/>
          </p:blipFill>
          <p:spPr bwMode="auto">
            <a:xfrm>
              <a:off x="6685999" y="5099078"/>
              <a:ext cx="1066372"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Rectangle 100"/>
            <p:cNvSpPr/>
            <p:nvPr/>
          </p:nvSpPr>
          <p:spPr>
            <a:xfrm>
              <a:off x="6159239" y="6237312"/>
              <a:ext cx="2174501" cy="646331"/>
            </a:xfrm>
            <a:prstGeom prst="rect">
              <a:avLst/>
            </a:prstGeom>
          </p:spPr>
          <p:txBody>
            <a:bodyPr wrap="square">
              <a:spAutoFit/>
            </a:bodyPr>
            <a:lstStyle/>
            <a:p>
              <a:pPr algn="ctr"/>
              <a:r>
                <a:rPr lang="fr-FR" dirty="0" smtClean="0"/>
                <a:t>Walther Ritz</a:t>
              </a:r>
            </a:p>
            <a:p>
              <a:pPr algn="ctr"/>
              <a:r>
                <a:rPr lang="fr-FR" dirty="0" smtClean="0"/>
                <a:t>1878-1909</a:t>
              </a:r>
              <a:endParaRPr lang="fr-FR" dirty="0"/>
            </a:p>
          </p:txBody>
        </p:sp>
        <p:pic>
          <p:nvPicPr>
            <p:cNvPr id="10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039185" y="5122791"/>
              <a:ext cx="108000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 name="Rectangle 104"/>
            <p:cNvSpPr/>
            <p:nvPr/>
          </p:nvSpPr>
          <p:spPr>
            <a:xfrm>
              <a:off x="4550771" y="6237473"/>
              <a:ext cx="2174501" cy="646331"/>
            </a:xfrm>
            <a:prstGeom prst="rect">
              <a:avLst/>
            </a:prstGeom>
          </p:spPr>
          <p:txBody>
            <a:bodyPr wrap="square">
              <a:spAutoFit/>
            </a:bodyPr>
            <a:lstStyle/>
            <a:p>
              <a:pPr algn="ctr"/>
              <a:r>
                <a:rPr lang="fr-FR" dirty="0" smtClean="0"/>
                <a:t>Johannes Rydberg</a:t>
              </a:r>
            </a:p>
            <a:p>
              <a:pPr algn="ctr"/>
              <a:r>
                <a:rPr lang="fr-FR" dirty="0" smtClean="0"/>
                <a:t>1854-1919</a:t>
              </a:r>
              <a:endParaRPr lang="fr-FR" dirty="0"/>
            </a:p>
          </p:txBody>
        </p:sp>
      </p:grpSp>
      <p:grpSp>
        <p:nvGrpSpPr>
          <p:cNvPr id="6" name="Groupe 5"/>
          <p:cNvGrpSpPr/>
          <p:nvPr/>
        </p:nvGrpSpPr>
        <p:grpSpPr>
          <a:xfrm>
            <a:off x="5508104" y="1660389"/>
            <a:ext cx="2361776" cy="1080000"/>
            <a:chOff x="5580112" y="1660389"/>
            <a:chExt cx="2361776" cy="1080000"/>
          </a:xfrm>
        </p:grpSpPr>
        <p:pic>
          <p:nvPicPr>
            <p:cNvPr id="109"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4288" y="1660389"/>
              <a:ext cx="77760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 name="Picture 1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2268"/>
            <a:stretch/>
          </p:blipFill>
          <p:spPr bwMode="auto">
            <a:xfrm>
              <a:off x="5580112" y="1914533"/>
              <a:ext cx="1406796" cy="5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31502" y="3777548"/>
            <a:ext cx="198000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e 20"/>
          <p:cNvGrpSpPr/>
          <p:nvPr/>
        </p:nvGrpSpPr>
        <p:grpSpPr>
          <a:xfrm>
            <a:off x="7553088" y="4737444"/>
            <a:ext cx="1140648" cy="851796"/>
            <a:chOff x="7553088" y="4449412"/>
            <a:chExt cx="1140648" cy="851796"/>
          </a:xfrm>
        </p:grpSpPr>
        <p:pic>
          <p:nvPicPr>
            <p:cNvPr id="1028"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54422" y="4662388"/>
              <a:ext cx="1139314" cy="359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8" name="Connecteur droit avec flèche 117"/>
            <p:cNvCxnSpPr/>
            <p:nvPr/>
          </p:nvCxnSpPr>
          <p:spPr>
            <a:xfrm flipH="1">
              <a:off x="7553088" y="4449412"/>
              <a:ext cx="1334" cy="85179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e 21"/>
          <p:cNvGrpSpPr/>
          <p:nvPr/>
        </p:nvGrpSpPr>
        <p:grpSpPr>
          <a:xfrm>
            <a:off x="5336369" y="6309320"/>
            <a:ext cx="947141" cy="403106"/>
            <a:chOff x="5336369" y="6457890"/>
            <a:chExt cx="947141" cy="403106"/>
          </a:xfrm>
        </p:grpSpPr>
        <p:sp>
          <p:nvSpPr>
            <p:cNvPr id="120" name="Rectangle 119"/>
            <p:cNvSpPr/>
            <p:nvPr/>
          </p:nvSpPr>
          <p:spPr>
            <a:xfrm>
              <a:off x="5336369" y="6457890"/>
              <a:ext cx="389850" cy="400110"/>
            </a:xfrm>
            <a:prstGeom prst="rect">
              <a:avLst/>
            </a:prstGeom>
          </p:spPr>
          <p:txBody>
            <a:bodyPr wrap="none">
              <a:spAutoFit/>
            </a:bodyPr>
            <a:lstStyle/>
            <a:p>
              <a:r>
                <a:rPr lang="fr-FR" sz="2000" i="1" dirty="0" err="1" smtClean="0">
                  <a:latin typeface="Times New Roman" pitchFamily="18" charset="0"/>
                  <a:cs typeface="Times New Roman" pitchFamily="18" charset="0"/>
                </a:rPr>
                <a:t>E</a:t>
              </a:r>
              <a:r>
                <a:rPr lang="fr-FR" sz="2000" i="1" baseline="-25000" dirty="0" err="1" smtClean="0">
                  <a:latin typeface="Times New Roman" pitchFamily="18" charset="0"/>
                  <a:cs typeface="Times New Roman" pitchFamily="18" charset="0"/>
                </a:rPr>
                <a:t>f</a:t>
              </a:r>
              <a:endParaRPr lang="fr-FR" sz="2000" baseline="-25000" dirty="0"/>
            </a:p>
          </p:txBody>
        </p:sp>
        <p:sp>
          <p:nvSpPr>
            <p:cNvPr id="121" name="Rectangle 120"/>
            <p:cNvSpPr/>
            <p:nvPr/>
          </p:nvSpPr>
          <p:spPr>
            <a:xfrm>
              <a:off x="5893660" y="6460886"/>
              <a:ext cx="389850" cy="400110"/>
            </a:xfrm>
            <a:prstGeom prst="rect">
              <a:avLst/>
            </a:prstGeom>
          </p:spPr>
          <p:txBody>
            <a:bodyPr wrap="none">
              <a:spAutoFit/>
            </a:bodyPr>
            <a:lstStyle/>
            <a:p>
              <a:r>
                <a:rPr lang="fr-FR" sz="2000" i="1" dirty="0" err="1" smtClean="0">
                  <a:latin typeface="Times New Roman" pitchFamily="18" charset="0"/>
                  <a:cs typeface="Times New Roman" pitchFamily="18" charset="0"/>
                </a:rPr>
                <a:t>E</a:t>
              </a:r>
              <a:r>
                <a:rPr lang="fr-FR" sz="2000" i="1" baseline="-25000" dirty="0" err="1">
                  <a:latin typeface="Times New Roman" pitchFamily="18" charset="0"/>
                  <a:cs typeface="Times New Roman" pitchFamily="18" charset="0"/>
                </a:rPr>
                <a:t>i</a:t>
              </a:r>
              <a:endParaRPr lang="fr-FR" sz="2000" baseline="-25000" dirty="0"/>
            </a:p>
          </p:txBody>
        </p:sp>
      </p:grpSp>
      <p:grpSp>
        <p:nvGrpSpPr>
          <p:cNvPr id="17" name="Groupe 16"/>
          <p:cNvGrpSpPr/>
          <p:nvPr/>
        </p:nvGrpSpPr>
        <p:grpSpPr>
          <a:xfrm>
            <a:off x="7020272" y="4150200"/>
            <a:ext cx="1588373" cy="1655064"/>
            <a:chOff x="7020272" y="3862168"/>
            <a:chExt cx="1588373" cy="1655064"/>
          </a:xfrm>
        </p:grpSpPr>
        <p:cxnSp>
          <p:nvCxnSpPr>
            <p:cNvPr id="112" name="Connecteur droit avec flèche 111"/>
            <p:cNvCxnSpPr/>
            <p:nvPr/>
          </p:nvCxnSpPr>
          <p:spPr>
            <a:xfrm flipV="1">
              <a:off x="7271909" y="4149201"/>
              <a:ext cx="0" cy="12960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7020272" y="3862168"/>
              <a:ext cx="34176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endParaRPr lang="fr-FR" sz="2000" dirty="0">
                <a:latin typeface="Times New Roman" pitchFamily="18" charset="0"/>
                <a:cs typeface="Times New Roman" pitchFamily="18" charset="0"/>
              </a:endParaRPr>
            </a:p>
          </p:txBody>
        </p:sp>
        <p:cxnSp>
          <p:nvCxnSpPr>
            <p:cNvPr id="114" name="Connecteur droit 113"/>
            <p:cNvCxnSpPr/>
            <p:nvPr/>
          </p:nvCxnSpPr>
          <p:spPr>
            <a:xfrm>
              <a:off x="7278684" y="5301208"/>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Connecteur droit 114"/>
            <p:cNvCxnSpPr/>
            <p:nvPr/>
          </p:nvCxnSpPr>
          <p:spPr>
            <a:xfrm>
              <a:off x="7270576" y="4448079"/>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218795" y="4262278"/>
              <a:ext cx="389850" cy="400110"/>
            </a:xfrm>
            <a:prstGeom prst="rect">
              <a:avLst/>
            </a:prstGeom>
          </p:spPr>
          <p:txBody>
            <a:bodyPr wrap="none">
              <a:spAutoFit/>
            </a:bodyPr>
            <a:lstStyle/>
            <a:p>
              <a:r>
                <a:rPr lang="fr-FR" sz="2000" i="1" dirty="0" err="1" smtClean="0">
                  <a:latin typeface="Times New Roman" pitchFamily="18" charset="0"/>
                  <a:cs typeface="Times New Roman" pitchFamily="18" charset="0"/>
                </a:rPr>
                <a:t>E</a:t>
              </a:r>
              <a:r>
                <a:rPr lang="fr-FR" sz="2000" i="1" baseline="-25000" dirty="0" err="1">
                  <a:latin typeface="Times New Roman" pitchFamily="18" charset="0"/>
                  <a:cs typeface="Times New Roman" pitchFamily="18" charset="0"/>
                </a:rPr>
                <a:t>i</a:t>
              </a:r>
              <a:endParaRPr lang="fr-FR" sz="2000" baseline="-25000" dirty="0"/>
            </a:p>
          </p:txBody>
        </p:sp>
        <p:sp>
          <p:nvSpPr>
            <p:cNvPr id="119" name="Rectangle 118"/>
            <p:cNvSpPr/>
            <p:nvPr/>
          </p:nvSpPr>
          <p:spPr>
            <a:xfrm>
              <a:off x="8218530" y="5117122"/>
              <a:ext cx="389850" cy="400110"/>
            </a:xfrm>
            <a:prstGeom prst="rect">
              <a:avLst/>
            </a:prstGeom>
          </p:spPr>
          <p:txBody>
            <a:bodyPr wrap="none">
              <a:spAutoFit/>
            </a:bodyPr>
            <a:lstStyle/>
            <a:p>
              <a:r>
                <a:rPr lang="fr-FR" sz="2000" i="1" dirty="0" err="1" smtClean="0">
                  <a:latin typeface="Times New Roman" pitchFamily="18" charset="0"/>
                  <a:cs typeface="Times New Roman" pitchFamily="18" charset="0"/>
                </a:rPr>
                <a:t>E</a:t>
              </a:r>
              <a:r>
                <a:rPr lang="fr-FR" sz="2000" i="1" baseline="-25000" dirty="0" err="1" smtClean="0">
                  <a:latin typeface="Times New Roman" pitchFamily="18" charset="0"/>
                  <a:cs typeface="Times New Roman" pitchFamily="18" charset="0"/>
                </a:rPr>
                <a:t>f</a:t>
              </a:r>
              <a:endParaRPr lang="fr-FR" sz="2000" baseline="-25000" dirty="0"/>
            </a:p>
          </p:txBody>
        </p:sp>
        <p:sp>
          <p:nvSpPr>
            <p:cNvPr id="16" name="Ellipse 15"/>
            <p:cNvSpPr/>
            <p:nvPr/>
          </p:nvSpPr>
          <p:spPr>
            <a:xfrm>
              <a:off x="7493506" y="4386435"/>
              <a:ext cx="133049" cy="133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029"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17892" y="5749528"/>
            <a:ext cx="2047500"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e 2"/>
          <p:cNvGrpSpPr/>
          <p:nvPr/>
        </p:nvGrpSpPr>
        <p:grpSpPr>
          <a:xfrm>
            <a:off x="51706" y="5661248"/>
            <a:ext cx="3584190" cy="1188162"/>
            <a:chOff x="51706" y="5661248"/>
            <a:chExt cx="3584190" cy="1188162"/>
          </a:xfrm>
        </p:grpSpPr>
        <p:grpSp>
          <p:nvGrpSpPr>
            <p:cNvPr id="23" name="Groupe 22"/>
            <p:cNvGrpSpPr/>
            <p:nvPr/>
          </p:nvGrpSpPr>
          <p:grpSpPr>
            <a:xfrm>
              <a:off x="811546" y="5661248"/>
              <a:ext cx="2824350" cy="1188162"/>
              <a:chOff x="235482" y="5662791"/>
              <a:chExt cx="2824350" cy="1188162"/>
            </a:xfrm>
          </p:grpSpPr>
          <p:grpSp>
            <p:nvGrpSpPr>
              <p:cNvPr id="9" name="Groupe 8"/>
              <p:cNvGrpSpPr/>
              <p:nvPr/>
            </p:nvGrpSpPr>
            <p:grpSpPr>
              <a:xfrm>
                <a:off x="1313025" y="5805267"/>
                <a:ext cx="1746807" cy="1045686"/>
                <a:chOff x="880977" y="4319729"/>
                <a:chExt cx="1746807" cy="1045686"/>
              </a:xfrm>
            </p:grpSpPr>
            <p:grpSp>
              <p:nvGrpSpPr>
                <p:cNvPr id="68" name="Groupe 70"/>
                <p:cNvGrpSpPr/>
                <p:nvPr/>
              </p:nvGrpSpPr>
              <p:grpSpPr>
                <a:xfrm>
                  <a:off x="880977" y="4319729"/>
                  <a:ext cx="1400245" cy="1045686"/>
                  <a:chOff x="4194864" y="4533607"/>
                  <a:chExt cx="1400245" cy="1045686"/>
                </a:xfrm>
              </p:grpSpPr>
              <p:grpSp>
                <p:nvGrpSpPr>
                  <p:cNvPr id="69" name="Groupe 137"/>
                  <p:cNvGrpSpPr/>
                  <p:nvPr/>
                </p:nvGrpSpPr>
                <p:grpSpPr>
                  <a:xfrm>
                    <a:off x="4571239" y="4533610"/>
                    <a:ext cx="647707" cy="1045496"/>
                    <a:chOff x="7615334" y="4881513"/>
                    <a:chExt cx="647707" cy="1045496"/>
                  </a:xfrm>
                </p:grpSpPr>
                <p:grpSp>
                  <p:nvGrpSpPr>
                    <p:cNvPr id="86" name="Groupe 156"/>
                    <p:cNvGrpSpPr/>
                    <p:nvPr/>
                  </p:nvGrpSpPr>
                  <p:grpSpPr>
                    <a:xfrm rot="16200000" flipV="1">
                      <a:off x="7320053" y="5176978"/>
                      <a:ext cx="1045312" cy="454749"/>
                      <a:chOff x="2795009" y="6206563"/>
                      <a:chExt cx="1487389" cy="477343"/>
                    </a:xfrm>
                  </p:grpSpPr>
                  <p:sp>
                    <p:nvSpPr>
                      <p:cNvPr id="90" name="Arc 89"/>
                      <p:cNvSpPr/>
                      <p:nvPr/>
                    </p:nvSpPr>
                    <p:spPr>
                      <a:xfrm rot="5400000">
                        <a:off x="3118187" y="5883385"/>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91" name="Arc 9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87" name="Groupe 156"/>
                    <p:cNvGrpSpPr/>
                    <p:nvPr/>
                  </p:nvGrpSpPr>
                  <p:grpSpPr>
                    <a:xfrm rot="5400000" flipH="1" flipV="1">
                      <a:off x="7513001" y="5176781"/>
                      <a:ext cx="1045308" cy="454772"/>
                      <a:chOff x="2795014" y="6206540"/>
                      <a:chExt cx="1487384" cy="477366"/>
                    </a:xfrm>
                  </p:grpSpPr>
                  <p:sp>
                    <p:nvSpPr>
                      <p:cNvPr id="88" name="Arc 87"/>
                      <p:cNvSpPr/>
                      <p:nvPr/>
                    </p:nvSpPr>
                    <p:spPr>
                      <a:xfrm rot="5400000">
                        <a:off x="3118192" y="5883362"/>
                        <a:ext cx="268043"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9" name="Arc 8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grpSp>
                <p:nvGrpSpPr>
                  <p:cNvPr id="70" name="Groupe 69"/>
                  <p:cNvGrpSpPr/>
                  <p:nvPr/>
                </p:nvGrpSpPr>
                <p:grpSpPr>
                  <a:xfrm>
                    <a:off x="4194864" y="4533607"/>
                    <a:ext cx="1400245" cy="1045686"/>
                    <a:chOff x="4194864" y="4533607"/>
                    <a:chExt cx="1400245" cy="1045686"/>
                  </a:xfrm>
                </p:grpSpPr>
                <p:grpSp>
                  <p:nvGrpSpPr>
                    <p:cNvPr id="71" name="Groupe 138"/>
                    <p:cNvGrpSpPr/>
                    <p:nvPr/>
                  </p:nvGrpSpPr>
                  <p:grpSpPr>
                    <a:xfrm>
                      <a:off x="4949269" y="4533796"/>
                      <a:ext cx="642917" cy="1045497"/>
                      <a:chOff x="7615339" y="4881511"/>
                      <a:chExt cx="642917" cy="1045497"/>
                    </a:xfrm>
                  </p:grpSpPr>
                  <p:grpSp>
                    <p:nvGrpSpPr>
                      <p:cNvPr id="80" name="Groupe 156"/>
                      <p:cNvGrpSpPr/>
                      <p:nvPr/>
                    </p:nvGrpSpPr>
                    <p:grpSpPr>
                      <a:xfrm rot="16200000" flipV="1">
                        <a:off x="7318866" y="5178168"/>
                        <a:ext cx="1045313" cy="452368"/>
                        <a:chOff x="2795008" y="6209062"/>
                        <a:chExt cx="1487390" cy="474844"/>
                      </a:xfrm>
                    </p:grpSpPr>
                    <p:sp>
                      <p:nvSpPr>
                        <p:cNvPr id="84" name="Arc 83"/>
                        <p:cNvSpPr/>
                        <p:nvPr/>
                      </p:nvSpPr>
                      <p:spPr>
                        <a:xfrm rot="5400000">
                          <a:off x="3118186" y="5885884"/>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5" name="Arc 8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81" name="Groupe 156"/>
                      <p:cNvGrpSpPr/>
                      <p:nvPr/>
                    </p:nvGrpSpPr>
                    <p:grpSpPr>
                      <a:xfrm rot="5400000" flipH="1" flipV="1">
                        <a:off x="7509416" y="5177983"/>
                        <a:ext cx="1045311" cy="452368"/>
                        <a:chOff x="2795008" y="6204064"/>
                        <a:chExt cx="1487388" cy="474844"/>
                      </a:xfrm>
                    </p:grpSpPr>
                    <p:sp>
                      <p:nvSpPr>
                        <p:cNvPr id="82" name="Arc 8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83" name="Arc 82"/>
                        <p:cNvSpPr/>
                        <p:nvPr/>
                      </p:nvSpPr>
                      <p:spPr>
                        <a:xfrm rot="5400000" flipH="1" flipV="1">
                          <a:off x="3691174" y="6087686"/>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grpSp>
                  <p:nvGrpSpPr>
                    <p:cNvPr id="72" name="Groupe 145"/>
                    <p:cNvGrpSpPr/>
                    <p:nvPr/>
                  </p:nvGrpSpPr>
                  <p:grpSpPr>
                    <a:xfrm>
                      <a:off x="4194864" y="4533607"/>
                      <a:ext cx="647681" cy="1045499"/>
                      <a:chOff x="7615334" y="4881510"/>
                      <a:chExt cx="647681" cy="1045499"/>
                    </a:xfrm>
                  </p:grpSpPr>
                  <p:grpSp>
                    <p:nvGrpSpPr>
                      <p:cNvPr id="74" name="Groupe 156"/>
                      <p:cNvGrpSpPr/>
                      <p:nvPr/>
                    </p:nvGrpSpPr>
                    <p:grpSpPr>
                      <a:xfrm rot="16200000" flipV="1">
                        <a:off x="7320053" y="5176978"/>
                        <a:ext cx="1045312" cy="454749"/>
                        <a:chOff x="2795009" y="6206563"/>
                        <a:chExt cx="1487389" cy="477343"/>
                      </a:xfrm>
                    </p:grpSpPr>
                    <p:sp>
                      <p:nvSpPr>
                        <p:cNvPr id="78" name="Arc 77"/>
                        <p:cNvSpPr/>
                        <p:nvPr/>
                      </p:nvSpPr>
                      <p:spPr>
                        <a:xfrm rot="5400000">
                          <a:off x="3118187" y="5883385"/>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9" name="Arc 7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nvGrpSpPr>
                      <p:cNvPr id="75" name="Groupe 156"/>
                      <p:cNvGrpSpPr/>
                      <p:nvPr/>
                    </p:nvGrpSpPr>
                    <p:grpSpPr>
                      <a:xfrm rot="5400000" flipH="1" flipV="1">
                        <a:off x="7512982" y="5176790"/>
                        <a:ext cx="1045313" cy="454753"/>
                        <a:chOff x="2795008" y="6206563"/>
                        <a:chExt cx="1487391" cy="477348"/>
                      </a:xfrm>
                    </p:grpSpPr>
                    <p:sp>
                      <p:nvSpPr>
                        <p:cNvPr id="76" name="Arc 75"/>
                        <p:cNvSpPr/>
                        <p:nvPr/>
                      </p:nvSpPr>
                      <p:spPr>
                        <a:xfrm rot="5400000">
                          <a:off x="3118186" y="5883385"/>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77" name="Arc 76"/>
                        <p:cNvSpPr/>
                        <p:nvPr/>
                      </p:nvSpPr>
                      <p:spPr>
                        <a:xfrm rot="5400000" flipH="1" flipV="1">
                          <a:off x="3691177" y="6092689"/>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sp>
                  <p:nvSpPr>
                    <p:cNvPr id="73" name="Arc 72"/>
                    <p:cNvSpPr/>
                    <p:nvPr/>
                  </p:nvSpPr>
                  <p:spPr>
                    <a:xfrm rot="10800000" flipH="1">
                      <a:off x="5333107" y="4534110"/>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grpSp>
            <p:pic>
              <p:nvPicPr>
                <p:cNvPr id="4102" name="Picture 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6996" y="4407498"/>
                  <a:ext cx="1700788" cy="25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7" name="Picture 6" descr="https://encrypted-tbn1.gstatic.com/images?q=tbn:ANd9GcQXGcPdjcgWQpF7xR1lAdc5YmpIWBR2yOOE1N2lyk2UdbHFwfXb"/>
              <p:cNvPicPr>
                <a:picLocks noChangeAspect="1" noChangeArrowheads="1"/>
              </p:cNvPicPr>
              <p:nvPr/>
            </p:nvPicPr>
            <p:blipFill>
              <a:blip r:embed="rId13"/>
              <a:srcRect/>
              <a:stretch>
                <a:fillRect/>
              </a:stretch>
            </p:blipFill>
            <p:spPr bwMode="auto">
              <a:xfrm>
                <a:off x="235482" y="5662791"/>
                <a:ext cx="764496" cy="1080000"/>
              </a:xfrm>
              <a:prstGeom prst="rect">
                <a:avLst/>
              </a:prstGeom>
              <a:noFill/>
            </p:spPr>
          </p:pic>
        </p:grpSp>
        <p:pic>
          <p:nvPicPr>
            <p:cNvPr id="63" name="Picture 4" descr="Max Planck 1933.jpg"/>
            <p:cNvPicPr>
              <a:picLocks noChangeAspect="1" noChangeArrowheads="1"/>
            </p:cNvPicPr>
            <p:nvPr/>
          </p:nvPicPr>
          <p:blipFill rotWithShape="1">
            <a:blip r:embed="rId14"/>
            <a:srcRect l="6823" r="4095"/>
            <a:stretch/>
          </p:blipFill>
          <p:spPr bwMode="auto">
            <a:xfrm>
              <a:off x="51706" y="5661248"/>
              <a:ext cx="775878" cy="1080000"/>
            </a:xfrm>
            <a:prstGeom prst="rect">
              <a:avLst/>
            </a:prstGeom>
            <a:noFill/>
          </p:spPr>
        </p:pic>
      </p:grpSp>
      <p:pic>
        <p:nvPicPr>
          <p:cNvPr id="6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86684"/>
          <a:stretch/>
        </p:blipFill>
        <p:spPr bwMode="auto">
          <a:xfrm>
            <a:off x="8710643" y="4893342"/>
            <a:ext cx="272633"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quantique</a:t>
            </a:r>
            <a:endParaRPr lang="fr-FR" dirty="0"/>
          </a:p>
        </p:txBody>
      </p:sp>
      <p:pic>
        <p:nvPicPr>
          <p:cNvPr id="11" name="Picture 12"/>
          <p:cNvPicPr>
            <a:picLocks noChangeAspect="1" noChangeArrowheads="1"/>
          </p:cNvPicPr>
          <p:nvPr/>
        </p:nvPicPr>
        <p:blipFill>
          <a:blip r:embed="rId3"/>
          <a:srcRect l="14940" t="22608" r="17565" b="22080"/>
          <a:stretch>
            <a:fillRect/>
          </a:stretch>
        </p:blipFill>
        <p:spPr bwMode="auto">
          <a:xfrm>
            <a:off x="7858148" y="500043"/>
            <a:ext cx="1051868" cy="690288"/>
          </a:xfrm>
          <a:prstGeom prst="rect">
            <a:avLst/>
          </a:prstGeom>
          <a:noFill/>
          <a:ln w="9525">
            <a:noFill/>
            <a:miter lim="800000"/>
            <a:headEnd/>
            <a:tailEnd/>
          </a:ln>
          <a:effectLst/>
        </p:spPr>
      </p:pic>
      <p:sp>
        <p:nvSpPr>
          <p:cNvPr id="36871" name="AutoShape 7" descr="data:image/jpeg;base64,/9j/4AAQSkZJRgABAQAAAQABAAD/2wCEAAkGBxQSEhUUEhQUFBQXFBcUFRUXFxQXFxQUFRUWFxcVFBUYHCggGBwlHBQUITEhJSkrLi4uFx8zODMsNygtLisBCgoKBQUFDgUFDisZExkrKysrKysrKysrKysrKysrKysrKysrKysrKysrKysrKysrKysrKysrKysrKysrKysrK//AABEIAPgAsAMBIgACEQEDEQH/xAAcAAABBQEBAQAAAAAAAAAAAAACAQMEBQYABwj/xAA/EAABAwIEAwUGBAQFBAMAAAABAAIRAwQFEiExQVFhBhMicYEykaGxwfAHQlLRFCNy8TNigpLhorLC0hUWJP/EABQBAQAAAAAAAAAAAAAAAAAAAAD/xAAUEQEAAAAAAAAAAAAAAAAAAAAA/9oADAMBAAIRAxEAPwDzZEEgRBAoRhCiQEE4E2iaUBwuC6UbWE7fflzQIAlQ0SX6AEbwSNHRvB4lSrOze4kAAnzEyTEIGQlCGqxzIBMz0gjeQR0IhdmInQ6HU8EDoSwmaNwHdFIa8HUEHyQc0Iw1K0IoQKEbQhRtQElCQJQgIIwEICJBlAlCQIggJKkCIIFARtCRoUm0wyrWeGNfSpTo11SYcT1AgIIT7gTEnqYkKzoYfULg0aGdPM7AHkea09ngjKLstWk3MID2gh0hzR4qbm7tDgRzGfghdcggtptDy4E5CRD2nbI8QQ/QacyIIlAxQtqlVndvBa9vsOgaGNnNOh6TGydw20D82cAOdUdRe3X2n0wZ12a8EEA7FjuSDD8V7zNJcXEBwcRlc9o0LH6R3ggQdJjXmpn8SXBziA57mBuYDc0HCowerTWA/qPJBnQXVQ2odHBz2OPAua4S4+ubX/Mo9S1/l1xE/wD6mt3OzWN0A/qePgtEy0yteBqCXuaebXuzA+unxT5tyMugOau6trPAtJPrlafRBk7awAFw8j/CawNGxLqrjsOQbSM+Y5qspUy0SN3PgEcSIzEermiehWlNFz6Q3Gc53HiG+KAepgaKHcUm5W8odlExHhqPk+5BV0MRIDs5BOaGDLoQ2Q5zjM6mAPVWNvXDxmH9lU16Z7tmkS1sDjBGk8hAMeaaw+4yPE7HT04FBoUTUDCDsZHNGEBIghlKgcBSygBXSgzKUJAjAQKEoXJm7qQ374IAubmNJH/HJW3Zi8e12lJ1WlBzgASOOZo9NddlQW1vndJ249VvezVIwRLWtES5xhszqXHjAG2qCXiBZWaD3pzADI8OLXs02cSJ+ykwrC6lV7S853DZ48JPIyNzsduCtaeHsqVGgAueYIDhBI/WKZ9hvInU66CF6PgGBNptlwBP3ogztDssC4OLRB1JA9knfTgJUGt2bLHGASZO3+Qz/wBrpB6FemtpAbaJqpaAmdig83o4EToBAgDygaeni+CfxHBS72QZgjkAOMei3X8C1p0EJq6oiEHkmLWBY3KBxEcg1oP/ALLI4jQeSTrsQBzkEfVewYpbA7qgusObyQeXVGuklwPPz5Kvq09+fBeiXmGhZrFsM0034IKzB7sMlr3cRGmg5q8bB2WQqAhW/Z+48Tmk6ESB1G/zQXS4IkCBUqRcgzoRBcESDgoNc5nR1jmp4VfRqZSXHedOO3EdUFlSpgENABcR7JIEeZ2A+Ks7PEg0gZhUqcIju6f9I5rNG4c4ZR4W8ebupKu+zdoC7MTAbB8j5+5B672Dtc1QveCXAak7yd5PNeh03LJdkLbu6ZB3gSPeVpGVUE6V0pgPXOqdUHVXqvuq+nwRXdX7/wCVWV3z+/JBWX79VUVnKfiB6qte5BAum6KgxBuivr1+io66DE4rSh08E3hmlRpnjHvVjjbJlU7XlpBHAyg2MQkQ0KuZocOIRwgErglhKAgzqJAEaDlXd0XOgc/qrJBmFNj8pzPf4SY8LB05nZAJtsvhI11J45RwHzV3gkhw/KGmYPT8xlQqxMNphlKkYBcGU2sMxHidJJPQRvtqp1EinGziAHOiYHBjOUEySeiD17s1XhsEyT4td/M9dlf/AMRC807LYtmMA+fU8PRbtj5QXVKvI/dERxVdQmfv0VmxzQOfBBXXr+H397qqqu0+/NXF2RyVZe1G7e9BRV+qjNpyrCrUaTsPirG0yNaDAHlCDMXVn981n72llmR8Ctxf3I30WSxauCdSAgxGL6yqIlaPG6OXUagrNMOqDVYU2KTVLTNmyKbR0TyBQEq4JQEGaShCESAguDwxwJaHgbAyNT+aeBHBcFa4JaNrVWte3PLgC2Yc4HSGk6T0hA5htZoaJpB5qh2X+YWOGWPG7R3h16Sq66vXBpzklznAu12idOnP4LSY12GvbZrqvck0REgOY54aJMuaNgNNpWOfTa6A0mIlziIHWOaDafh3auqvJ4CPruvUHvDBJ4LH/hhaNbRc8cTsenE+9aTtETk03B38+aB+tjQaABof3VZd9qu7Evc3biRI6RKyl9MGXwOXOeqyN8xhJLZdqfL1OyD0C97eNIIb6Ez8FVf/AGmd9PX3rDtqtB1B+cKdRtw72eKDYUMdniuvO0+Qf3VRh2E1MswSqHtACx0HRBd1e2M+0P3VZdY3TeZBd7lmi/kjpvJ2AMaoLS8vw8Rp5xB9eaqmNAf0RhwKCqzUeSDW09h5BGFHsHTTaeikhAQRwhanAEGUCIIQiQEFp+wLstepWAzOo29Sozo8w1rvMarMBaLsXc5KlcRJfbua3zBBhBouxmI3oom5fVdWa8y+k/VpHGOXFZvtnZ0mVc1BuSm/cakB58ToHAQQth2VrCjhrC/gS0/6TOypWvbiVd7KbMmWHdCIIzBBp/w5tXC2kzqT10B5q5xhnhTvZy1FG3pUx+VgB6nipVekHffNB5Tj1GoYEGCZIadco4dJPHhqoVbs5c922sGNksc00+7Du4h3hLaRBDmlsjMJ1XrtDA2HV7QeHv8Ar1UO97OgSabqjZ0gVHDSSRx1hB5M3s65lAl7S10gtnQgRrIPPkp3Z/CHTLhyiOM/LgtXd4CJ1zOM6ZnOcfIl0rQ4X2d7pmYxmPBA/wBm8PYWua4DYR6ysT+J3ZsCl3jRqx0+nGQvSMLcGu8/vZRe21jnt6kcWH4hB4DQw0Zf1A/eiU2mUEBszuTy5eSm4XWjwu4FWFXXkgyj7UgpXs0CvX0JJlVFxoY6oLfD2xTaOimBNUmwAE6EBBGECKUGVCIIJRoFT1rcGm4Pbu0yP29UyEQQepMthcWZ7o6PBqMHX8zPmj7CW7bYw5h7x4c1ziCN4IAWZ7CYm2Ta1XFoec1J36KkRE8ivXalpUFFjakPIIlw0cAOIKCCx8HpwUykQq240cQFJtqiC4puEKNeP0gffqmG1ISOcgj0aHizHzUu8uNPv5ck0amUbwqmtdl78vP6oLG139fh9wrPGGTbkHkq6tVYyDIj+yh4/wBqaXcFrTJkAoPHsXod1cGNnfMFTaQkBV2N4g19XThx6qbav0QBdNhUzaeaoOhVre1fvVQMOZLi7l9ZQWYKNpQBKEDoXSgBRIMvKIFAiCA0QQokCzyJB5jceS9LwT8Sj3YZX1eBExOaBuvM05QMESg9mwbFRdM70CPEWxyjb4FXFJn35rFdhjlovaf1Bw9xH0C11KtogkOckDk2+sCo7riAgG+uIUG1snuBeNDwPkpFG3718evkrljA0RwGiDyfG7HEnVCO8c1gmAMmU9YIWev7uswFtUyeYgH1jTkvbb9zSDsvOrrCnV6rnFvhLiz/AKSR8Pmg87ouJdJ5rRW9SBuolXD+7cRoYMSi7wBA5dO0SYZs7zHyKZrOkJ3C/ZP9X0QTwUQKbCMFAUowU2jagyyIFCiCAgUQKBEEBrgkCmYZa948A7DU+QQbHsXWIpa/qIn3LW0bifvdSsI7OH/4unDf5xH8QBx8fiyf7YCzjLnr5ILl1xP3sgdW6qoddQU4+9AbO+iC4p4g2m0nTZUl/wBtqbI8Uu5CZWZxeo+u7I1xAn4KXadk6DdT4id8x0QRMU7blwguy6bDc+fJUtx2mcWlraj8u5AMa+e/Bbm8wKzLWtdbMHVojMNoKoK2D2jXCKP5TMkxmhpB9+b3hBinXpdtPnqkpXTidVa4o5s+EBo5DTkq9jUD9R0NVjhrIpt6+L3qpPjc1o47/VXo6bICCIIQUrUBhFKEIggzC5cuQKiCBTLKxdV2GnEoGGhaXCrIsaZ9pzSPKRsjw/CWsgkSVYVCEHuOGVWvo03M9ksaR5ZQsj2x7ME5q1Bs8XsG8/qYPmPXdH+GmL95SdQcfFT8TetNxO3kZHqFtIQeFipmHVMViY0XpXavsS2uTVtyKdbdzdmVDzIHsu6j1XnVy19FxZWY5jxuDx8jxHVBGtaRaVYurFBQg7RsrClbg8AUGev8UrNEN15Histd3dV5Jc50ncDReni1YG6geap7y0ZqYHRB526m7jKQmArzF2tB0VM9uYgD18kEnCKW7z5D6lWkpig4RDdhonAgcShAEbUDgRhA0Iwgy4RtZOg1KesLB9Z0ME9eAWvwjBWURJhz+Z2HkgpcN7OudDqnhby4lX7qbWBoYIGwU17iVEuWyAeqB0NlMVREqS8/umaqBzAcWda121dSAfE0fmYfab5xt1AXuFvXa9rXtMtcA4HmDqvAKzeS3v4YdoN7Sof81Enl+an9R68kHo6o+0eD067YqMDuR4jyKvEFRshB4tieBVLczTJezl+YeXNQqOLgaEkc+EL1PF7AO4LEYtgodMtBPkgoLrGxzVJe4zPMqZivZ12pYY6ESCshc0KucsJaIOpmAgcurkkyT5KRY0Nyd49yZtrEMMnV3P8AZWLGwD5fugo7W6LTvxV1b3bXLNA6nzPzT9KrCDThEFVULwqfRrgoJbSjCba5Gg0dvTawZWtDQOSV+gXOJ4JuqTHogFhnimidx5oqZ1SVf1IFc7QdEBhG4affomkAkSmC51Nwc0lrgQ5rgdiNiFIJhNVPJB7N2Q7QtvaOcQKjYbVb+l37FXi8A7N46+xr982S2SKrB+en05kakL3mzuW1WNqU3BzHAOaRsQUHVqIKp7zDQeCvigdTlBhMQwedI4x714Hj9VzritHs969o/wBLsv8A4r6rr0BudhJ9Bqvle6/mAv8A1Fzv9ziUEnDKmdgJ9oeE/urPLp6fRUvZ723N6A+4rQXLYb6IMTPiPmnWlNZYLh1TrED1KopVGooBKeplBbUrgqdSuQVSUqifD0G+z80y5651RA54+/qgQmPclpumRzBTb4jTddRJDpQFTfsPvRNVjrCeqGHTw/dBeN1BCAB9lFUaIK5ohDX1BQQQJB8/lC3X4X9o+7ebKoYa8l1u7k/UvpOHCd2+o5LF2vsu/qPyCaq0MwAkt5OBgtPBwPAggGeiD6MDuaUOlZbsF2m/jaPjI7+lDKw5mPDUA5Og+oI4LQ1rUHUSHcwYQQe1F53NpcVP00Xx5lpAj1XzdUt8rWsLXaNiRt4WiV9G4owtoVXVXioxtNzspaGmWgkZnTBXgF7VBFB0EhwLjBkeLQCfzEnWeAhBUYRTNKuzNs5p+OyvnjvXT+Rpjzd0VNd0zlOsmmTMTrByho+K2DrZjLakWatLhB5yg87xCllrPHVMgK27TUctxP6hP0VbCBETUkJQgeCea9MNCMFB6DV+vzUTvBJHLdTfabpCrHu8fHWEEssHFM7J+m+df76pmuN+gQPEyFzmSBv5Ji1qaEe73Ju9v3UmSKZeZ2BEifNBKDNNNkjhuNNlT3OJ3USLdgHLvHE+Z0UG2xe6qPytoNJnXVwA13LjsEF5RbDNhu5Ohs8F1GkQ0NPicZJy7En9PQJaQg9EC4ZiNWyrtuKQLsmj2zHeUyRmYevEHmF7xheIU7ikytSdmpvaHNPQ8+q8MqCRwVt+H/aX+Brm3rOi2rOlpMAUah49Gu2PIieJQbP8V7ossKjG6uuHMtwNZOcwY6xPuXkGJPYc1Ma02ONNjwdntAlo+E+S9G7f4hnvadPVwoMJyiP8atoHHqGiAeGZxXn+GWQDSKhaGl9WI1DKc5qtQGeJAaOZM6oKuxmjUcx+7XZjxnI0+H1c4KXSvDQabap/h5g6m8/lqfnb5eIJ2pa5KjDU2bo484BqVCeolg81VYpTJAa7VzWggg7F38yoepjKgk9s7f8Awn+nyKz9RmqusYv+8tGNeQXtc4tPNgIEO5EKqcJaHIGixNtcApLQo9S3B6dUDzV2ySm2OKNzUG1s60Pg7SYlRb4ZXAjl8kq5BJoTl9SJ+iZZcSfT3lcuQNU3Q4DmQPirAMzNBP39wuXIHKlIR4vdz6pl749kZRpt7pXLkHUWiI9x6ckrz6LlyBQo19a942POEq5AxhuJ5Kb21Dl1JefzOEZXAE6uefC0cgVJsbokvJYDrTkN9l7xpStqekFrXZS6NSuXIGbukMwDjmaCQ524c1hFS5qf6nQ309zWJW5qA5h4iRIG/e3Ds7hHDJTYB6rlyDLXFQhpbwMkdASDp7kmHnMxw5FcuQOUwkqMXLkAFKx65cg//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2" name="Groupe 21"/>
          <p:cNvGrpSpPr/>
          <p:nvPr/>
        </p:nvGrpSpPr>
        <p:grpSpPr>
          <a:xfrm>
            <a:off x="766465" y="1500174"/>
            <a:ext cx="1191352" cy="2071101"/>
            <a:chOff x="766465" y="1500174"/>
            <a:chExt cx="1191352" cy="2071101"/>
          </a:xfrm>
        </p:grpSpPr>
        <p:pic>
          <p:nvPicPr>
            <p:cNvPr id="36872" name="Picture 8"/>
            <p:cNvPicPr>
              <a:picLocks noChangeAspect="1" noChangeArrowheads="1"/>
            </p:cNvPicPr>
            <p:nvPr/>
          </p:nvPicPr>
          <p:blipFill>
            <a:blip r:embed="rId4"/>
            <a:srcRect/>
            <a:stretch>
              <a:fillRect/>
            </a:stretch>
          </p:blipFill>
          <p:spPr bwMode="auto">
            <a:xfrm>
              <a:off x="820518" y="1500174"/>
              <a:ext cx="1021938" cy="1440000"/>
            </a:xfrm>
            <a:prstGeom prst="rect">
              <a:avLst/>
            </a:prstGeom>
            <a:noFill/>
            <a:ln w="9525">
              <a:noFill/>
              <a:miter lim="800000"/>
              <a:headEnd/>
              <a:tailEnd/>
            </a:ln>
            <a:effectLst/>
          </p:spPr>
        </p:pic>
        <p:sp>
          <p:nvSpPr>
            <p:cNvPr id="14" name="Rectangle 13"/>
            <p:cNvSpPr/>
            <p:nvPr/>
          </p:nvSpPr>
          <p:spPr>
            <a:xfrm>
              <a:off x="766465" y="2924944"/>
              <a:ext cx="1191352" cy="646331"/>
            </a:xfrm>
            <a:prstGeom prst="rect">
              <a:avLst/>
            </a:prstGeom>
          </p:spPr>
          <p:txBody>
            <a:bodyPr wrap="none">
              <a:spAutoFit/>
            </a:bodyPr>
            <a:lstStyle/>
            <a:p>
              <a:pPr algn="ctr"/>
              <a:r>
                <a:rPr lang="fr-FR" dirty="0" smtClean="0"/>
                <a:t>Niels Bohr</a:t>
              </a:r>
            </a:p>
            <a:p>
              <a:pPr algn="ctr"/>
              <a:r>
                <a:rPr lang="fr-FR" dirty="0" smtClean="0"/>
                <a:t>1885-1962</a:t>
              </a:r>
            </a:p>
          </p:txBody>
        </p:sp>
      </p:grpSp>
      <p:grpSp>
        <p:nvGrpSpPr>
          <p:cNvPr id="27" name="Groupe 26"/>
          <p:cNvGrpSpPr/>
          <p:nvPr/>
        </p:nvGrpSpPr>
        <p:grpSpPr>
          <a:xfrm>
            <a:off x="3482736" y="1493610"/>
            <a:ext cx="1665328" cy="2115475"/>
            <a:chOff x="662559" y="2174170"/>
            <a:chExt cx="1665328" cy="2115475"/>
          </a:xfrm>
        </p:grpSpPr>
        <p:pic>
          <p:nvPicPr>
            <p:cNvPr id="29" name="Picture 5"/>
            <p:cNvPicPr>
              <a:picLocks noChangeAspect="1" noChangeArrowheads="1"/>
            </p:cNvPicPr>
            <p:nvPr/>
          </p:nvPicPr>
          <p:blipFill>
            <a:blip r:embed="rId5"/>
            <a:srcRect/>
            <a:stretch>
              <a:fillRect/>
            </a:stretch>
          </p:blipFill>
          <p:spPr bwMode="auto">
            <a:xfrm>
              <a:off x="1071538" y="2174170"/>
              <a:ext cx="1019078" cy="1440000"/>
            </a:xfrm>
            <a:prstGeom prst="rect">
              <a:avLst/>
            </a:prstGeom>
            <a:noFill/>
            <a:ln w="9525">
              <a:noFill/>
              <a:miter lim="800000"/>
              <a:headEnd/>
              <a:tailEnd/>
            </a:ln>
            <a:effectLst/>
          </p:spPr>
        </p:pic>
        <p:sp>
          <p:nvSpPr>
            <p:cNvPr id="41" name="Rectangle 40"/>
            <p:cNvSpPr/>
            <p:nvPr/>
          </p:nvSpPr>
          <p:spPr>
            <a:xfrm>
              <a:off x="662559" y="3643314"/>
              <a:ext cx="1665328" cy="646331"/>
            </a:xfrm>
            <a:prstGeom prst="rect">
              <a:avLst/>
            </a:prstGeom>
          </p:spPr>
          <p:txBody>
            <a:bodyPr wrap="none">
              <a:spAutoFit/>
            </a:bodyPr>
            <a:lstStyle/>
            <a:p>
              <a:pPr algn="ctr"/>
              <a:r>
                <a:rPr lang="fr-FR" dirty="0" smtClean="0"/>
                <a:t>Louis de Broglie</a:t>
              </a:r>
            </a:p>
            <a:p>
              <a:pPr algn="ctr"/>
              <a:r>
                <a:rPr lang="fr-FR" dirty="0" smtClean="0"/>
                <a:t>(1892-1987)</a:t>
              </a:r>
            </a:p>
          </p:txBody>
        </p:sp>
      </p:grpSp>
      <p:grpSp>
        <p:nvGrpSpPr>
          <p:cNvPr id="5" name="Groupe 4"/>
          <p:cNvGrpSpPr/>
          <p:nvPr/>
        </p:nvGrpSpPr>
        <p:grpSpPr>
          <a:xfrm>
            <a:off x="2959795" y="4561230"/>
            <a:ext cx="2548309" cy="1963749"/>
            <a:chOff x="2959795" y="4561230"/>
            <a:chExt cx="2548309" cy="1963749"/>
          </a:xfrm>
        </p:grpSpPr>
        <p:sp>
          <p:nvSpPr>
            <p:cNvPr id="4" name="Rectangle 3"/>
            <p:cNvSpPr/>
            <p:nvPr/>
          </p:nvSpPr>
          <p:spPr>
            <a:xfrm>
              <a:off x="3723437" y="6063314"/>
              <a:ext cx="992579" cy="461665"/>
            </a:xfrm>
            <a:prstGeom prst="rect">
              <a:avLst/>
            </a:prstGeom>
          </p:spPr>
          <p:txBody>
            <a:bodyPr wrap="none">
              <a:spAutoFit/>
            </a:bodyPr>
            <a:lstStyle/>
            <a:p>
              <a:r>
                <a:rPr lang="fr-FR" sz="2400" dirty="0"/>
                <a:t>(1924)</a:t>
              </a:r>
            </a:p>
          </p:txBody>
        </p:sp>
        <p:pic>
          <p:nvPicPr>
            <p:cNvPr id="614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9795" y="4561230"/>
              <a:ext cx="2548309" cy="108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e 2"/>
          <p:cNvGrpSpPr/>
          <p:nvPr/>
        </p:nvGrpSpPr>
        <p:grpSpPr>
          <a:xfrm>
            <a:off x="720226" y="4343820"/>
            <a:ext cx="1221172" cy="2181524"/>
            <a:chOff x="720226" y="4343820"/>
            <a:chExt cx="1221172" cy="2181524"/>
          </a:xfrm>
        </p:grpSpPr>
        <p:pic>
          <p:nvPicPr>
            <p:cNvPr id="614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226" y="4343820"/>
              <a:ext cx="1221172" cy="1428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 name="Rectangle 122"/>
            <p:cNvSpPr/>
            <p:nvPr/>
          </p:nvSpPr>
          <p:spPr>
            <a:xfrm>
              <a:off x="827584" y="6063679"/>
              <a:ext cx="992579" cy="461665"/>
            </a:xfrm>
            <a:prstGeom prst="rect">
              <a:avLst/>
            </a:prstGeom>
          </p:spPr>
          <p:txBody>
            <a:bodyPr wrap="none">
              <a:spAutoFit/>
            </a:bodyPr>
            <a:lstStyle/>
            <a:p>
              <a:r>
                <a:rPr lang="fr-FR" sz="2400" dirty="0" smtClean="0"/>
                <a:t>(1913)</a:t>
              </a:r>
              <a:endParaRPr lang="fr-FR" sz="2400" dirty="0"/>
            </a:p>
          </p:txBody>
        </p:sp>
      </p:grpSp>
      <p:grpSp>
        <p:nvGrpSpPr>
          <p:cNvPr id="16" name="Groupe 15"/>
          <p:cNvGrpSpPr/>
          <p:nvPr/>
        </p:nvGrpSpPr>
        <p:grpSpPr>
          <a:xfrm>
            <a:off x="6804248" y="1539219"/>
            <a:ext cx="1930302" cy="2176072"/>
            <a:chOff x="7092280" y="1539219"/>
            <a:chExt cx="1930302" cy="2176072"/>
          </a:xfrm>
        </p:grpSpPr>
        <p:sp>
          <p:nvSpPr>
            <p:cNvPr id="12" name="Rectangle 11"/>
            <p:cNvSpPr/>
            <p:nvPr/>
          </p:nvSpPr>
          <p:spPr>
            <a:xfrm>
              <a:off x="7092280" y="3068960"/>
              <a:ext cx="1930302" cy="646331"/>
            </a:xfrm>
            <a:prstGeom prst="rect">
              <a:avLst/>
            </a:prstGeom>
          </p:spPr>
          <p:txBody>
            <a:bodyPr wrap="square">
              <a:spAutoFit/>
            </a:bodyPr>
            <a:lstStyle/>
            <a:p>
              <a:pPr algn="ctr"/>
              <a:r>
                <a:rPr lang="fr-FR" dirty="0"/>
                <a:t>Erwin </a:t>
              </a:r>
              <a:r>
                <a:rPr lang="fr-FR" dirty="0" smtClean="0"/>
                <a:t>Schrödinger </a:t>
              </a:r>
            </a:p>
            <a:p>
              <a:pPr algn="ctr"/>
              <a:r>
                <a:rPr lang="fr-FR" dirty="0" smtClean="0"/>
                <a:t>(1887-1961)</a:t>
              </a:r>
              <a:endParaRPr lang="fr-FR" dirty="0"/>
            </a:p>
          </p:txBody>
        </p:sp>
        <p:pic>
          <p:nvPicPr>
            <p:cNvPr id="6148"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608" t="16263" r="20266" b="20297"/>
            <a:stretch/>
          </p:blipFill>
          <p:spPr bwMode="auto">
            <a:xfrm>
              <a:off x="7509351" y="1539219"/>
              <a:ext cx="1038066"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e 5"/>
          <p:cNvGrpSpPr/>
          <p:nvPr/>
        </p:nvGrpSpPr>
        <p:grpSpPr>
          <a:xfrm>
            <a:off x="6166120" y="4135934"/>
            <a:ext cx="2856462" cy="2389410"/>
            <a:chOff x="6166120" y="4135934"/>
            <a:chExt cx="2856462" cy="2389410"/>
          </a:xfrm>
        </p:grpSpPr>
        <p:sp>
          <p:nvSpPr>
            <p:cNvPr id="15" name="Rectangle 14"/>
            <p:cNvSpPr/>
            <p:nvPr/>
          </p:nvSpPr>
          <p:spPr>
            <a:xfrm>
              <a:off x="7164288" y="6063679"/>
              <a:ext cx="992579" cy="461665"/>
            </a:xfrm>
            <a:prstGeom prst="rect">
              <a:avLst/>
            </a:prstGeom>
          </p:spPr>
          <p:txBody>
            <a:bodyPr wrap="none">
              <a:spAutoFit/>
            </a:bodyPr>
            <a:lstStyle/>
            <a:p>
              <a:r>
                <a:rPr lang="fr-FR" sz="2400" dirty="0"/>
                <a:t>(</a:t>
              </a:r>
              <a:r>
                <a:rPr lang="fr-FR" sz="2400" dirty="0" smtClean="0"/>
                <a:t>1926)</a:t>
              </a:r>
              <a:endParaRPr lang="fr-FR" sz="2400" dirty="0"/>
            </a:p>
          </p:txBody>
        </p:sp>
        <p:pic>
          <p:nvPicPr>
            <p:cNvPr id="614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6120" y="4135934"/>
              <a:ext cx="2856462" cy="6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4" name="Groupe 36"/>
            <p:cNvGrpSpPr/>
            <p:nvPr/>
          </p:nvGrpSpPr>
          <p:grpSpPr>
            <a:xfrm>
              <a:off x="7164288" y="4941168"/>
              <a:ext cx="1061718" cy="1044024"/>
              <a:chOff x="6643702" y="4680363"/>
              <a:chExt cx="2214546" cy="2177637"/>
            </a:xfrm>
          </p:grpSpPr>
          <p:pic>
            <p:nvPicPr>
              <p:cNvPr id="125" name="Picture 6"/>
              <p:cNvPicPr>
                <a:picLocks noChangeAspect="1" noChangeArrowheads="1"/>
              </p:cNvPicPr>
              <p:nvPr/>
            </p:nvPicPr>
            <p:blipFill>
              <a:blip r:embed="rId10">
                <a:clrChange>
                  <a:clrFrom>
                    <a:srgbClr val="FF0000"/>
                  </a:clrFrom>
                  <a:clrTo>
                    <a:srgbClr val="FF0000">
                      <a:alpha val="0"/>
                    </a:srgbClr>
                  </a:clrTo>
                </a:clrChange>
              </a:blip>
              <a:srcRect/>
              <a:stretch>
                <a:fillRect/>
              </a:stretch>
            </p:blipFill>
            <p:spPr bwMode="auto">
              <a:xfrm>
                <a:off x="6643702" y="4680363"/>
                <a:ext cx="2214546" cy="2177637"/>
              </a:xfrm>
              <a:prstGeom prst="rect">
                <a:avLst/>
              </a:prstGeom>
              <a:noFill/>
              <a:ln w="9525">
                <a:noFill/>
                <a:miter lim="800000"/>
                <a:headEnd/>
                <a:tailEnd/>
              </a:ln>
              <a:effectLst/>
            </p:spPr>
          </p:pic>
          <p:sp>
            <p:nvSpPr>
              <p:cNvPr id="126" name="Ellipse 125"/>
              <p:cNvSpPr/>
              <p:nvPr/>
            </p:nvSpPr>
            <p:spPr>
              <a:xfrm>
                <a:off x="7643646" y="5737683"/>
                <a:ext cx="179747" cy="1797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p:cNvSpPr/>
              <p:nvPr/>
            </p:nvSpPr>
            <p:spPr>
              <a:xfrm>
                <a:off x="8429651" y="526141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6146" name="AutoShape 2"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48"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0"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5"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16"/>
          <p:cNvGrpSpPr/>
          <p:nvPr/>
        </p:nvGrpSpPr>
        <p:grpSpPr>
          <a:xfrm>
            <a:off x="857224" y="2330412"/>
            <a:ext cx="7838478" cy="1346625"/>
            <a:chOff x="857224" y="4368391"/>
            <a:chExt cx="7838478" cy="1346625"/>
          </a:xfrm>
        </p:grpSpPr>
        <p:pic>
          <p:nvPicPr>
            <p:cNvPr id="6156" name="Picture 12"/>
            <p:cNvPicPr>
              <a:picLocks noChangeAspect="1" noChangeArrowheads="1"/>
            </p:cNvPicPr>
            <p:nvPr/>
          </p:nvPicPr>
          <p:blipFill>
            <a:blip r:embed="rId2"/>
            <a:srcRect l="14940" t="22608" r="17565" b="22080"/>
            <a:stretch>
              <a:fillRect/>
            </a:stretch>
          </p:blipFill>
          <p:spPr bwMode="auto">
            <a:xfrm>
              <a:off x="6643702" y="4368391"/>
              <a:ext cx="2052000" cy="1346625"/>
            </a:xfrm>
            <a:prstGeom prst="rect">
              <a:avLst/>
            </a:prstGeom>
            <a:noFill/>
            <a:ln w="9525">
              <a:noFill/>
              <a:miter lim="800000"/>
              <a:headEnd/>
              <a:tailEnd/>
            </a:ln>
            <a:effectLst/>
          </p:spPr>
        </p:pic>
        <p:sp>
          <p:nvSpPr>
            <p:cNvPr id="12" name="Espace réservé du contenu 2"/>
            <p:cNvSpPr txBox="1">
              <a:spLocks/>
            </p:cNvSpPr>
            <p:nvPr/>
          </p:nvSpPr>
          <p:spPr>
            <a:xfrm>
              <a:off x="857224" y="4440399"/>
              <a:ext cx="5688406" cy="1165675"/>
            </a:xfrm>
            <a:prstGeom prst="rect">
              <a:avLst/>
            </a:prstGeom>
          </p:spPr>
          <p:txBody>
            <a:bodyPr vert="horz" lIns="91440" tIns="45720" rIns="91440" bIns="45720" rtlCol="0">
              <a:normAutofit/>
            </a:bodyPr>
            <a:lstStyle/>
            <a:p>
              <a:r>
                <a:rPr lang="fr-FR" sz="3200" dirty="0" smtClean="0">
                  <a:solidFill>
                    <a:schemeClr val="bg1">
                      <a:lumMod val="85000"/>
                    </a:schemeClr>
                  </a:solidFill>
                </a:rPr>
                <a:t>De la spectroscopie au modèle quantique de l’atome…</a:t>
              </a:r>
            </a:p>
          </p:txBody>
        </p:sp>
      </p:grpSp>
      <p:grpSp>
        <p:nvGrpSpPr>
          <p:cNvPr id="5" name="Groupe 15"/>
          <p:cNvGrpSpPr/>
          <p:nvPr/>
        </p:nvGrpSpPr>
        <p:grpSpPr>
          <a:xfrm>
            <a:off x="857224" y="1034268"/>
            <a:ext cx="7835840" cy="1214446"/>
            <a:chOff x="857224" y="2857496"/>
            <a:chExt cx="7835840" cy="1214446"/>
          </a:xfrm>
        </p:grpSpPr>
        <p:pic>
          <p:nvPicPr>
            <p:cNvPr id="6153"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6643702" y="2857496"/>
              <a:ext cx="2049362" cy="1214446"/>
            </a:xfrm>
            <a:prstGeom prst="rect">
              <a:avLst/>
            </a:prstGeom>
            <a:noFill/>
          </p:spPr>
        </p:pic>
        <p:sp>
          <p:nvSpPr>
            <p:cNvPr id="13" name="Espace réservé du contenu 2"/>
            <p:cNvSpPr txBox="1">
              <a:spLocks/>
            </p:cNvSpPr>
            <p:nvPr/>
          </p:nvSpPr>
          <p:spPr>
            <a:xfrm>
              <a:off x="857224" y="3217536"/>
              <a:ext cx="3066704" cy="854406"/>
            </a:xfrm>
            <a:prstGeom prst="rect">
              <a:avLst/>
            </a:prstGeom>
          </p:spPr>
          <p:txBody>
            <a:bodyPr vert="horz" lIns="91440" tIns="45720" rIns="91440" bIns="45720" rtlCol="0">
              <a:normAutofit fontScale="85000" lnSpcReduction="20000"/>
            </a:bodyPr>
            <a:lstStyle/>
            <a:p>
              <a:pPr marL="342900" lvl="0" indent="-342900">
                <a:spcBef>
                  <a:spcPct val="20000"/>
                </a:spcBef>
              </a:pPr>
              <a:r>
                <a:rPr lang="fr-FR" sz="3800" dirty="0" smtClean="0">
                  <a:solidFill>
                    <a:schemeClr val="bg1">
                      <a:lumMod val="85000"/>
                    </a:schemeClr>
                  </a:solidFill>
                </a:rPr>
                <a:t>La lumière</a:t>
              </a:r>
              <a:r>
                <a:rPr lang="fr-FR" sz="3200" dirty="0" smtClean="0">
                  <a:solidFill>
                    <a:schemeClr val="bg1">
                      <a:lumMod val="85000"/>
                    </a:schemeClr>
                  </a:solidFill>
                </a:rPr>
                <a:t/>
              </a:r>
              <a:br>
                <a:rPr lang="fr-FR" sz="3200" dirty="0" smtClean="0">
                  <a:solidFill>
                    <a:schemeClr val="bg1">
                      <a:lumMod val="85000"/>
                    </a:schemeClr>
                  </a:solidFill>
                </a:rPr>
              </a:br>
              <a:endParaRPr kumimoji="0" lang="fr-FR" sz="3200" b="0" i="0" u="none" strike="noStrike" kern="1200" cap="none" spc="0" normalizeH="0" baseline="0" noProof="0" dirty="0" smtClean="0">
                <a:ln>
                  <a:noFill/>
                </a:ln>
                <a:solidFill>
                  <a:schemeClr val="bg1">
                    <a:lumMod val="85000"/>
                  </a:schemeClr>
                </a:solidFill>
                <a:effectLst/>
                <a:uLnTx/>
                <a:uFillTx/>
              </a:endParaRPr>
            </a:p>
          </p:txBody>
        </p:sp>
      </p:grpSp>
      <p:pic>
        <p:nvPicPr>
          <p:cNvPr id="17" name="Image 16"/>
          <p:cNvPicPr>
            <a:picLocks noChangeAspect="1"/>
          </p:cNvPicPr>
          <p:nvPr/>
        </p:nvPicPr>
        <p:blipFill rotWithShape="1">
          <a:blip r:embed="rId4">
            <a:extLst>
              <a:ext uri="{28A0092B-C50C-407E-A947-70E740481C1C}">
                <a14:useLocalDpi xmlns:a14="http://schemas.microsoft.com/office/drawing/2010/main" val="0"/>
              </a:ext>
            </a:extLst>
          </a:blip>
          <a:srcRect l="102635" t="18207" r="-102635" b="23928"/>
          <a:stretch/>
        </p:blipFill>
        <p:spPr>
          <a:xfrm>
            <a:off x="6545630" y="3058699"/>
            <a:ext cx="2157085" cy="1248172"/>
          </a:xfrm>
          <a:prstGeom prst="rect">
            <a:avLst/>
          </a:prstGeom>
        </p:spPr>
      </p:pic>
      <p:grpSp>
        <p:nvGrpSpPr>
          <p:cNvPr id="6" name="Groupe 5"/>
          <p:cNvGrpSpPr/>
          <p:nvPr/>
        </p:nvGrpSpPr>
        <p:grpSpPr>
          <a:xfrm>
            <a:off x="857434" y="3769584"/>
            <a:ext cx="7838268" cy="1391048"/>
            <a:chOff x="857434" y="5425768"/>
            <a:chExt cx="7838268" cy="1391048"/>
          </a:xfrm>
        </p:grpSpPr>
        <p:sp>
          <p:nvSpPr>
            <p:cNvPr id="22" name="Espace réservé du contenu 2"/>
            <p:cNvSpPr txBox="1">
              <a:spLocks/>
            </p:cNvSpPr>
            <p:nvPr/>
          </p:nvSpPr>
          <p:spPr>
            <a:xfrm>
              <a:off x="857434" y="5741236"/>
              <a:ext cx="5688406" cy="685792"/>
            </a:xfrm>
            <a:prstGeom prst="rect">
              <a:avLst/>
            </a:prstGeom>
          </p:spPr>
          <p:txBody>
            <a:bodyPr vert="horz" lIns="91440" tIns="45720" rIns="91440" bIns="45720" rtlCol="0">
              <a:normAutofit/>
            </a:bodyPr>
            <a:lstStyle/>
            <a:p>
              <a:r>
                <a:rPr lang="fr-FR" sz="3200" dirty="0" smtClean="0"/>
                <a:t>… jusqu’à la LED bleue</a:t>
              </a:r>
            </a:p>
          </p:txBody>
        </p:sp>
        <p:pic>
          <p:nvPicPr>
            <p:cNvPr id="23" name="Image 22"/>
            <p:cNvPicPr>
              <a:picLocks noChangeAspect="1"/>
            </p:cNvPicPr>
            <p:nvPr/>
          </p:nvPicPr>
          <p:blipFill rotWithShape="1">
            <a:blip r:embed="rId4">
              <a:extLst>
                <a:ext uri="{28A0092B-C50C-407E-A947-70E740481C1C}">
                  <a14:useLocalDpi xmlns:a14="http://schemas.microsoft.com/office/drawing/2010/main" val="0"/>
                </a:ext>
              </a:extLst>
            </a:blip>
            <a:srcRect l="4872" t="24639" b="10873"/>
            <a:stretch/>
          </p:blipFill>
          <p:spPr>
            <a:xfrm>
              <a:off x="6643702" y="5425768"/>
              <a:ext cx="2052000" cy="1391048"/>
            </a:xfrm>
            <a:prstGeom prst="rect">
              <a:avLst/>
            </a:prstGeom>
          </p:spPr>
        </p:pic>
      </p:grpSp>
      <p:grpSp>
        <p:nvGrpSpPr>
          <p:cNvPr id="20" name="Groupe 19"/>
          <p:cNvGrpSpPr/>
          <p:nvPr/>
        </p:nvGrpSpPr>
        <p:grpSpPr>
          <a:xfrm>
            <a:off x="755576" y="5138724"/>
            <a:ext cx="8064896" cy="1843906"/>
            <a:chOff x="-4501008" y="-1683568"/>
            <a:chExt cx="8064896" cy="1843906"/>
          </a:xfrm>
        </p:grpSpPr>
        <p:sp>
          <p:nvSpPr>
            <p:cNvPr id="21" name="Rectangle 20"/>
            <p:cNvSpPr/>
            <p:nvPr/>
          </p:nvSpPr>
          <p:spPr>
            <a:xfrm>
              <a:off x="-4501008" y="-1683568"/>
              <a:ext cx="8064896" cy="169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85000"/>
                  </a:schemeClr>
                </a:solidFill>
              </a:endParaRPr>
            </a:p>
          </p:txBody>
        </p:sp>
        <p:sp>
          <p:nvSpPr>
            <p:cNvPr id="24"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5"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6"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grpSp>
          <p:nvGrpSpPr>
            <p:cNvPr id="27" name="Groupe 26"/>
            <p:cNvGrpSpPr/>
            <p:nvPr/>
          </p:nvGrpSpPr>
          <p:grpSpPr>
            <a:xfrm>
              <a:off x="-4363047" y="-1541648"/>
              <a:ext cx="7823341" cy="1454814"/>
              <a:chOff x="1009624" y="1355581"/>
              <a:chExt cx="7823341" cy="1454814"/>
            </a:xfrm>
            <a:solidFill>
              <a:schemeClr val="bg1"/>
            </a:solidFill>
          </p:grpSpPr>
          <p:pic>
            <p:nvPicPr>
              <p:cNvPr id="2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083" b="1275"/>
              <a:stretch/>
            </p:blipFill>
            <p:spPr bwMode="auto">
              <a:xfrm flipH="1">
                <a:off x="6736449" y="1355581"/>
                <a:ext cx="2096516" cy="14548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space réservé du contenu 2"/>
              <p:cNvSpPr txBox="1">
                <a:spLocks/>
              </p:cNvSpPr>
              <p:nvPr/>
            </p:nvSpPr>
            <p:spPr>
              <a:xfrm>
                <a:off x="1009624" y="1752600"/>
                <a:ext cx="4186238" cy="685792"/>
              </a:xfrm>
              <a:prstGeom prst="rect">
                <a:avLst/>
              </a:prstGeom>
              <a:grpFill/>
            </p:spPr>
            <p:txBody>
              <a:bodyPr vert="horz" lIns="91440" tIns="45720" rIns="91440" bIns="45720" rtlCol="0">
                <a:normAutofit/>
              </a:bodyPr>
              <a:lstStyle/>
              <a:p>
                <a:pPr marL="342900" lvl="0" indent="-342900">
                  <a:spcBef>
                    <a:spcPct val="20000"/>
                  </a:spcBef>
                </a:pPr>
                <a:r>
                  <a:rPr lang="fr-FR" sz="3200" dirty="0">
                    <a:solidFill>
                      <a:schemeClr val="bg1">
                        <a:lumMod val="85000"/>
                      </a:schemeClr>
                    </a:solidFill>
                  </a:rPr>
                  <a:t>e</a:t>
                </a:r>
                <a:r>
                  <a:rPr lang="fr-FR" sz="3200" dirty="0" smtClean="0">
                    <a:solidFill>
                      <a:schemeClr val="bg1">
                        <a:lumMod val="85000"/>
                      </a:schemeClr>
                    </a:solidFill>
                  </a:rPr>
                  <a:t>t au-delà…</a:t>
                </a:r>
                <a:endParaRPr kumimoji="0" lang="fr-FR" sz="3200" b="0" i="0" u="none" strike="noStrike" kern="1200" cap="none" spc="0" normalizeH="0" baseline="0" noProof="0" dirty="0" smtClean="0">
                  <a:ln>
                    <a:noFill/>
                  </a:ln>
                  <a:solidFill>
                    <a:schemeClr val="bg1">
                      <a:lumMod val="85000"/>
                    </a:schemeClr>
                  </a:solidFill>
                  <a:effectLst/>
                  <a:uLnTx/>
                  <a:uFillTx/>
                </a:endParaRPr>
              </a:p>
            </p:txBody>
          </p:sp>
        </p:grpSp>
      </p:grpSp>
      <p:sp>
        <p:nvSpPr>
          <p:cNvPr id="30" name="Rectangle 29"/>
          <p:cNvSpPr/>
          <p:nvPr/>
        </p:nvSpPr>
        <p:spPr>
          <a:xfrm>
            <a:off x="6518965" y="5280565"/>
            <a:ext cx="2202624" cy="153955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6596354" y="622347"/>
            <a:ext cx="2202624" cy="309220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856171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De l’atome au </a:t>
            </a:r>
            <a:r>
              <a:rPr lang="fr-FR" dirty="0" smtClean="0"/>
              <a:t>cristal</a:t>
            </a:r>
            <a:endParaRPr lang="fr-FR" dirty="0"/>
          </a:p>
        </p:txBody>
      </p:sp>
      <p:grpSp>
        <p:nvGrpSpPr>
          <p:cNvPr id="101" name="Groupe 100"/>
          <p:cNvGrpSpPr/>
          <p:nvPr/>
        </p:nvGrpSpPr>
        <p:grpSpPr>
          <a:xfrm>
            <a:off x="661960" y="1857364"/>
            <a:ext cx="3764372" cy="1961863"/>
            <a:chOff x="661960" y="1857364"/>
            <a:chExt cx="3764372" cy="1961863"/>
          </a:xfrm>
        </p:grpSpPr>
        <p:grpSp>
          <p:nvGrpSpPr>
            <p:cNvPr id="3" name="Groupe 248"/>
            <p:cNvGrpSpPr/>
            <p:nvPr/>
          </p:nvGrpSpPr>
          <p:grpSpPr>
            <a:xfrm>
              <a:off x="2876538" y="1857364"/>
              <a:ext cx="1549794" cy="1961863"/>
              <a:chOff x="6879858" y="2643182"/>
              <a:chExt cx="1549794" cy="1961863"/>
            </a:xfrm>
          </p:grpSpPr>
          <p:grpSp>
            <p:nvGrpSpPr>
              <p:cNvPr id="5" name="Groupe 4"/>
              <p:cNvGrpSpPr/>
              <p:nvPr/>
            </p:nvGrpSpPr>
            <p:grpSpPr>
              <a:xfrm>
                <a:off x="6879858" y="2643182"/>
                <a:ext cx="1549794" cy="1961863"/>
                <a:chOff x="2879330" y="4038905"/>
                <a:chExt cx="1549794" cy="1961863"/>
              </a:xfrm>
            </p:grpSpPr>
            <p:cxnSp>
              <p:nvCxnSpPr>
                <p:cNvPr id="153" name="Connecteur droit avec flèche 152"/>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cxnSp>
              <p:nvCxnSpPr>
                <p:cNvPr id="155" name="Connecteur droit 154"/>
                <p:cNvCxnSpPr/>
                <p:nvPr/>
              </p:nvCxnSpPr>
              <p:spPr>
                <a:xfrm>
                  <a:off x="3214678" y="5641990"/>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a:off x="3214678" y="4823135"/>
                  <a:ext cx="1214446"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45" name="Connecteur droit 244"/>
              <p:cNvCxnSpPr/>
              <p:nvPr/>
            </p:nvCxnSpPr>
            <p:spPr>
              <a:xfrm>
                <a:off x="7215206" y="3071810"/>
                <a:ext cx="1214446" cy="1588"/>
              </a:xfrm>
              <a:prstGeom prst="line">
                <a:avLst/>
              </a:prstGeom>
              <a:ln w="38100">
                <a:solidFill>
                  <a:srgbClr val="040DBC"/>
                </a:solidFill>
              </a:ln>
            </p:spPr>
            <p:style>
              <a:lnRef idx="1">
                <a:schemeClr val="accent1"/>
              </a:lnRef>
              <a:fillRef idx="0">
                <a:schemeClr val="accent1"/>
              </a:fillRef>
              <a:effectRef idx="0">
                <a:schemeClr val="accent1"/>
              </a:effectRef>
              <a:fontRef idx="minor">
                <a:schemeClr val="tx1"/>
              </a:fontRef>
            </p:style>
          </p:cxnSp>
        </p:grpSp>
        <p:grpSp>
          <p:nvGrpSpPr>
            <p:cNvPr id="6" name="Groupe 251"/>
            <p:cNvGrpSpPr/>
            <p:nvPr/>
          </p:nvGrpSpPr>
          <p:grpSpPr>
            <a:xfrm>
              <a:off x="661960" y="2355049"/>
              <a:ext cx="2357454" cy="1073951"/>
              <a:chOff x="6357950" y="1500174"/>
              <a:chExt cx="2357454" cy="1073951"/>
            </a:xfrm>
          </p:grpSpPr>
          <p:grpSp>
            <p:nvGrpSpPr>
              <p:cNvPr id="7" name="Groupe 247"/>
              <p:cNvGrpSpPr/>
              <p:nvPr/>
            </p:nvGrpSpPr>
            <p:grpSpPr>
              <a:xfrm>
                <a:off x="6357950" y="1500174"/>
                <a:ext cx="2357454" cy="1073951"/>
                <a:chOff x="6572264" y="1500174"/>
                <a:chExt cx="2357454" cy="1073951"/>
              </a:xfrm>
            </p:grpSpPr>
            <p:pic>
              <p:nvPicPr>
                <p:cNvPr id="205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572264" y="1500174"/>
                  <a:ext cx="2357454" cy="1073951"/>
                </a:xfrm>
                <a:prstGeom prst="rect">
                  <a:avLst/>
                </a:prstGeom>
                <a:noFill/>
                <a:ln w="9525">
                  <a:noFill/>
                  <a:miter lim="800000"/>
                  <a:headEnd/>
                  <a:tailEnd/>
                </a:ln>
                <a:effectLst/>
              </p:spPr>
            </p:pic>
            <p:sp>
              <p:nvSpPr>
                <p:cNvPr id="243" name="Ellipse 242"/>
                <p:cNvSpPr/>
                <p:nvPr/>
              </p:nvSpPr>
              <p:spPr>
                <a:xfrm>
                  <a:off x="7356141" y="200833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4" name="Ellipse 243"/>
                <p:cNvSpPr/>
                <p:nvPr/>
              </p:nvSpPr>
              <p:spPr>
                <a:xfrm>
                  <a:off x="8046245" y="2016424"/>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0" name="Ellipse 249"/>
              <p:cNvSpPr/>
              <p:nvPr/>
            </p:nvSpPr>
            <p:spPr>
              <a:xfrm>
                <a:off x="6572264" y="1886119"/>
                <a:ext cx="58675" cy="566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1" name="Ellipse 250"/>
              <p:cNvSpPr/>
              <p:nvPr/>
            </p:nvSpPr>
            <p:spPr>
              <a:xfrm>
                <a:off x="8442415" y="2143116"/>
                <a:ext cx="58675" cy="566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102" name="Groupe 101"/>
          <p:cNvGrpSpPr/>
          <p:nvPr/>
        </p:nvGrpSpPr>
        <p:grpSpPr>
          <a:xfrm>
            <a:off x="733398" y="4038905"/>
            <a:ext cx="3695726" cy="2033301"/>
            <a:chOff x="733398" y="4038905"/>
            <a:chExt cx="3695726" cy="2033301"/>
          </a:xfrm>
        </p:grpSpPr>
        <p:grpSp>
          <p:nvGrpSpPr>
            <p:cNvPr id="8" name="Groupe 260"/>
            <p:cNvGrpSpPr/>
            <p:nvPr/>
          </p:nvGrpSpPr>
          <p:grpSpPr>
            <a:xfrm>
              <a:off x="733398" y="4186243"/>
              <a:ext cx="2357454" cy="1885963"/>
              <a:chOff x="357158" y="4714884"/>
              <a:chExt cx="2357454" cy="1885963"/>
            </a:xfrm>
          </p:grpSpPr>
          <p:pic>
            <p:nvPicPr>
              <p:cNvPr id="2051" name="Picture 3"/>
              <p:cNvPicPr>
                <a:picLocks noChangeAspect="1" noChangeArrowheads="1"/>
              </p:cNvPicPr>
              <p:nvPr/>
            </p:nvPicPr>
            <p:blipFill>
              <a:blip r:embed="rId4"/>
              <a:srcRect/>
              <a:stretch>
                <a:fillRect/>
              </a:stretch>
            </p:blipFill>
            <p:spPr bwMode="auto">
              <a:xfrm>
                <a:off x="357158" y="4714884"/>
                <a:ext cx="2357454" cy="1885963"/>
              </a:xfrm>
              <a:prstGeom prst="rect">
                <a:avLst/>
              </a:prstGeom>
              <a:noFill/>
              <a:ln w="9525">
                <a:noFill/>
                <a:miter lim="800000"/>
                <a:headEnd/>
                <a:tailEnd/>
              </a:ln>
              <a:effectLst/>
            </p:spPr>
          </p:pic>
          <p:sp>
            <p:nvSpPr>
              <p:cNvPr id="255" name="Ellipse 254"/>
              <p:cNvSpPr/>
              <p:nvPr/>
            </p:nvSpPr>
            <p:spPr>
              <a:xfrm>
                <a:off x="1188197" y="5286388"/>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6" name="Ellipse 255"/>
              <p:cNvSpPr/>
              <p:nvPr/>
            </p:nvSpPr>
            <p:spPr>
              <a:xfrm>
                <a:off x="1831139" y="5286388"/>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7" name="Ellipse 256"/>
              <p:cNvSpPr/>
              <p:nvPr/>
            </p:nvSpPr>
            <p:spPr>
              <a:xfrm>
                <a:off x="1500166" y="590642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8" name="Ellipse 257"/>
              <p:cNvSpPr/>
              <p:nvPr/>
            </p:nvSpPr>
            <p:spPr>
              <a:xfrm>
                <a:off x="2308271" y="4729634"/>
                <a:ext cx="58675" cy="566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9" name="Ellipse 258"/>
              <p:cNvSpPr/>
              <p:nvPr/>
            </p:nvSpPr>
            <p:spPr>
              <a:xfrm>
                <a:off x="571472" y="4882034"/>
                <a:ext cx="58675" cy="566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0" name="Ellipse 259"/>
              <p:cNvSpPr/>
              <p:nvPr/>
            </p:nvSpPr>
            <p:spPr>
              <a:xfrm>
                <a:off x="1227177" y="6301270"/>
                <a:ext cx="58675" cy="5668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9" name="Groupe 271"/>
            <p:cNvGrpSpPr/>
            <p:nvPr/>
          </p:nvGrpSpPr>
          <p:grpSpPr>
            <a:xfrm>
              <a:off x="2876538" y="4038905"/>
              <a:ext cx="1552586" cy="1961863"/>
              <a:chOff x="2285984" y="3467401"/>
              <a:chExt cx="1552586" cy="1961863"/>
            </a:xfrm>
          </p:grpSpPr>
          <p:grpSp>
            <p:nvGrpSpPr>
              <p:cNvPr id="10" name="Groupe 261"/>
              <p:cNvGrpSpPr/>
              <p:nvPr/>
            </p:nvGrpSpPr>
            <p:grpSpPr>
              <a:xfrm>
                <a:off x="2285984" y="3467401"/>
                <a:ext cx="1549794" cy="1961863"/>
                <a:chOff x="6879858" y="2643182"/>
                <a:chExt cx="1549794" cy="1961863"/>
              </a:xfrm>
            </p:grpSpPr>
            <p:grpSp>
              <p:nvGrpSpPr>
                <p:cNvPr id="11" name="Groupe 4"/>
                <p:cNvGrpSpPr/>
                <p:nvPr/>
              </p:nvGrpSpPr>
              <p:grpSpPr>
                <a:xfrm>
                  <a:off x="6879858" y="2643182"/>
                  <a:ext cx="1549794" cy="1961863"/>
                  <a:chOff x="2879330" y="4038905"/>
                  <a:chExt cx="1549794" cy="1961863"/>
                </a:xfrm>
              </p:grpSpPr>
              <p:cxnSp>
                <p:nvCxnSpPr>
                  <p:cNvPr id="266" name="Connecteur droit avec flèche 265"/>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7" name="Rectangle 266"/>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cxnSp>
                <p:nvCxnSpPr>
                  <p:cNvPr id="268" name="Connecteur droit 267"/>
                  <p:cNvCxnSpPr/>
                  <p:nvPr/>
                </p:nvCxnSpPr>
                <p:spPr>
                  <a:xfrm>
                    <a:off x="3214678" y="5641990"/>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Connecteur droit 268"/>
                  <p:cNvCxnSpPr/>
                  <p:nvPr/>
                </p:nvCxnSpPr>
                <p:spPr>
                  <a:xfrm>
                    <a:off x="3214678" y="4823135"/>
                    <a:ext cx="1214446"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64" name="Connecteur droit 263"/>
                <p:cNvCxnSpPr/>
                <p:nvPr/>
              </p:nvCxnSpPr>
              <p:spPr>
                <a:xfrm>
                  <a:off x="7215206" y="3071810"/>
                  <a:ext cx="1214446" cy="1588"/>
                </a:xfrm>
                <a:prstGeom prst="line">
                  <a:avLst/>
                </a:prstGeom>
                <a:ln w="38100">
                  <a:solidFill>
                    <a:srgbClr val="00FF00"/>
                  </a:solidFill>
                </a:ln>
              </p:spPr>
              <p:style>
                <a:lnRef idx="1">
                  <a:schemeClr val="accent1"/>
                </a:lnRef>
                <a:fillRef idx="0">
                  <a:schemeClr val="accent1"/>
                </a:fillRef>
                <a:effectRef idx="0">
                  <a:schemeClr val="accent1"/>
                </a:effectRef>
                <a:fontRef idx="minor">
                  <a:schemeClr val="tx1"/>
                </a:fontRef>
              </p:style>
            </p:cxnSp>
          </p:grpSp>
          <p:cxnSp>
            <p:nvCxnSpPr>
              <p:cNvPr id="271" name="Connecteur droit 270"/>
              <p:cNvCxnSpPr/>
              <p:nvPr/>
            </p:nvCxnSpPr>
            <p:spPr>
              <a:xfrm>
                <a:off x="2624124" y="4041779"/>
                <a:ext cx="1214446" cy="1588"/>
              </a:xfrm>
              <a:prstGeom prst="line">
                <a:avLst/>
              </a:prstGeom>
              <a:ln w="38100">
                <a:solidFill>
                  <a:srgbClr val="040DBC"/>
                </a:solidFill>
              </a:ln>
            </p:spPr>
            <p:style>
              <a:lnRef idx="1">
                <a:schemeClr val="accent1"/>
              </a:lnRef>
              <a:fillRef idx="0">
                <a:schemeClr val="accent1"/>
              </a:fillRef>
              <a:effectRef idx="0">
                <a:schemeClr val="accent1"/>
              </a:effectRef>
              <a:fontRef idx="minor">
                <a:schemeClr val="tx1"/>
              </a:fontRef>
            </p:style>
          </p:cxnSp>
        </p:grpSp>
      </p:grpSp>
      <p:grpSp>
        <p:nvGrpSpPr>
          <p:cNvPr id="12" name="Groupe 328"/>
          <p:cNvGrpSpPr/>
          <p:nvPr/>
        </p:nvGrpSpPr>
        <p:grpSpPr>
          <a:xfrm>
            <a:off x="5945929" y="2571744"/>
            <a:ext cx="2269409" cy="551546"/>
            <a:chOff x="5545915" y="2643182"/>
            <a:chExt cx="2269409" cy="551546"/>
          </a:xfrm>
        </p:grpSpPr>
        <p:sp>
          <p:nvSpPr>
            <p:cNvPr id="273" name="Ellipse 272"/>
            <p:cNvSpPr/>
            <p:nvPr/>
          </p:nvSpPr>
          <p:spPr>
            <a:xfrm>
              <a:off x="55459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4" name="Ellipse 273"/>
            <p:cNvSpPr/>
            <p:nvPr/>
          </p:nvSpPr>
          <p:spPr>
            <a:xfrm>
              <a:off x="56983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5" name="Ellipse 274"/>
            <p:cNvSpPr/>
            <p:nvPr/>
          </p:nvSpPr>
          <p:spPr>
            <a:xfrm>
              <a:off x="58507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6" name="Ellipse 275"/>
            <p:cNvSpPr/>
            <p:nvPr/>
          </p:nvSpPr>
          <p:spPr>
            <a:xfrm>
              <a:off x="60031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7" name="Ellipse 276"/>
            <p:cNvSpPr/>
            <p:nvPr/>
          </p:nvSpPr>
          <p:spPr>
            <a:xfrm>
              <a:off x="61555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8" name="Ellipse 277"/>
            <p:cNvSpPr/>
            <p:nvPr/>
          </p:nvSpPr>
          <p:spPr>
            <a:xfrm>
              <a:off x="63079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9" name="Ellipse 278"/>
            <p:cNvSpPr/>
            <p:nvPr/>
          </p:nvSpPr>
          <p:spPr>
            <a:xfrm>
              <a:off x="6460315"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0" name="Ellipse 279"/>
            <p:cNvSpPr/>
            <p:nvPr/>
          </p:nvSpPr>
          <p:spPr>
            <a:xfrm>
              <a:off x="66246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1" name="Ellipse 280"/>
            <p:cNvSpPr/>
            <p:nvPr/>
          </p:nvSpPr>
          <p:spPr>
            <a:xfrm>
              <a:off x="67770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2" name="Ellipse 281"/>
            <p:cNvSpPr/>
            <p:nvPr/>
          </p:nvSpPr>
          <p:spPr>
            <a:xfrm>
              <a:off x="69294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3" name="Ellipse 282"/>
            <p:cNvSpPr/>
            <p:nvPr/>
          </p:nvSpPr>
          <p:spPr>
            <a:xfrm>
              <a:off x="70818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4" name="Ellipse 283"/>
            <p:cNvSpPr/>
            <p:nvPr/>
          </p:nvSpPr>
          <p:spPr>
            <a:xfrm>
              <a:off x="72342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5" name="Ellipse 284"/>
            <p:cNvSpPr/>
            <p:nvPr/>
          </p:nvSpPr>
          <p:spPr>
            <a:xfrm>
              <a:off x="73866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6" name="Ellipse 285"/>
            <p:cNvSpPr/>
            <p:nvPr/>
          </p:nvSpPr>
          <p:spPr>
            <a:xfrm>
              <a:off x="7539052" y="26431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7" name="Ellipse 286"/>
            <p:cNvSpPr/>
            <p:nvPr/>
          </p:nvSpPr>
          <p:spPr>
            <a:xfrm>
              <a:off x="56983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8" name="Ellipse 287"/>
            <p:cNvSpPr/>
            <p:nvPr/>
          </p:nvSpPr>
          <p:spPr>
            <a:xfrm>
              <a:off x="58507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9" name="Ellipse 288"/>
            <p:cNvSpPr/>
            <p:nvPr/>
          </p:nvSpPr>
          <p:spPr>
            <a:xfrm>
              <a:off x="60031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0" name="Ellipse 289"/>
            <p:cNvSpPr/>
            <p:nvPr/>
          </p:nvSpPr>
          <p:spPr>
            <a:xfrm>
              <a:off x="61555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1" name="Ellipse 290"/>
            <p:cNvSpPr/>
            <p:nvPr/>
          </p:nvSpPr>
          <p:spPr>
            <a:xfrm>
              <a:off x="63079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2" name="Ellipse 291"/>
            <p:cNvSpPr/>
            <p:nvPr/>
          </p:nvSpPr>
          <p:spPr>
            <a:xfrm>
              <a:off x="64603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3" name="Ellipse 292"/>
            <p:cNvSpPr/>
            <p:nvPr/>
          </p:nvSpPr>
          <p:spPr>
            <a:xfrm>
              <a:off x="6612715"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4" name="Ellipse 293"/>
            <p:cNvSpPr/>
            <p:nvPr/>
          </p:nvSpPr>
          <p:spPr>
            <a:xfrm>
              <a:off x="67770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5" name="Ellipse 294"/>
            <p:cNvSpPr/>
            <p:nvPr/>
          </p:nvSpPr>
          <p:spPr>
            <a:xfrm>
              <a:off x="69294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6" name="Ellipse 295"/>
            <p:cNvSpPr/>
            <p:nvPr/>
          </p:nvSpPr>
          <p:spPr>
            <a:xfrm>
              <a:off x="70818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7" name="Ellipse 296"/>
            <p:cNvSpPr/>
            <p:nvPr/>
          </p:nvSpPr>
          <p:spPr>
            <a:xfrm>
              <a:off x="72342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8" name="Ellipse 297"/>
            <p:cNvSpPr/>
            <p:nvPr/>
          </p:nvSpPr>
          <p:spPr>
            <a:xfrm>
              <a:off x="73866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9" name="Ellipse 298"/>
            <p:cNvSpPr/>
            <p:nvPr/>
          </p:nvSpPr>
          <p:spPr>
            <a:xfrm>
              <a:off x="75390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0" name="Ellipse 299"/>
            <p:cNvSpPr/>
            <p:nvPr/>
          </p:nvSpPr>
          <p:spPr>
            <a:xfrm>
              <a:off x="7691452" y="27955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1" name="Ellipse 300"/>
            <p:cNvSpPr/>
            <p:nvPr/>
          </p:nvSpPr>
          <p:spPr>
            <a:xfrm>
              <a:off x="55721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2" name="Ellipse 301"/>
            <p:cNvSpPr/>
            <p:nvPr/>
          </p:nvSpPr>
          <p:spPr>
            <a:xfrm>
              <a:off x="57245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3" name="Ellipse 302"/>
            <p:cNvSpPr/>
            <p:nvPr/>
          </p:nvSpPr>
          <p:spPr>
            <a:xfrm>
              <a:off x="58769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4" name="Ellipse 303"/>
            <p:cNvSpPr/>
            <p:nvPr/>
          </p:nvSpPr>
          <p:spPr>
            <a:xfrm>
              <a:off x="60293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5" name="Ellipse 304"/>
            <p:cNvSpPr/>
            <p:nvPr/>
          </p:nvSpPr>
          <p:spPr>
            <a:xfrm>
              <a:off x="61817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6" name="Ellipse 305"/>
            <p:cNvSpPr/>
            <p:nvPr/>
          </p:nvSpPr>
          <p:spPr>
            <a:xfrm>
              <a:off x="63341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 name="Ellipse 306"/>
            <p:cNvSpPr/>
            <p:nvPr/>
          </p:nvSpPr>
          <p:spPr>
            <a:xfrm>
              <a:off x="6486532"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8" name="Ellipse 307"/>
            <p:cNvSpPr/>
            <p:nvPr/>
          </p:nvSpPr>
          <p:spPr>
            <a:xfrm>
              <a:off x="66508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9" name="Ellipse 308"/>
            <p:cNvSpPr/>
            <p:nvPr/>
          </p:nvSpPr>
          <p:spPr>
            <a:xfrm>
              <a:off x="68032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0" name="Ellipse 309"/>
            <p:cNvSpPr/>
            <p:nvPr/>
          </p:nvSpPr>
          <p:spPr>
            <a:xfrm>
              <a:off x="69556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1" name="Ellipse 310"/>
            <p:cNvSpPr/>
            <p:nvPr/>
          </p:nvSpPr>
          <p:spPr>
            <a:xfrm>
              <a:off x="71080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2" name="Ellipse 311"/>
            <p:cNvSpPr/>
            <p:nvPr/>
          </p:nvSpPr>
          <p:spPr>
            <a:xfrm>
              <a:off x="72604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3" name="Ellipse 312"/>
            <p:cNvSpPr/>
            <p:nvPr/>
          </p:nvSpPr>
          <p:spPr>
            <a:xfrm>
              <a:off x="74128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4" name="Ellipse 313"/>
            <p:cNvSpPr/>
            <p:nvPr/>
          </p:nvSpPr>
          <p:spPr>
            <a:xfrm>
              <a:off x="7565269" y="29479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5" name="Ellipse 314"/>
            <p:cNvSpPr/>
            <p:nvPr/>
          </p:nvSpPr>
          <p:spPr>
            <a:xfrm>
              <a:off x="57245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6" name="Ellipse 315"/>
            <p:cNvSpPr/>
            <p:nvPr/>
          </p:nvSpPr>
          <p:spPr>
            <a:xfrm>
              <a:off x="58769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7" name="Ellipse 316"/>
            <p:cNvSpPr/>
            <p:nvPr/>
          </p:nvSpPr>
          <p:spPr>
            <a:xfrm>
              <a:off x="60293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8" name="Ellipse 317"/>
            <p:cNvSpPr/>
            <p:nvPr/>
          </p:nvSpPr>
          <p:spPr>
            <a:xfrm>
              <a:off x="61817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9" name="Ellipse 318"/>
            <p:cNvSpPr/>
            <p:nvPr/>
          </p:nvSpPr>
          <p:spPr>
            <a:xfrm>
              <a:off x="63341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0" name="Ellipse 319"/>
            <p:cNvSpPr/>
            <p:nvPr/>
          </p:nvSpPr>
          <p:spPr>
            <a:xfrm>
              <a:off x="64865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1" name="Ellipse 320"/>
            <p:cNvSpPr/>
            <p:nvPr/>
          </p:nvSpPr>
          <p:spPr>
            <a:xfrm>
              <a:off x="6638932"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2" name="Ellipse 321"/>
            <p:cNvSpPr/>
            <p:nvPr/>
          </p:nvSpPr>
          <p:spPr>
            <a:xfrm>
              <a:off x="68032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3" name="Ellipse 322"/>
            <p:cNvSpPr/>
            <p:nvPr/>
          </p:nvSpPr>
          <p:spPr>
            <a:xfrm>
              <a:off x="69556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4" name="Ellipse 323"/>
            <p:cNvSpPr/>
            <p:nvPr/>
          </p:nvSpPr>
          <p:spPr>
            <a:xfrm>
              <a:off x="71080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5" name="Ellipse 324"/>
            <p:cNvSpPr/>
            <p:nvPr/>
          </p:nvSpPr>
          <p:spPr>
            <a:xfrm>
              <a:off x="72604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6" name="Ellipse 325"/>
            <p:cNvSpPr/>
            <p:nvPr/>
          </p:nvSpPr>
          <p:spPr>
            <a:xfrm>
              <a:off x="74128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7" name="Ellipse 326"/>
            <p:cNvSpPr/>
            <p:nvPr/>
          </p:nvSpPr>
          <p:spPr>
            <a:xfrm>
              <a:off x="75652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8" name="Ellipse 327"/>
            <p:cNvSpPr/>
            <p:nvPr/>
          </p:nvSpPr>
          <p:spPr>
            <a:xfrm>
              <a:off x="7717669" y="3100382"/>
              <a:ext cx="97655" cy="94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3" name="Groupe 102"/>
          <p:cNvGrpSpPr/>
          <p:nvPr/>
        </p:nvGrpSpPr>
        <p:grpSpPr>
          <a:xfrm>
            <a:off x="5286380" y="3000372"/>
            <a:ext cx="1500198" cy="3357586"/>
            <a:chOff x="5286380" y="3000372"/>
            <a:chExt cx="1500198" cy="3357586"/>
          </a:xfrm>
        </p:grpSpPr>
        <p:grpSp>
          <p:nvGrpSpPr>
            <p:cNvPr id="13" name="Groupe 332"/>
            <p:cNvGrpSpPr/>
            <p:nvPr/>
          </p:nvGrpSpPr>
          <p:grpSpPr>
            <a:xfrm>
              <a:off x="5286380" y="3000372"/>
              <a:ext cx="336936" cy="3357586"/>
              <a:chOff x="2879330" y="4038905"/>
              <a:chExt cx="336936" cy="1961863"/>
            </a:xfrm>
          </p:grpSpPr>
          <p:cxnSp>
            <p:nvCxnSpPr>
              <p:cNvPr id="335" name="Connecteur droit avec flèche 334"/>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6" name="Rectangle 335"/>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grpSp>
        <p:sp>
          <p:nvSpPr>
            <p:cNvPr id="339" name="Rectangle 338"/>
            <p:cNvSpPr/>
            <p:nvPr/>
          </p:nvSpPr>
          <p:spPr>
            <a:xfrm>
              <a:off x="5643570" y="5143512"/>
              <a:ext cx="1143008" cy="785818"/>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0" name="Rectangle 339"/>
            <p:cNvSpPr/>
            <p:nvPr/>
          </p:nvSpPr>
          <p:spPr>
            <a:xfrm>
              <a:off x="5643570" y="3857628"/>
              <a:ext cx="1143008" cy="785818"/>
            </a:xfrm>
            <a:prstGeom prst="rect">
              <a:avLst/>
            </a:prstGeom>
            <a:solidFill>
              <a:schemeClr val="bg1">
                <a:lumMod val="7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05" name="Groupe 104"/>
          <p:cNvGrpSpPr/>
          <p:nvPr/>
        </p:nvGrpSpPr>
        <p:grpSpPr>
          <a:xfrm>
            <a:off x="7072330" y="3857628"/>
            <a:ext cx="1586333" cy="2143140"/>
            <a:chOff x="7072330" y="3857628"/>
            <a:chExt cx="1586333" cy="2143140"/>
          </a:xfrm>
        </p:grpSpPr>
        <p:sp>
          <p:nvSpPr>
            <p:cNvPr id="341" name="Rectangle 340"/>
            <p:cNvSpPr/>
            <p:nvPr/>
          </p:nvSpPr>
          <p:spPr>
            <a:xfrm>
              <a:off x="7072330" y="3857628"/>
              <a:ext cx="1586333" cy="830997"/>
            </a:xfrm>
            <a:prstGeom prst="rect">
              <a:avLst/>
            </a:prstGeom>
          </p:spPr>
          <p:txBody>
            <a:bodyPr wrap="none">
              <a:spAutoFit/>
            </a:bodyPr>
            <a:lstStyle/>
            <a:p>
              <a:pPr algn="ctr"/>
              <a:r>
                <a:rPr lang="fr-FR" sz="2400" dirty="0" smtClean="0"/>
                <a:t>bande de</a:t>
              </a:r>
            </a:p>
            <a:p>
              <a:pPr algn="ctr"/>
              <a:r>
                <a:rPr lang="fr-FR" sz="2400" dirty="0" smtClean="0"/>
                <a:t>conduction</a:t>
              </a:r>
            </a:p>
          </p:txBody>
        </p:sp>
        <p:sp>
          <p:nvSpPr>
            <p:cNvPr id="342" name="Rectangle 341"/>
            <p:cNvSpPr/>
            <p:nvPr/>
          </p:nvSpPr>
          <p:spPr>
            <a:xfrm>
              <a:off x="7215206" y="5169771"/>
              <a:ext cx="1356461" cy="830997"/>
            </a:xfrm>
            <a:prstGeom prst="rect">
              <a:avLst/>
            </a:prstGeom>
          </p:spPr>
          <p:txBody>
            <a:bodyPr wrap="none">
              <a:spAutoFit/>
            </a:bodyPr>
            <a:lstStyle/>
            <a:p>
              <a:pPr algn="ctr"/>
              <a:r>
                <a:rPr lang="fr-FR" sz="2400" dirty="0" smtClean="0"/>
                <a:t>bande de</a:t>
              </a:r>
            </a:p>
            <a:p>
              <a:pPr algn="ctr"/>
              <a:r>
                <a:rPr lang="fr-FR" sz="2400" dirty="0" smtClean="0"/>
                <a:t>valence</a:t>
              </a:r>
            </a:p>
          </p:txBody>
        </p:sp>
      </p:grpSp>
      <p:grpSp>
        <p:nvGrpSpPr>
          <p:cNvPr id="104" name="Groupe 103"/>
          <p:cNvGrpSpPr/>
          <p:nvPr/>
        </p:nvGrpSpPr>
        <p:grpSpPr>
          <a:xfrm>
            <a:off x="6428594" y="4643446"/>
            <a:ext cx="752226" cy="473290"/>
            <a:chOff x="6428594" y="4643446"/>
            <a:chExt cx="752226" cy="473290"/>
          </a:xfrm>
        </p:grpSpPr>
        <p:cxnSp>
          <p:nvCxnSpPr>
            <p:cNvPr id="343" name="Connecteur droit avec flèche 342"/>
            <p:cNvCxnSpPr/>
            <p:nvPr/>
          </p:nvCxnSpPr>
          <p:spPr>
            <a:xfrm rot="5400000" flipH="1" flipV="1">
              <a:off x="6193140" y="4879694"/>
              <a:ext cx="472496" cy="1588"/>
            </a:xfrm>
            <a:prstGeom prst="straightConnector1">
              <a:avLst/>
            </a:prstGeom>
            <a:ln w="38100">
              <a:solidFill>
                <a:srgbClr val="00206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45" name="Rectangle 344"/>
            <p:cNvSpPr/>
            <p:nvPr/>
          </p:nvSpPr>
          <p:spPr>
            <a:xfrm>
              <a:off x="6500826" y="4643446"/>
              <a:ext cx="679994" cy="461665"/>
            </a:xfrm>
            <a:prstGeom prst="rect">
              <a:avLst/>
            </a:prstGeom>
          </p:spPr>
          <p:txBody>
            <a:bodyPr wrap="none">
              <a:spAutoFit/>
            </a:bodyPr>
            <a:lstStyle/>
            <a:p>
              <a:pPr algn="ctr"/>
              <a:r>
                <a:rPr lang="fr-FR" sz="2400" i="1" dirty="0" smtClean="0">
                  <a:latin typeface="Times New Roman" pitchFamily="18" charset="0"/>
                  <a:cs typeface="Times New Roman" pitchFamily="18" charset="0"/>
                </a:rPr>
                <a:t>E</a:t>
              </a:r>
              <a:r>
                <a:rPr lang="fr-FR" sz="2400" i="1" baseline="-25000" dirty="0" smtClean="0">
                  <a:latin typeface="Times New Roman" pitchFamily="18" charset="0"/>
                  <a:cs typeface="Times New Roman" pitchFamily="18" charset="0"/>
                </a:rPr>
                <a:t>gap</a:t>
              </a:r>
            </a:p>
          </p:txBody>
        </p:sp>
      </p:grpSp>
      <p:pic>
        <p:nvPicPr>
          <p:cNvPr id="106" name="Image 105"/>
          <p:cNvPicPr>
            <a:picLocks noChangeAspect="1"/>
          </p:cNvPicPr>
          <p:nvPr/>
        </p:nvPicPr>
        <p:blipFill rotWithShape="1">
          <a:blip r:embed="rId5" cstate="print">
            <a:extLst>
              <a:ext uri="{28A0092B-C50C-407E-A947-70E740481C1C}">
                <a14:useLocalDpi xmlns:a14="http://schemas.microsoft.com/office/drawing/2010/main" val="0"/>
              </a:ext>
            </a:extLst>
          </a:blip>
          <a:srcRect l="4872" t="24639" b="10873"/>
          <a:stretch/>
        </p:blipFill>
        <p:spPr>
          <a:xfrm>
            <a:off x="7858148" y="494807"/>
            <a:ext cx="1050267" cy="711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Spectre de bandes</a:t>
            </a:r>
            <a:endParaRPr lang="fr-FR" dirty="0"/>
          </a:p>
        </p:txBody>
      </p:sp>
      <p:grpSp>
        <p:nvGrpSpPr>
          <p:cNvPr id="48" name="Groupe 47"/>
          <p:cNvGrpSpPr/>
          <p:nvPr/>
        </p:nvGrpSpPr>
        <p:grpSpPr>
          <a:xfrm>
            <a:off x="571472" y="1714488"/>
            <a:ext cx="1500198" cy="3357586"/>
            <a:chOff x="571472" y="1714488"/>
            <a:chExt cx="1500198" cy="3357586"/>
          </a:xfrm>
        </p:grpSpPr>
        <p:grpSp>
          <p:nvGrpSpPr>
            <p:cNvPr id="10" name="Groupe 4"/>
            <p:cNvGrpSpPr/>
            <p:nvPr/>
          </p:nvGrpSpPr>
          <p:grpSpPr>
            <a:xfrm>
              <a:off x="571472" y="1714488"/>
              <a:ext cx="336936" cy="3357586"/>
              <a:chOff x="2879330" y="4038905"/>
              <a:chExt cx="336936" cy="1961863"/>
            </a:xfrm>
          </p:grpSpPr>
          <p:cxnSp>
            <p:nvCxnSpPr>
              <p:cNvPr id="6" name="Connecteur droit avec flèche 5"/>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grpSp>
        <p:sp>
          <p:nvSpPr>
            <p:cNvPr id="8" name="Rectangle 7"/>
            <p:cNvSpPr/>
            <p:nvPr/>
          </p:nvSpPr>
          <p:spPr>
            <a:xfrm>
              <a:off x="928662" y="3571876"/>
              <a:ext cx="1143008" cy="357190"/>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928662" y="3000372"/>
              <a:ext cx="1143008" cy="285752"/>
            </a:xfrm>
            <a:prstGeom prst="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2" name="Connecteur droit avec flèche 11"/>
          <p:cNvCxnSpPr/>
          <p:nvPr/>
        </p:nvCxnSpPr>
        <p:spPr>
          <a:xfrm rot="16200000" flipH="1">
            <a:off x="44976" y="4094890"/>
            <a:ext cx="2196000" cy="1588"/>
          </a:xfrm>
          <a:prstGeom prst="straightConnector1">
            <a:avLst/>
          </a:prstGeom>
          <a:ln w="381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rot="16200000" flipH="1">
            <a:off x="746084" y="3602024"/>
            <a:ext cx="1224000" cy="1588"/>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rot="16200000" flipH="1">
            <a:off x="1332458" y="3428182"/>
            <a:ext cx="432000" cy="158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4" name="Picture 2"/>
          <p:cNvPicPr preferRelativeResize="0">
            <a:picLocks noChangeArrowheads="1"/>
          </p:cNvPicPr>
          <p:nvPr/>
        </p:nvPicPr>
        <p:blipFill>
          <a:blip r:embed="rId3">
            <a:clrChange>
              <a:clrFrom>
                <a:srgbClr val="FFFFFF"/>
              </a:clrFrom>
              <a:clrTo>
                <a:srgbClr val="FFFFFF">
                  <a:alpha val="0"/>
                </a:srgbClr>
              </a:clrTo>
            </a:clrChange>
          </a:blip>
          <a:srcRect/>
          <a:stretch>
            <a:fillRect/>
          </a:stretch>
        </p:blipFill>
        <p:spPr bwMode="auto">
          <a:xfrm rot="19652990" flipH="1">
            <a:off x="451399" y="3560423"/>
            <a:ext cx="1080000" cy="197862"/>
          </a:xfrm>
          <a:prstGeom prst="rect">
            <a:avLst/>
          </a:prstGeom>
          <a:noFill/>
          <a:ln w="9525">
            <a:noFill/>
            <a:miter lim="800000"/>
            <a:headEnd/>
            <a:tailEnd/>
          </a:ln>
          <a:effectLst/>
        </p:spPr>
      </p:pic>
      <p:grpSp>
        <p:nvGrpSpPr>
          <p:cNvPr id="56" name="Groupe 55"/>
          <p:cNvGrpSpPr/>
          <p:nvPr/>
        </p:nvGrpSpPr>
        <p:grpSpPr>
          <a:xfrm>
            <a:off x="428596" y="5286388"/>
            <a:ext cx="1438663" cy="1428760"/>
            <a:chOff x="428596" y="5286388"/>
            <a:chExt cx="1438663" cy="1428760"/>
          </a:xfrm>
        </p:grpSpPr>
        <p:sp>
          <p:nvSpPr>
            <p:cNvPr id="51" name="Rectangle 50"/>
            <p:cNvSpPr/>
            <p:nvPr/>
          </p:nvSpPr>
          <p:spPr>
            <a:xfrm>
              <a:off x="428596" y="5286388"/>
              <a:ext cx="1438663" cy="830997"/>
            </a:xfrm>
            <a:prstGeom prst="rect">
              <a:avLst/>
            </a:prstGeom>
          </p:spPr>
          <p:txBody>
            <a:bodyPr wrap="none">
              <a:spAutoFit/>
            </a:bodyPr>
            <a:lstStyle/>
            <a:p>
              <a:pPr algn="ctr"/>
              <a:r>
                <a:rPr lang="fr-FR" sz="2400" dirty="0" smtClean="0"/>
                <a:t>faible gap</a:t>
              </a:r>
            </a:p>
            <a:p>
              <a:pPr algn="ctr"/>
              <a:r>
                <a:rPr lang="fr-FR" sz="2400" dirty="0" smtClean="0"/>
                <a:t>rouge</a:t>
              </a:r>
            </a:p>
          </p:txBody>
        </p:sp>
        <p:sp>
          <p:nvSpPr>
            <p:cNvPr id="50" name="Rectangle 49"/>
            <p:cNvSpPr/>
            <p:nvPr/>
          </p:nvSpPr>
          <p:spPr>
            <a:xfrm>
              <a:off x="857224" y="6286520"/>
              <a:ext cx="642942" cy="4286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p:cNvGrpSpPr/>
          <p:nvPr/>
        </p:nvGrpSpPr>
        <p:grpSpPr>
          <a:xfrm>
            <a:off x="3198148" y="1714486"/>
            <a:ext cx="1673073" cy="5000662"/>
            <a:chOff x="3198148" y="1714486"/>
            <a:chExt cx="1673073" cy="5000662"/>
          </a:xfrm>
        </p:grpSpPr>
        <p:grpSp>
          <p:nvGrpSpPr>
            <p:cNvPr id="49" name="Groupe 48"/>
            <p:cNvGrpSpPr/>
            <p:nvPr/>
          </p:nvGrpSpPr>
          <p:grpSpPr>
            <a:xfrm>
              <a:off x="3199453" y="1714486"/>
              <a:ext cx="1500198" cy="3357585"/>
              <a:chOff x="2287289" y="1714486"/>
              <a:chExt cx="1500198" cy="3357585"/>
            </a:xfrm>
          </p:grpSpPr>
          <p:grpSp>
            <p:nvGrpSpPr>
              <p:cNvPr id="16" name="Groupe 4"/>
              <p:cNvGrpSpPr/>
              <p:nvPr/>
            </p:nvGrpSpPr>
            <p:grpSpPr>
              <a:xfrm>
                <a:off x="2287289" y="1714486"/>
                <a:ext cx="336936" cy="3357585"/>
                <a:chOff x="2879330" y="4038905"/>
                <a:chExt cx="336936" cy="1961863"/>
              </a:xfrm>
            </p:grpSpPr>
            <p:cxnSp>
              <p:nvCxnSpPr>
                <p:cNvPr id="33" name="Connecteur droit avec flèche 5"/>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grpSp>
          <p:sp>
            <p:nvSpPr>
              <p:cNvPr id="27" name="Rectangle 26"/>
              <p:cNvSpPr/>
              <p:nvPr/>
            </p:nvSpPr>
            <p:spPr>
              <a:xfrm>
                <a:off x="2644479" y="4000504"/>
                <a:ext cx="1143008" cy="642942"/>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2644479" y="2571744"/>
                <a:ext cx="1143008" cy="785818"/>
              </a:xfrm>
              <a:prstGeom prst="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29" name="Connecteur droit avec flèche 28"/>
            <p:cNvCxnSpPr/>
            <p:nvPr/>
          </p:nvCxnSpPr>
          <p:spPr>
            <a:xfrm rot="16200000" flipH="1">
              <a:off x="2672957" y="3687528"/>
              <a:ext cx="2196000" cy="1588"/>
            </a:xfrm>
            <a:prstGeom prst="straightConnector1">
              <a:avLst/>
            </a:prstGeom>
            <a:ln w="381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rot="16200000" flipH="1">
              <a:off x="3374065" y="3602024"/>
              <a:ext cx="1224000" cy="1588"/>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p:nvPr/>
          </p:nvCxnSpPr>
          <p:spPr>
            <a:xfrm rot="16200000" flipH="1">
              <a:off x="3984379" y="3569396"/>
              <a:ext cx="432000" cy="158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 name="Picture 2"/>
            <p:cNvPicPr preferRelativeResize="0">
              <a:picLocks noChangeArrowheads="1"/>
            </p:cNvPicPr>
            <p:nvPr/>
          </p:nvPicPr>
          <p:blipFill>
            <a:blip r:embed="rId3">
              <a:clrChange>
                <a:clrFrom>
                  <a:srgbClr val="FFFFFF"/>
                </a:clrFrom>
                <a:clrTo>
                  <a:srgbClr val="FFFFFF">
                    <a:alpha val="0"/>
                  </a:srgbClr>
                </a:clrTo>
              </a:clrChange>
              <a:duotone>
                <a:prstClr val="black"/>
                <a:srgbClr val="00FF00">
                  <a:tint val="45000"/>
                  <a:satMod val="400000"/>
                </a:srgbClr>
              </a:duotone>
            </a:blip>
            <a:srcRect/>
            <a:stretch>
              <a:fillRect/>
            </a:stretch>
          </p:blipFill>
          <p:spPr bwMode="auto">
            <a:xfrm rot="1846457" flipH="1">
              <a:off x="3198148" y="3359564"/>
              <a:ext cx="900000" cy="197862"/>
            </a:xfrm>
            <a:prstGeom prst="rect">
              <a:avLst/>
            </a:prstGeom>
            <a:noFill/>
            <a:ln w="9525">
              <a:noFill/>
              <a:miter lim="800000"/>
              <a:headEnd/>
              <a:tailEnd/>
            </a:ln>
            <a:effectLst/>
          </p:spPr>
        </p:pic>
        <p:grpSp>
          <p:nvGrpSpPr>
            <p:cNvPr id="57" name="Groupe 56"/>
            <p:cNvGrpSpPr/>
            <p:nvPr/>
          </p:nvGrpSpPr>
          <p:grpSpPr>
            <a:xfrm>
              <a:off x="3312716" y="5286388"/>
              <a:ext cx="1558505" cy="1428760"/>
              <a:chOff x="2400552" y="5286388"/>
              <a:chExt cx="1558505" cy="1428760"/>
            </a:xfrm>
          </p:grpSpPr>
          <p:sp>
            <p:nvSpPr>
              <p:cNvPr id="52" name="Rectangle 51"/>
              <p:cNvSpPr/>
              <p:nvPr/>
            </p:nvSpPr>
            <p:spPr>
              <a:xfrm>
                <a:off x="2400552" y="5286388"/>
                <a:ext cx="1558505" cy="830997"/>
              </a:xfrm>
              <a:prstGeom prst="rect">
                <a:avLst/>
              </a:prstGeom>
            </p:spPr>
            <p:txBody>
              <a:bodyPr wrap="none">
                <a:spAutoFit/>
              </a:bodyPr>
              <a:lstStyle/>
              <a:p>
                <a:pPr algn="ctr"/>
                <a:r>
                  <a:rPr lang="fr-FR" sz="2400" dirty="0" smtClean="0"/>
                  <a:t>gap moyen</a:t>
                </a:r>
              </a:p>
              <a:p>
                <a:pPr algn="ctr"/>
                <a:r>
                  <a:rPr lang="fr-FR" sz="2400" dirty="0" smtClean="0"/>
                  <a:t>vert</a:t>
                </a:r>
              </a:p>
            </p:txBody>
          </p:sp>
          <p:sp>
            <p:nvSpPr>
              <p:cNvPr id="54" name="Rectangle 53"/>
              <p:cNvSpPr/>
              <p:nvPr/>
            </p:nvSpPr>
            <p:spPr>
              <a:xfrm>
                <a:off x="2857488" y="6286520"/>
                <a:ext cx="642942" cy="428628"/>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59" name="Groupe 58"/>
          <p:cNvGrpSpPr/>
          <p:nvPr/>
        </p:nvGrpSpPr>
        <p:grpSpPr>
          <a:xfrm>
            <a:off x="6025270" y="1714486"/>
            <a:ext cx="1643074" cy="5000662"/>
            <a:chOff x="4286248" y="1714486"/>
            <a:chExt cx="1643074" cy="5000662"/>
          </a:xfrm>
        </p:grpSpPr>
        <p:grpSp>
          <p:nvGrpSpPr>
            <p:cNvPr id="17" name="Groupe 53"/>
            <p:cNvGrpSpPr/>
            <p:nvPr/>
          </p:nvGrpSpPr>
          <p:grpSpPr>
            <a:xfrm>
              <a:off x="4286248" y="1714486"/>
              <a:ext cx="1643074" cy="4402899"/>
              <a:chOff x="5572132" y="1714486"/>
              <a:chExt cx="1643074" cy="4402899"/>
            </a:xfrm>
          </p:grpSpPr>
          <p:grpSp>
            <p:nvGrpSpPr>
              <p:cNvPr id="18" name="Groupe 49"/>
              <p:cNvGrpSpPr/>
              <p:nvPr/>
            </p:nvGrpSpPr>
            <p:grpSpPr>
              <a:xfrm>
                <a:off x="5572132" y="1714486"/>
                <a:ext cx="1500198" cy="3357585"/>
                <a:chOff x="7072330" y="1714486"/>
                <a:chExt cx="1500198" cy="3357585"/>
              </a:xfrm>
            </p:grpSpPr>
            <p:pic>
              <p:nvPicPr>
                <p:cNvPr id="37" name="Picture 2"/>
                <p:cNvPicPr preferRelativeResize="0">
                  <a:picLocks noChangeArrowheads="1"/>
                </p:cNvPicPr>
                <p:nvPr/>
              </p:nvPicPr>
              <p:blipFill>
                <a:blip r:embed="rId3">
                  <a:clrChange>
                    <a:clrFrom>
                      <a:srgbClr val="FFFFFF"/>
                    </a:clrFrom>
                    <a:clrTo>
                      <a:srgbClr val="FFFFFF">
                        <a:alpha val="0"/>
                      </a:srgbClr>
                    </a:clrTo>
                  </a:clrChange>
                  <a:duotone>
                    <a:prstClr val="black"/>
                    <a:srgbClr val="0070C0">
                      <a:tint val="45000"/>
                      <a:satMod val="400000"/>
                    </a:srgbClr>
                  </a:duotone>
                </a:blip>
                <a:srcRect/>
                <a:stretch>
                  <a:fillRect/>
                </a:stretch>
              </p:blipFill>
              <p:spPr bwMode="auto">
                <a:xfrm rot="9082195" flipH="1">
                  <a:off x="7647221" y="3517961"/>
                  <a:ext cx="720000" cy="197862"/>
                </a:xfrm>
                <a:prstGeom prst="rect">
                  <a:avLst/>
                </a:prstGeom>
                <a:noFill/>
                <a:ln w="9525">
                  <a:noFill/>
                  <a:miter lim="800000"/>
                  <a:headEnd/>
                  <a:tailEnd/>
                </a:ln>
                <a:effectLst/>
              </p:spPr>
            </p:pic>
            <p:grpSp>
              <p:nvGrpSpPr>
                <p:cNvPr id="21" name="Groupe 37"/>
                <p:cNvGrpSpPr/>
                <p:nvPr/>
              </p:nvGrpSpPr>
              <p:grpSpPr>
                <a:xfrm>
                  <a:off x="7072330" y="1714486"/>
                  <a:ext cx="1500198" cy="3357585"/>
                  <a:chOff x="1285852" y="1714486"/>
                  <a:chExt cx="1500198" cy="3357585"/>
                </a:xfrm>
              </p:grpSpPr>
              <p:grpSp>
                <p:nvGrpSpPr>
                  <p:cNvPr id="22" name="Groupe 4"/>
                  <p:cNvGrpSpPr/>
                  <p:nvPr/>
                </p:nvGrpSpPr>
                <p:grpSpPr>
                  <a:xfrm>
                    <a:off x="1285852" y="1714486"/>
                    <a:ext cx="336936" cy="3357585"/>
                    <a:chOff x="2879330" y="4038905"/>
                    <a:chExt cx="336936" cy="1961863"/>
                  </a:xfrm>
                </p:grpSpPr>
                <p:cxnSp>
                  <p:nvCxnSpPr>
                    <p:cNvPr id="46" name="Connecteur droit avec flèche 5"/>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grpSp>
              <p:sp>
                <p:nvSpPr>
                  <p:cNvPr id="40" name="Rectangle 39"/>
                  <p:cNvSpPr/>
                  <p:nvPr/>
                </p:nvSpPr>
                <p:spPr>
                  <a:xfrm>
                    <a:off x="1643042" y="4572008"/>
                    <a:ext cx="1143008" cy="428628"/>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1643042" y="2357430"/>
                    <a:ext cx="1143008" cy="571504"/>
                  </a:xfrm>
                  <a:prstGeom prst="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 name="Connecteur droit avec flèche 41"/>
                  <p:cNvCxnSpPr/>
                  <p:nvPr/>
                </p:nvCxnSpPr>
                <p:spPr>
                  <a:xfrm rot="16200000" flipH="1">
                    <a:off x="759356" y="3687528"/>
                    <a:ext cx="2196000" cy="1588"/>
                  </a:xfrm>
                  <a:prstGeom prst="straightConnector1">
                    <a:avLst/>
                  </a:prstGeom>
                  <a:ln w="38100">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rot="16200000" flipH="1">
                    <a:off x="1460464" y="3540140"/>
                    <a:ext cx="1224000" cy="1588"/>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rot="16200000" flipH="1">
                    <a:off x="2106778" y="3108141"/>
                    <a:ext cx="360000" cy="158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53" name="Rectangle 52"/>
              <p:cNvSpPr/>
              <p:nvPr/>
            </p:nvSpPr>
            <p:spPr>
              <a:xfrm>
                <a:off x="5796996" y="5286388"/>
                <a:ext cx="1418210" cy="830997"/>
              </a:xfrm>
              <a:prstGeom prst="rect">
                <a:avLst/>
              </a:prstGeom>
            </p:spPr>
            <p:txBody>
              <a:bodyPr wrap="none">
                <a:spAutoFit/>
              </a:bodyPr>
              <a:lstStyle/>
              <a:p>
                <a:pPr algn="ctr"/>
                <a:r>
                  <a:rPr lang="fr-FR" sz="2400" dirty="0" smtClean="0"/>
                  <a:t>grand gap</a:t>
                </a:r>
              </a:p>
              <a:p>
                <a:pPr algn="ctr"/>
                <a:r>
                  <a:rPr lang="fr-FR" sz="2400" dirty="0" smtClean="0"/>
                  <a:t>bleu</a:t>
                </a:r>
              </a:p>
            </p:txBody>
          </p:sp>
        </p:grpSp>
        <p:sp>
          <p:nvSpPr>
            <p:cNvPr id="55" name="Rectangle 54"/>
            <p:cNvSpPr/>
            <p:nvPr/>
          </p:nvSpPr>
          <p:spPr>
            <a:xfrm>
              <a:off x="4929190" y="6286520"/>
              <a:ext cx="642942" cy="428628"/>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60" name="Image 59"/>
          <p:cNvPicPr>
            <a:picLocks noChangeAspect="1"/>
          </p:cNvPicPr>
          <p:nvPr/>
        </p:nvPicPr>
        <p:blipFill rotWithShape="1">
          <a:blip r:embed="rId4" cstate="print">
            <a:extLst>
              <a:ext uri="{28A0092B-C50C-407E-A947-70E740481C1C}">
                <a14:useLocalDpi xmlns:a14="http://schemas.microsoft.com/office/drawing/2010/main" val="0"/>
              </a:ext>
            </a:extLst>
          </a:blip>
          <a:srcRect l="4872" t="24639" b="10873"/>
          <a:stretch/>
        </p:blipFill>
        <p:spPr>
          <a:xfrm>
            <a:off x="7858148" y="494807"/>
            <a:ext cx="1050267" cy="711974"/>
          </a:xfrm>
          <a:prstGeom prst="rect">
            <a:avLst/>
          </a:prstGeom>
        </p:spPr>
      </p:pic>
      <p:grpSp>
        <p:nvGrpSpPr>
          <p:cNvPr id="5" name="Groupe 4"/>
          <p:cNvGrpSpPr/>
          <p:nvPr/>
        </p:nvGrpSpPr>
        <p:grpSpPr>
          <a:xfrm>
            <a:off x="1075209" y="1916832"/>
            <a:ext cx="6214954" cy="772428"/>
            <a:chOff x="1075209" y="1916832"/>
            <a:chExt cx="6214954" cy="772428"/>
          </a:xfrm>
        </p:grpSpPr>
        <p:sp>
          <p:nvSpPr>
            <p:cNvPr id="3" name="Rectangle 2"/>
            <p:cNvSpPr/>
            <p:nvPr/>
          </p:nvSpPr>
          <p:spPr>
            <a:xfrm>
              <a:off x="1075209" y="2319928"/>
              <a:ext cx="849913" cy="369332"/>
            </a:xfrm>
            <a:prstGeom prst="rect">
              <a:avLst/>
            </a:prstGeom>
          </p:spPr>
          <p:txBody>
            <a:bodyPr wrap="none">
              <a:spAutoFit/>
            </a:bodyPr>
            <a:lstStyle/>
            <a:p>
              <a:r>
                <a:rPr lang="fr-FR" dirty="0" err="1"/>
                <a:t>AlGaAs</a:t>
              </a:r>
              <a:endParaRPr lang="fr-FR" dirty="0"/>
            </a:p>
          </p:txBody>
        </p:sp>
        <p:sp>
          <p:nvSpPr>
            <p:cNvPr id="61" name="Rectangle 60"/>
            <p:cNvSpPr/>
            <p:nvPr/>
          </p:nvSpPr>
          <p:spPr>
            <a:xfrm>
              <a:off x="3640080" y="2060848"/>
              <a:ext cx="1075936" cy="369332"/>
            </a:xfrm>
            <a:prstGeom prst="rect">
              <a:avLst/>
            </a:prstGeom>
          </p:spPr>
          <p:txBody>
            <a:bodyPr wrap="none">
              <a:spAutoFit/>
            </a:bodyPr>
            <a:lstStyle/>
            <a:p>
              <a:r>
                <a:rPr lang="fr-FR" dirty="0" err="1" smtClean="0"/>
                <a:t>GaN</a:t>
              </a:r>
              <a:r>
                <a:rPr lang="fr-FR" dirty="0" smtClean="0"/>
                <a:t>, </a:t>
              </a:r>
              <a:r>
                <a:rPr lang="fr-FR" dirty="0" err="1" smtClean="0"/>
                <a:t>GaP</a:t>
              </a:r>
              <a:endParaRPr lang="fr-FR" dirty="0"/>
            </a:p>
          </p:txBody>
        </p:sp>
        <p:sp>
          <p:nvSpPr>
            <p:cNvPr id="62" name="Rectangle 61"/>
            <p:cNvSpPr/>
            <p:nvPr/>
          </p:nvSpPr>
          <p:spPr>
            <a:xfrm>
              <a:off x="6520400" y="1916832"/>
              <a:ext cx="769763" cy="369332"/>
            </a:xfrm>
            <a:prstGeom prst="rect">
              <a:avLst/>
            </a:prstGeom>
          </p:spPr>
          <p:txBody>
            <a:bodyPr wrap="none">
              <a:spAutoFit/>
            </a:bodyPr>
            <a:lstStyle/>
            <a:p>
              <a:r>
                <a:rPr lang="fr-FR" dirty="0" err="1" smtClean="0"/>
                <a:t>InGaN</a:t>
              </a:r>
              <a:endParaRPr lang="fr-FR"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a:t>
            </a:r>
            <a:endParaRPr lang="fr-FR" dirty="0"/>
          </a:p>
        </p:txBody>
      </p:sp>
      <p:sp>
        <p:nvSpPr>
          <p:cNvPr id="6146" name="AutoShape 2"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48"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0"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5"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16"/>
          <p:cNvGrpSpPr/>
          <p:nvPr/>
        </p:nvGrpSpPr>
        <p:grpSpPr>
          <a:xfrm>
            <a:off x="857224" y="2381330"/>
            <a:ext cx="7838478" cy="1346625"/>
            <a:chOff x="857224" y="4368391"/>
            <a:chExt cx="7838478" cy="1346625"/>
          </a:xfrm>
        </p:grpSpPr>
        <p:pic>
          <p:nvPicPr>
            <p:cNvPr id="6156" name="Picture 12"/>
            <p:cNvPicPr>
              <a:picLocks noChangeAspect="1" noChangeArrowheads="1"/>
            </p:cNvPicPr>
            <p:nvPr/>
          </p:nvPicPr>
          <p:blipFill>
            <a:blip r:embed="rId2"/>
            <a:srcRect l="14940" t="22608" r="17565" b="22080"/>
            <a:stretch>
              <a:fillRect/>
            </a:stretch>
          </p:blipFill>
          <p:spPr bwMode="auto">
            <a:xfrm>
              <a:off x="6643702" y="4368391"/>
              <a:ext cx="2052000" cy="1346625"/>
            </a:xfrm>
            <a:prstGeom prst="rect">
              <a:avLst/>
            </a:prstGeom>
            <a:noFill/>
            <a:ln w="9525">
              <a:noFill/>
              <a:miter lim="800000"/>
              <a:headEnd/>
              <a:tailEnd/>
            </a:ln>
            <a:effectLst/>
          </p:spPr>
        </p:pic>
        <p:sp>
          <p:nvSpPr>
            <p:cNvPr id="12" name="Espace réservé du contenu 2"/>
            <p:cNvSpPr txBox="1">
              <a:spLocks/>
            </p:cNvSpPr>
            <p:nvPr/>
          </p:nvSpPr>
          <p:spPr>
            <a:xfrm>
              <a:off x="857224" y="4440399"/>
              <a:ext cx="5688406" cy="1165675"/>
            </a:xfrm>
            <a:prstGeom prst="rect">
              <a:avLst/>
            </a:prstGeom>
          </p:spPr>
          <p:txBody>
            <a:bodyPr vert="horz" lIns="91440" tIns="45720" rIns="91440" bIns="45720" rtlCol="0">
              <a:normAutofit/>
            </a:bodyPr>
            <a:lstStyle/>
            <a:p>
              <a:r>
                <a:rPr lang="fr-FR" sz="3200" dirty="0" smtClean="0">
                  <a:solidFill>
                    <a:schemeClr val="bg1">
                      <a:lumMod val="85000"/>
                    </a:schemeClr>
                  </a:solidFill>
                </a:rPr>
                <a:t>De la spectroscopie au modèle quantique de l’atome…</a:t>
              </a:r>
            </a:p>
          </p:txBody>
        </p:sp>
      </p:grpSp>
      <p:pic>
        <p:nvPicPr>
          <p:cNvPr id="17" name="Image 16"/>
          <p:cNvPicPr>
            <a:picLocks noChangeAspect="1"/>
          </p:cNvPicPr>
          <p:nvPr/>
        </p:nvPicPr>
        <p:blipFill rotWithShape="1">
          <a:blip r:embed="rId3">
            <a:extLst>
              <a:ext uri="{28A0092B-C50C-407E-A947-70E740481C1C}">
                <a14:useLocalDpi xmlns:a14="http://schemas.microsoft.com/office/drawing/2010/main" val="0"/>
              </a:ext>
            </a:extLst>
          </a:blip>
          <a:srcRect l="102635" t="18207" r="-102635" b="23928"/>
          <a:stretch/>
        </p:blipFill>
        <p:spPr>
          <a:xfrm>
            <a:off x="6545630" y="3058699"/>
            <a:ext cx="2157085" cy="1248172"/>
          </a:xfrm>
          <a:prstGeom prst="rect">
            <a:avLst/>
          </a:prstGeom>
        </p:spPr>
      </p:pic>
      <p:grpSp>
        <p:nvGrpSpPr>
          <p:cNvPr id="6" name="Groupe 5"/>
          <p:cNvGrpSpPr/>
          <p:nvPr/>
        </p:nvGrpSpPr>
        <p:grpSpPr>
          <a:xfrm>
            <a:off x="857434" y="3802034"/>
            <a:ext cx="7838268" cy="1391048"/>
            <a:chOff x="857434" y="5425768"/>
            <a:chExt cx="7838268" cy="1391048"/>
          </a:xfrm>
        </p:grpSpPr>
        <p:sp>
          <p:nvSpPr>
            <p:cNvPr id="22" name="Espace réservé du contenu 2"/>
            <p:cNvSpPr txBox="1">
              <a:spLocks/>
            </p:cNvSpPr>
            <p:nvPr/>
          </p:nvSpPr>
          <p:spPr>
            <a:xfrm>
              <a:off x="857434" y="5741236"/>
              <a:ext cx="5688406" cy="685792"/>
            </a:xfrm>
            <a:prstGeom prst="rect">
              <a:avLst/>
            </a:prstGeom>
          </p:spPr>
          <p:txBody>
            <a:bodyPr vert="horz" lIns="91440" tIns="45720" rIns="91440" bIns="45720" rtlCol="0">
              <a:normAutofit/>
            </a:bodyPr>
            <a:lstStyle/>
            <a:p>
              <a:r>
                <a:rPr lang="fr-FR" sz="3200" dirty="0" smtClean="0">
                  <a:solidFill>
                    <a:schemeClr val="bg1">
                      <a:lumMod val="85000"/>
                    </a:schemeClr>
                  </a:solidFill>
                </a:rPr>
                <a:t>… jusqu’à la LED bleue</a:t>
              </a:r>
            </a:p>
          </p:txBody>
        </p:sp>
        <p:pic>
          <p:nvPicPr>
            <p:cNvPr id="23" name="Image 22"/>
            <p:cNvPicPr>
              <a:picLocks noChangeAspect="1"/>
            </p:cNvPicPr>
            <p:nvPr/>
          </p:nvPicPr>
          <p:blipFill rotWithShape="1">
            <a:blip r:embed="rId3">
              <a:extLst>
                <a:ext uri="{28A0092B-C50C-407E-A947-70E740481C1C}">
                  <a14:useLocalDpi xmlns:a14="http://schemas.microsoft.com/office/drawing/2010/main" val="0"/>
                </a:ext>
              </a:extLst>
            </a:blip>
            <a:srcRect l="4872" t="24639" b="10873"/>
            <a:stretch/>
          </p:blipFill>
          <p:spPr>
            <a:xfrm>
              <a:off x="6643702" y="5425768"/>
              <a:ext cx="2052000" cy="1391048"/>
            </a:xfrm>
            <a:prstGeom prst="rect">
              <a:avLst/>
            </a:prstGeom>
          </p:spPr>
        </p:pic>
      </p:grpSp>
      <p:grpSp>
        <p:nvGrpSpPr>
          <p:cNvPr id="20" name="Groupe 19"/>
          <p:cNvGrpSpPr/>
          <p:nvPr/>
        </p:nvGrpSpPr>
        <p:grpSpPr>
          <a:xfrm>
            <a:off x="755576" y="5189642"/>
            <a:ext cx="8064896" cy="1843906"/>
            <a:chOff x="-4501008" y="-1683568"/>
            <a:chExt cx="8064896" cy="1843906"/>
          </a:xfrm>
        </p:grpSpPr>
        <p:sp>
          <p:nvSpPr>
            <p:cNvPr id="21" name="Rectangle 20"/>
            <p:cNvSpPr/>
            <p:nvPr/>
          </p:nvSpPr>
          <p:spPr>
            <a:xfrm>
              <a:off x="-4501008" y="-1683568"/>
              <a:ext cx="8064896" cy="169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lumMod val="85000"/>
                  </a:schemeClr>
                </a:solidFill>
              </a:endParaRPr>
            </a:p>
          </p:txBody>
        </p:sp>
        <p:sp>
          <p:nvSpPr>
            <p:cNvPr id="24"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5"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sp>
          <p:nvSpPr>
            <p:cNvPr id="26"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schemeClr val="bg1">
                    <a:lumMod val="85000"/>
                  </a:schemeClr>
                </a:solidFill>
              </a:endParaRPr>
            </a:p>
          </p:txBody>
        </p:sp>
        <p:grpSp>
          <p:nvGrpSpPr>
            <p:cNvPr id="27" name="Groupe 26"/>
            <p:cNvGrpSpPr/>
            <p:nvPr/>
          </p:nvGrpSpPr>
          <p:grpSpPr>
            <a:xfrm>
              <a:off x="-4363047" y="-1541648"/>
              <a:ext cx="7823341" cy="1454814"/>
              <a:chOff x="1009624" y="1355581"/>
              <a:chExt cx="7823341" cy="1454814"/>
            </a:xfrm>
            <a:solidFill>
              <a:schemeClr val="bg1"/>
            </a:solidFill>
          </p:grpSpPr>
          <p:pic>
            <p:nvPicPr>
              <p:cNvPr id="2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6083" b="1275"/>
              <a:stretch/>
            </p:blipFill>
            <p:spPr bwMode="auto">
              <a:xfrm flipH="1">
                <a:off x="6736449" y="1355581"/>
                <a:ext cx="2096516" cy="14548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space réservé du contenu 2"/>
              <p:cNvSpPr txBox="1">
                <a:spLocks/>
              </p:cNvSpPr>
              <p:nvPr/>
            </p:nvSpPr>
            <p:spPr>
              <a:xfrm>
                <a:off x="1009624" y="1752600"/>
                <a:ext cx="4186238" cy="685792"/>
              </a:xfrm>
              <a:prstGeom prst="rect">
                <a:avLst/>
              </a:prstGeom>
              <a:grpFill/>
            </p:spPr>
            <p:txBody>
              <a:bodyPr vert="horz" lIns="91440" tIns="45720" rIns="91440" bIns="45720" rtlCol="0">
                <a:normAutofit/>
              </a:bodyPr>
              <a:lstStyle/>
              <a:p>
                <a:pPr marL="342900" lvl="0" indent="-342900">
                  <a:spcBef>
                    <a:spcPct val="20000"/>
                  </a:spcBef>
                </a:pPr>
                <a:r>
                  <a:rPr lang="fr-FR" sz="3200" dirty="0">
                    <a:solidFill>
                      <a:schemeClr val="bg1">
                        <a:lumMod val="85000"/>
                      </a:schemeClr>
                    </a:solidFill>
                  </a:rPr>
                  <a:t>e</a:t>
                </a:r>
                <a:r>
                  <a:rPr lang="fr-FR" sz="3200" dirty="0" smtClean="0">
                    <a:solidFill>
                      <a:schemeClr val="bg1">
                        <a:lumMod val="85000"/>
                      </a:schemeClr>
                    </a:solidFill>
                  </a:rPr>
                  <a:t>t au-delà…</a:t>
                </a:r>
                <a:endParaRPr kumimoji="0" lang="fr-FR" sz="3200" b="0" i="0" u="none" strike="noStrike" kern="1200" cap="none" spc="0" normalizeH="0" baseline="0" noProof="0" dirty="0" smtClean="0">
                  <a:ln>
                    <a:noFill/>
                  </a:ln>
                  <a:solidFill>
                    <a:schemeClr val="bg1">
                      <a:lumMod val="85000"/>
                    </a:schemeClr>
                  </a:solidFill>
                  <a:effectLst/>
                  <a:uLnTx/>
                  <a:uFillTx/>
                </a:endParaRPr>
              </a:p>
            </p:txBody>
          </p:sp>
        </p:grpSp>
      </p:grpSp>
      <p:sp>
        <p:nvSpPr>
          <p:cNvPr id="30" name="Rectangle 29"/>
          <p:cNvSpPr/>
          <p:nvPr/>
        </p:nvSpPr>
        <p:spPr>
          <a:xfrm>
            <a:off x="6518965" y="2267181"/>
            <a:ext cx="2202624" cy="458151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2" name="Groupe 15"/>
          <p:cNvGrpSpPr/>
          <p:nvPr/>
        </p:nvGrpSpPr>
        <p:grpSpPr>
          <a:xfrm>
            <a:off x="857224" y="1052736"/>
            <a:ext cx="7835840" cy="1214446"/>
            <a:chOff x="857224" y="2857496"/>
            <a:chExt cx="7835840" cy="1214446"/>
          </a:xfrm>
        </p:grpSpPr>
        <p:pic>
          <p:nvPicPr>
            <p:cNvPr id="33" name="Picture 9" descr="https://encrypted-tbn1.gstatic.com/images?q=tbn:ANd9GcRYnrzf3KNVuCx9H4qKeXlyglooejJjG8IFkZzmDx0Uvyc1wdqldg"/>
            <p:cNvPicPr>
              <a:picLocks noChangeAspect="1" noChangeArrowheads="1"/>
            </p:cNvPicPr>
            <p:nvPr/>
          </p:nvPicPr>
          <p:blipFill>
            <a:blip r:embed="rId5"/>
            <a:srcRect l="4762" r="9524"/>
            <a:stretch>
              <a:fillRect/>
            </a:stretch>
          </p:blipFill>
          <p:spPr bwMode="auto">
            <a:xfrm>
              <a:off x="6643702" y="2857496"/>
              <a:ext cx="2049362" cy="1214446"/>
            </a:xfrm>
            <a:prstGeom prst="rect">
              <a:avLst/>
            </a:prstGeom>
            <a:noFill/>
          </p:spPr>
        </p:pic>
        <p:sp>
          <p:nvSpPr>
            <p:cNvPr id="34" name="Espace réservé du contenu 2"/>
            <p:cNvSpPr txBox="1">
              <a:spLocks/>
            </p:cNvSpPr>
            <p:nvPr/>
          </p:nvSpPr>
          <p:spPr>
            <a:xfrm>
              <a:off x="857224" y="3001512"/>
              <a:ext cx="5786478" cy="1070430"/>
            </a:xfrm>
            <a:prstGeom prst="rect">
              <a:avLst/>
            </a:prstGeom>
          </p:spPr>
          <p:txBody>
            <a:bodyPr vert="horz" lIns="91440" tIns="45720" rIns="91440" bIns="45720" rtlCol="0">
              <a:noAutofit/>
            </a:bodyPr>
            <a:lstStyle/>
            <a:p>
              <a:pPr marL="342900" lvl="0" indent="-342900">
                <a:spcBef>
                  <a:spcPct val="20000"/>
                </a:spcBef>
              </a:pPr>
              <a:r>
                <a:rPr lang="fr-FR" sz="3200" noProof="0" dirty="0" smtClean="0"/>
                <a:t>Du modèle corpusculaire au modèle ondulatoire</a:t>
              </a:r>
              <a:endParaRPr kumimoji="0" lang="fr-FR" sz="2800" b="0" i="0" u="none" strike="noStrike" kern="1200" cap="none" spc="0" normalizeH="0" baseline="0" noProof="0" dirty="0" smtClean="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6213248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LED Blanche</a:t>
            </a:r>
            <a:endParaRPr lang="fr-FR" dirty="0"/>
          </a:p>
        </p:txBody>
      </p:sp>
      <p:pic>
        <p:nvPicPr>
          <p:cNvPr id="60" name="Image 59"/>
          <p:cNvPicPr>
            <a:picLocks noChangeAspect="1"/>
          </p:cNvPicPr>
          <p:nvPr/>
        </p:nvPicPr>
        <p:blipFill rotWithShape="1">
          <a:blip r:embed="rId3" cstate="print">
            <a:extLst>
              <a:ext uri="{28A0092B-C50C-407E-A947-70E740481C1C}">
                <a14:useLocalDpi xmlns:a14="http://schemas.microsoft.com/office/drawing/2010/main" val="0"/>
              </a:ext>
            </a:extLst>
          </a:blip>
          <a:srcRect l="4872" t="24639" b="10873"/>
          <a:stretch/>
        </p:blipFill>
        <p:spPr>
          <a:xfrm>
            <a:off x="7858148" y="494807"/>
            <a:ext cx="1050267" cy="711974"/>
          </a:xfrm>
          <a:prstGeom prst="rect">
            <a:avLst/>
          </a:prstGeom>
        </p:spPr>
      </p:pic>
      <p:sp>
        <p:nvSpPr>
          <p:cNvPr id="3" name="AutoShape 2" descr="Résultat de recherche d'images pour &quot;led whit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5" name="Groupe 4"/>
          <p:cNvGrpSpPr/>
          <p:nvPr/>
        </p:nvGrpSpPr>
        <p:grpSpPr>
          <a:xfrm>
            <a:off x="398810" y="1756792"/>
            <a:ext cx="2857500" cy="1600200"/>
            <a:chOff x="398810" y="1206781"/>
            <a:chExt cx="2857500" cy="1600200"/>
          </a:xfrm>
        </p:grpSpPr>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10" y="1206781"/>
              <a:ext cx="28575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ZoneTexte 3"/>
            <p:cNvSpPr txBox="1"/>
            <p:nvPr/>
          </p:nvSpPr>
          <p:spPr>
            <a:xfrm>
              <a:off x="2233463" y="1268760"/>
              <a:ext cx="984052" cy="369332"/>
            </a:xfrm>
            <a:prstGeom prst="rect">
              <a:avLst/>
            </a:prstGeom>
            <a:noFill/>
          </p:spPr>
          <p:txBody>
            <a:bodyPr wrap="none" rtlCol="0">
              <a:spAutoFit/>
            </a:bodyPr>
            <a:lstStyle/>
            <a:p>
              <a:r>
                <a:rPr lang="fr-FR" dirty="0" smtClean="0">
                  <a:solidFill>
                    <a:schemeClr val="bg1"/>
                  </a:solidFill>
                </a:rPr>
                <a:t>LED RGB</a:t>
              </a:r>
              <a:endParaRPr lang="fr-FR" dirty="0">
                <a:solidFill>
                  <a:schemeClr val="bg1"/>
                </a:solidFill>
              </a:endParaRPr>
            </a:p>
          </p:txBody>
        </p:sp>
      </p:grpSp>
      <p:grpSp>
        <p:nvGrpSpPr>
          <p:cNvPr id="7" name="Groupe 6"/>
          <p:cNvGrpSpPr/>
          <p:nvPr/>
        </p:nvGrpSpPr>
        <p:grpSpPr>
          <a:xfrm>
            <a:off x="580135" y="3501008"/>
            <a:ext cx="2551705" cy="3127438"/>
            <a:chOff x="580135" y="3501008"/>
            <a:chExt cx="2551705" cy="3127438"/>
          </a:xfrm>
        </p:grpSpPr>
        <p:grpSp>
          <p:nvGrpSpPr>
            <p:cNvPr id="11" name="Groupe 10"/>
            <p:cNvGrpSpPr/>
            <p:nvPr/>
          </p:nvGrpSpPr>
          <p:grpSpPr>
            <a:xfrm>
              <a:off x="580135" y="3501008"/>
              <a:ext cx="2551705" cy="3127438"/>
              <a:chOff x="683568" y="3142973"/>
              <a:chExt cx="2257945" cy="2767398"/>
            </a:xfrm>
          </p:grpSpPr>
          <p:pic>
            <p:nvPicPr>
              <p:cNvPr id="3074" name="Picture 2"/>
              <p:cNvPicPr>
                <a:picLocks noChangeAspect="1" noChangeArrowheads="1"/>
              </p:cNvPicPr>
              <p:nvPr/>
            </p:nvPicPr>
            <p:blipFill>
              <a:blip r:embed="rId5"/>
              <a:srcRect/>
              <a:stretch>
                <a:fillRect/>
              </a:stretch>
            </p:blipFill>
            <p:spPr bwMode="auto">
              <a:xfrm>
                <a:off x="683568" y="3142973"/>
                <a:ext cx="2257945" cy="2767398"/>
              </a:xfrm>
              <a:prstGeom prst="rect">
                <a:avLst/>
              </a:prstGeom>
              <a:noFill/>
              <a:ln w="9525">
                <a:noFill/>
                <a:miter lim="800000"/>
                <a:headEnd/>
                <a:tailEnd/>
              </a:ln>
              <a:effectLst/>
            </p:spPr>
          </p:pic>
          <p:sp>
            <p:nvSpPr>
              <p:cNvPr id="61" name="ZoneTexte 60"/>
              <p:cNvSpPr txBox="1"/>
              <p:nvPr/>
            </p:nvSpPr>
            <p:spPr>
              <a:xfrm>
                <a:off x="1011686" y="3212976"/>
                <a:ext cx="679994" cy="276999"/>
              </a:xfrm>
              <a:prstGeom prst="rect">
                <a:avLst/>
              </a:prstGeom>
              <a:noFill/>
            </p:spPr>
            <p:txBody>
              <a:bodyPr wrap="none" rtlCol="0">
                <a:spAutoFit/>
              </a:bodyPr>
              <a:lstStyle/>
              <a:p>
                <a:r>
                  <a:rPr lang="fr-FR" sz="1200" dirty="0" err="1" smtClean="0">
                    <a:solidFill>
                      <a:schemeClr val="bg1"/>
                    </a:solidFill>
                  </a:rPr>
                  <a:t>AlInGaP</a:t>
                </a:r>
                <a:endParaRPr lang="fr-FR" sz="1200" dirty="0">
                  <a:solidFill>
                    <a:schemeClr val="bg1"/>
                  </a:solidFill>
                </a:endParaRPr>
              </a:p>
            </p:txBody>
          </p:sp>
          <p:sp>
            <p:nvSpPr>
              <p:cNvPr id="62" name="ZoneTexte 61"/>
              <p:cNvSpPr txBox="1"/>
              <p:nvPr/>
            </p:nvSpPr>
            <p:spPr>
              <a:xfrm>
                <a:off x="1139469" y="5196947"/>
                <a:ext cx="574196" cy="276999"/>
              </a:xfrm>
              <a:prstGeom prst="rect">
                <a:avLst/>
              </a:prstGeom>
              <a:noFill/>
            </p:spPr>
            <p:txBody>
              <a:bodyPr wrap="none" rtlCol="0">
                <a:spAutoFit/>
              </a:bodyPr>
              <a:lstStyle/>
              <a:p>
                <a:r>
                  <a:rPr lang="fr-FR" sz="1200" dirty="0" err="1" smtClean="0">
                    <a:solidFill>
                      <a:schemeClr val="bg1"/>
                    </a:solidFill>
                  </a:rPr>
                  <a:t>InGaN</a:t>
                </a:r>
                <a:endParaRPr lang="fr-FR" sz="1200" dirty="0">
                  <a:solidFill>
                    <a:schemeClr val="bg1"/>
                  </a:solidFill>
                </a:endParaRPr>
              </a:p>
            </p:txBody>
          </p:sp>
          <p:sp>
            <p:nvSpPr>
              <p:cNvPr id="63" name="ZoneTexte 62"/>
              <p:cNvSpPr txBox="1"/>
              <p:nvPr/>
            </p:nvSpPr>
            <p:spPr>
              <a:xfrm>
                <a:off x="2195736" y="3789040"/>
                <a:ext cx="574196" cy="276999"/>
              </a:xfrm>
              <a:prstGeom prst="rect">
                <a:avLst/>
              </a:prstGeom>
              <a:noFill/>
            </p:spPr>
            <p:txBody>
              <a:bodyPr wrap="none" rtlCol="0">
                <a:spAutoFit/>
              </a:bodyPr>
              <a:lstStyle/>
              <a:p>
                <a:r>
                  <a:rPr lang="fr-FR" sz="1200" dirty="0" err="1" smtClean="0">
                    <a:solidFill>
                      <a:schemeClr val="bg1"/>
                    </a:solidFill>
                  </a:rPr>
                  <a:t>InGaN</a:t>
                </a:r>
                <a:endParaRPr lang="fr-FR" sz="1200" dirty="0">
                  <a:solidFill>
                    <a:schemeClr val="bg1"/>
                  </a:solidFill>
                </a:endParaRPr>
              </a:p>
            </p:txBody>
          </p:sp>
        </p:grpSp>
        <p:sp>
          <p:nvSpPr>
            <p:cNvPr id="58" name="Rectangle 57"/>
            <p:cNvSpPr/>
            <p:nvPr/>
          </p:nvSpPr>
          <p:spPr>
            <a:xfrm>
              <a:off x="695338" y="6135687"/>
              <a:ext cx="2364494" cy="461665"/>
            </a:xfrm>
            <a:prstGeom prst="rect">
              <a:avLst/>
            </a:prstGeom>
          </p:spPr>
          <p:txBody>
            <a:bodyPr wrap="none">
              <a:spAutoFit/>
            </a:bodyPr>
            <a:lstStyle/>
            <a:p>
              <a:pPr algn="ctr"/>
              <a:r>
                <a:rPr lang="fr-FR" sz="2400" dirty="0" smtClean="0"/>
                <a:t>synthèse additive</a:t>
              </a:r>
            </a:p>
          </p:txBody>
        </p:sp>
      </p:grpSp>
      <p:grpSp>
        <p:nvGrpSpPr>
          <p:cNvPr id="6" name="Groupe 5"/>
          <p:cNvGrpSpPr/>
          <p:nvPr/>
        </p:nvGrpSpPr>
        <p:grpSpPr>
          <a:xfrm>
            <a:off x="4211960" y="1556792"/>
            <a:ext cx="2399922" cy="1809250"/>
            <a:chOff x="4211960" y="1556792"/>
            <a:chExt cx="2399922" cy="1809250"/>
          </a:xfrm>
        </p:grpSpPr>
        <p:pic>
          <p:nvPicPr>
            <p:cNvPr id="16389" name="Picture 5" descr="Résultat de recherche d'images pour &quot;led white&quot;"/>
            <p:cNvPicPr>
              <a:picLocks noChangeAspect="1" noChangeArrowheads="1"/>
            </p:cNvPicPr>
            <p:nvPr/>
          </p:nvPicPr>
          <p:blipFill rotWithShape="1">
            <a:blip r:embed="rId6">
              <a:extLst>
                <a:ext uri="{28A0092B-C50C-407E-A947-70E740481C1C}">
                  <a14:useLocalDpi xmlns:a14="http://schemas.microsoft.com/office/drawing/2010/main" val="0"/>
                </a:ext>
              </a:extLst>
            </a:blip>
            <a:srcRect r="46376"/>
            <a:stretch/>
          </p:blipFill>
          <p:spPr bwMode="auto">
            <a:xfrm>
              <a:off x="4211960" y="1556792"/>
              <a:ext cx="1578293" cy="155257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5177888" y="2996710"/>
              <a:ext cx="1433994" cy="369332"/>
            </a:xfrm>
            <a:prstGeom prst="rect">
              <a:avLst/>
            </a:prstGeom>
          </p:spPr>
          <p:txBody>
            <a:bodyPr wrap="square">
              <a:spAutoFit/>
            </a:bodyPr>
            <a:lstStyle/>
            <a:p>
              <a:r>
                <a:rPr lang="fr-FR" dirty="0" smtClean="0"/>
                <a:t>Y</a:t>
              </a:r>
              <a:r>
                <a:rPr lang="fr-FR" baseline="-25000" dirty="0" smtClean="0"/>
                <a:t>3</a:t>
              </a:r>
              <a:r>
                <a:rPr lang="fr-FR" dirty="0" smtClean="0"/>
                <a:t>Al</a:t>
              </a:r>
              <a:r>
                <a:rPr lang="fr-FR" baseline="-25000" dirty="0" smtClean="0"/>
                <a:t>5</a:t>
              </a:r>
              <a:r>
                <a:rPr lang="fr-FR" dirty="0" smtClean="0"/>
                <a:t>O</a:t>
              </a:r>
              <a:r>
                <a:rPr lang="fr-FR" baseline="-25000" dirty="0" smtClean="0"/>
                <a:t>12</a:t>
              </a:r>
              <a:r>
                <a:rPr lang="fr-FR" dirty="0" smtClean="0"/>
                <a:t>: Ce</a:t>
              </a:r>
              <a:endParaRPr lang="fr-FR" dirty="0"/>
            </a:p>
          </p:txBody>
        </p:sp>
        <p:cxnSp>
          <p:nvCxnSpPr>
            <p:cNvPr id="24" name="Connecteur droit avec flèche 23"/>
            <p:cNvCxnSpPr/>
            <p:nvPr/>
          </p:nvCxnSpPr>
          <p:spPr>
            <a:xfrm flipH="1" flipV="1">
              <a:off x="5220073" y="2397020"/>
              <a:ext cx="570180" cy="59969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Groupe 34"/>
          <p:cNvGrpSpPr/>
          <p:nvPr/>
        </p:nvGrpSpPr>
        <p:grpSpPr>
          <a:xfrm>
            <a:off x="6444208" y="1270741"/>
            <a:ext cx="1500198" cy="2300325"/>
            <a:chOff x="4866119" y="3793004"/>
            <a:chExt cx="1500198" cy="2300325"/>
          </a:xfrm>
        </p:grpSpPr>
        <p:grpSp>
          <p:nvGrpSpPr>
            <p:cNvPr id="70" name="Groupe 69"/>
            <p:cNvGrpSpPr/>
            <p:nvPr/>
          </p:nvGrpSpPr>
          <p:grpSpPr>
            <a:xfrm>
              <a:off x="4866119" y="3793004"/>
              <a:ext cx="1500198" cy="2300325"/>
              <a:chOff x="2287289" y="2287160"/>
              <a:chExt cx="1500198" cy="2300325"/>
            </a:xfrm>
          </p:grpSpPr>
          <p:grpSp>
            <p:nvGrpSpPr>
              <p:cNvPr id="71" name="Groupe 4"/>
              <p:cNvGrpSpPr/>
              <p:nvPr/>
            </p:nvGrpSpPr>
            <p:grpSpPr>
              <a:xfrm>
                <a:off x="2287289" y="2287160"/>
                <a:ext cx="336924" cy="2300325"/>
                <a:chOff x="2879330" y="4373528"/>
                <a:chExt cx="336924" cy="1344099"/>
              </a:xfrm>
            </p:grpSpPr>
            <p:sp>
              <p:nvSpPr>
                <p:cNvPr id="75" name="Rectangle 74"/>
                <p:cNvSpPr/>
                <p:nvPr/>
              </p:nvSpPr>
              <p:spPr>
                <a:xfrm>
                  <a:off x="2879330" y="4373528"/>
                  <a:ext cx="335348" cy="461665"/>
                </a:xfrm>
                <a:prstGeom prst="rect">
                  <a:avLst/>
                </a:prstGeom>
              </p:spPr>
              <p:txBody>
                <a:bodyPr wrap="none">
                  <a:spAutoFit/>
                </a:bodyPr>
                <a:lstStyle/>
                <a:p>
                  <a:r>
                    <a:rPr lang="fr-FR" sz="2400" dirty="0" smtClean="0"/>
                    <a:t>E</a:t>
                  </a:r>
                  <a:endParaRPr lang="fr-FR" sz="2400" dirty="0"/>
                </a:p>
              </p:txBody>
            </p:sp>
            <p:cxnSp>
              <p:nvCxnSpPr>
                <p:cNvPr id="74" name="Connecteur droit avec flèche 5"/>
                <p:cNvCxnSpPr/>
                <p:nvPr/>
              </p:nvCxnSpPr>
              <p:spPr>
                <a:xfrm rot="5400000" flipH="1" flipV="1">
                  <a:off x="2573890" y="5075263"/>
                  <a:ext cx="128314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2" name="Rectangle 71"/>
              <p:cNvSpPr/>
              <p:nvPr/>
            </p:nvSpPr>
            <p:spPr>
              <a:xfrm>
                <a:off x="2644479" y="3795364"/>
                <a:ext cx="1143008" cy="642942"/>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Rectangle 72"/>
              <p:cNvSpPr/>
              <p:nvPr/>
            </p:nvSpPr>
            <p:spPr>
              <a:xfrm>
                <a:off x="2644479" y="2604544"/>
                <a:ext cx="1143008" cy="791572"/>
              </a:xfrm>
              <a:prstGeom prst="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76" name="Connecteur droit avec flèche 75"/>
            <p:cNvCxnSpPr/>
            <p:nvPr/>
          </p:nvCxnSpPr>
          <p:spPr>
            <a:xfrm rot="5400000" flipH="1" flipV="1">
              <a:off x="4573623" y="5014461"/>
              <a:ext cx="1728000" cy="1588"/>
            </a:xfrm>
            <a:prstGeom prst="straightConnector1">
              <a:avLst/>
            </a:prstGeom>
            <a:ln w="38100">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Connecteur droit avec flèche 77"/>
            <p:cNvCxnSpPr/>
            <p:nvPr/>
          </p:nvCxnSpPr>
          <p:spPr>
            <a:xfrm rot="16200000" flipH="1">
              <a:off x="5924570" y="5099840"/>
              <a:ext cx="432000" cy="1588"/>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390"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539868">
              <a:off x="5409193" y="4216211"/>
              <a:ext cx="342574" cy="7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7" name="Connecteur droit avec flèche 76"/>
            <p:cNvCxnSpPr/>
            <p:nvPr/>
          </p:nvCxnSpPr>
          <p:spPr>
            <a:xfrm>
              <a:off x="5665825" y="4395847"/>
              <a:ext cx="794" cy="1337409"/>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7"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186992">
              <a:off x="5643960" y="4487842"/>
              <a:ext cx="342574" cy="7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 name="Picture 6"/>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3186992">
              <a:off x="5892013" y="4734759"/>
              <a:ext cx="342574" cy="71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9" name="Connecteur droit avec flèche 108"/>
            <p:cNvCxnSpPr/>
            <p:nvPr/>
          </p:nvCxnSpPr>
          <p:spPr>
            <a:xfrm>
              <a:off x="5905339" y="4649127"/>
              <a:ext cx="0" cy="868105"/>
            </a:xfrm>
            <a:prstGeom prst="straightConnector1">
              <a:avLst/>
            </a:prstGeom>
            <a:ln w="38100">
              <a:solidFill>
                <a:srgbClr val="FFFF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388" name="Groupe 16387"/>
          <p:cNvGrpSpPr/>
          <p:nvPr/>
        </p:nvGrpSpPr>
        <p:grpSpPr>
          <a:xfrm>
            <a:off x="4067944" y="3573016"/>
            <a:ext cx="4181847" cy="3245230"/>
            <a:chOff x="4067944" y="3573016"/>
            <a:chExt cx="4181847" cy="3245230"/>
          </a:xfrm>
        </p:grpSpPr>
        <p:grpSp>
          <p:nvGrpSpPr>
            <p:cNvPr id="16386" name="Groupe 16385"/>
            <p:cNvGrpSpPr/>
            <p:nvPr/>
          </p:nvGrpSpPr>
          <p:grpSpPr>
            <a:xfrm>
              <a:off x="4067944" y="3573016"/>
              <a:ext cx="4181847" cy="2998982"/>
              <a:chOff x="4067944" y="3789040"/>
              <a:chExt cx="4181847" cy="2998982"/>
            </a:xfrm>
          </p:grpSpPr>
          <p:pic>
            <p:nvPicPr>
              <p:cNvPr id="16392" name="Picture 8" descr="http://upload.wikimedia.org/wikipedia/commons/thumb/4/48/White_LED.png/350px-White_L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3789040"/>
                <a:ext cx="4181847" cy="2998982"/>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p:cNvSpPr txBox="1"/>
              <p:nvPr/>
            </p:nvSpPr>
            <p:spPr>
              <a:xfrm>
                <a:off x="5796136" y="4437112"/>
                <a:ext cx="2242964" cy="646331"/>
              </a:xfrm>
              <a:prstGeom prst="rect">
                <a:avLst/>
              </a:prstGeom>
              <a:solidFill>
                <a:schemeClr val="bg1"/>
              </a:solidFill>
            </p:spPr>
            <p:txBody>
              <a:bodyPr wrap="square" rtlCol="0">
                <a:spAutoFit/>
              </a:bodyPr>
              <a:lstStyle/>
              <a:p>
                <a:pPr algn="ctr"/>
                <a:r>
                  <a:rPr lang="fr-FR" dirty="0" smtClean="0"/>
                  <a:t>fluorescence</a:t>
                </a:r>
              </a:p>
              <a:p>
                <a:pPr algn="ctr"/>
                <a:r>
                  <a:rPr lang="fr-FR" dirty="0" smtClean="0"/>
                  <a:t>phosphorescence</a:t>
                </a:r>
                <a:endParaRPr lang="fr-FR" dirty="0"/>
              </a:p>
            </p:txBody>
          </p:sp>
          <p:sp>
            <p:nvSpPr>
              <p:cNvPr id="114" name="ZoneTexte 113"/>
              <p:cNvSpPr txBox="1"/>
              <p:nvPr/>
            </p:nvSpPr>
            <p:spPr>
              <a:xfrm>
                <a:off x="5066047" y="3933056"/>
                <a:ext cx="1117614" cy="369332"/>
              </a:xfrm>
              <a:prstGeom prst="rect">
                <a:avLst/>
              </a:prstGeom>
              <a:solidFill>
                <a:schemeClr val="bg1"/>
              </a:solidFill>
            </p:spPr>
            <p:txBody>
              <a:bodyPr wrap="none" rtlCol="0">
                <a:spAutoFit/>
              </a:bodyPr>
              <a:lstStyle/>
              <a:p>
                <a:pPr algn="ctr"/>
                <a:r>
                  <a:rPr lang="fr-FR" dirty="0" smtClean="0"/>
                  <a:t>LED bleue</a:t>
                </a:r>
                <a:endParaRPr lang="fr-FR" sz="1400" dirty="0"/>
              </a:p>
            </p:txBody>
          </p:sp>
          <p:sp>
            <p:nvSpPr>
              <p:cNvPr id="16384" name="Forme libre 16383"/>
              <p:cNvSpPr/>
              <p:nvPr/>
            </p:nvSpPr>
            <p:spPr>
              <a:xfrm>
                <a:off x="4467225" y="5313407"/>
                <a:ext cx="3571875" cy="1052042"/>
              </a:xfrm>
              <a:custGeom>
                <a:avLst/>
                <a:gdLst>
                  <a:gd name="connsiteX0" fmla="*/ 0 w 3571875"/>
                  <a:gd name="connsiteY0" fmla="*/ 1039768 h 1052042"/>
                  <a:gd name="connsiteX1" fmla="*/ 314325 w 3571875"/>
                  <a:gd name="connsiteY1" fmla="*/ 1039768 h 1052042"/>
                  <a:gd name="connsiteX2" fmla="*/ 714375 w 3571875"/>
                  <a:gd name="connsiteY2" fmla="*/ 1039768 h 1052042"/>
                  <a:gd name="connsiteX3" fmla="*/ 895350 w 3571875"/>
                  <a:gd name="connsiteY3" fmla="*/ 1020718 h 1052042"/>
                  <a:gd name="connsiteX4" fmla="*/ 1257300 w 3571875"/>
                  <a:gd name="connsiteY4" fmla="*/ 811168 h 1052042"/>
                  <a:gd name="connsiteX5" fmla="*/ 1457325 w 3571875"/>
                  <a:gd name="connsiteY5" fmla="*/ 630193 h 1052042"/>
                  <a:gd name="connsiteX6" fmla="*/ 1562100 w 3571875"/>
                  <a:gd name="connsiteY6" fmla="*/ 373018 h 1052042"/>
                  <a:gd name="connsiteX7" fmla="*/ 1666875 w 3571875"/>
                  <a:gd name="connsiteY7" fmla="*/ 134893 h 1052042"/>
                  <a:gd name="connsiteX8" fmla="*/ 1752600 w 3571875"/>
                  <a:gd name="connsiteY8" fmla="*/ 1543 h 1052042"/>
                  <a:gd name="connsiteX9" fmla="*/ 1876425 w 3571875"/>
                  <a:gd name="connsiteY9" fmla="*/ 58693 h 1052042"/>
                  <a:gd name="connsiteX10" fmla="*/ 2000250 w 3571875"/>
                  <a:gd name="connsiteY10" fmla="*/ 115843 h 1052042"/>
                  <a:gd name="connsiteX11" fmla="*/ 2152650 w 3571875"/>
                  <a:gd name="connsiteY11" fmla="*/ 230143 h 1052042"/>
                  <a:gd name="connsiteX12" fmla="*/ 2324100 w 3571875"/>
                  <a:gd name="connsiteY12" fmla="*/ 525418 h 1052042"/>
                  <a:gd name="connsiteX13" fmla="*/ 2543175 w 3571875"/>
                  <a:gd name="connsiteY13" fmla="*/ 725443 h 1052042"/>
                  <a:gd name="connsiteX14" fmla="*/ 2828925 w 3571875"/>
                  <a:gd name="connsiteY14" fmla="*/ 954043 h 1052042"/>
                  <a:gd name="connsiteX15" fmla="*/ 3086100 w 3571875"/>
                  <a:gd name="connsiteY15" fmla="*/ 1020718 h 1052042"/>
                  <a:gd name="connsiteX16" fmla="*/ 3438525 w 3571875"/>
                  <a:gd name="connsiteY16" fmla="*/ 1049293 h 1052042"/>
                  <a:gd name="connsiteX17" fmla="*/ 3571875 w 3571875"/>
                  <a:gd name="connsiteY17" fmla="*/ 1049293 h 1052042"/>
                  <a:gd name="connsiteX0" fmla="*/ 0 w 3571875"/>
                  <a:gd name="connsiteY0" fmla="*/ 1039768 h 1052042"/>
                  <a:gd name="connsiteX1" fmla="*/ 314325 w 3571875"/>
                  <a:gd name="connsiteY1" fmla="*/ 1039768 h 1052042"/>
                  <a:gd name="connsiteX2" fmla="*/ 714375 w 3571875"/>
                  <a:gd name="connsiteY2" fmla="*/ 1039768 h 1052042"/>
                  <a:gd name="connsiteX3" fmla="*/ 895350 w 3571875"/>
                  <a:gd name="connsiteY3" fmla="*/ 1020718 h 1052042"/>
                  <a:gd name="connsiteX4" fmla="*/ 1257300 w 3571875"/>
                  <a:gd name="connsiteY4" fmla="*/ 811168 h 1052042"/>
                  <a:gd name="connsiteX5" fmla="*/ 1409700 w 3571875"/>
                  <a:gd name="connsiteY5" fmla="*/ 611143 h 1052042"/>
                  <a:gd name="connsiteX6" fmla="*/ 1562100 w 3571875"/>
                  <a:gd name="connsiteY6" fmla="*/ 373018 h 1052042"/>
                  <a:gd name="connsiteX7" fmla="*/ 1666875 w 3571875"/>
                  <a:gd name="connsiteY7" fmla="*/ 134893 h 1052042"/>
                  <a:gd name="connsiteX8" fmla="*/ 1752600 w 3571875"/>
                  <a:gd name="connsiteY8" fmla="*/ 1543 h 1052042"/>
                  <a:gd name="connsiteX9" fmla="*/ 1876425 w 3571875"/>
                  <a:gd name="connsiteY9" fmla="*/ 58693 h 1052042"/>
                  <a:gd name="connsiteX10" fmla="*/ 2000250 w 3571875"/>
                  <a:gd name="connsiteY10" fmla="*/ 115843 h 1052042"/>
                  <a:gd name="connsiteX11" fmla="*/ 2152650 w 3571875"/>
                  <a:gd name="connsiteY11" fmla="*/ 230143 h 1052042"/>
                  <a:gd name="connsiteX12" fmla="*/ 2324100 w 3571875"/>
                  <a:gd name="connsiteY12" fmla="*/ 525418 h 1052042"/>
                  <a:gd name="connsiteX13" fmla="*/ 2543175 w 3571875"/>
                  <a:gd name="connsiteY13" fmla="*/ 725443 h 1052042"/>
                  <a:gd name="connsiteX14" fmla="*/ 2828925 w 3571875"/>
                  <a:gd name="connsiteY14" fmla="*/ 954043 h 1052042"/>
                  <a:gd name="connsiteX15" fmla="*/ 3086100 w 3571875"/>
                  <a:gd name="connsiteY15" fmla="*/ 1020718 h 1052042"/>
                  <a:gd name="connsiteX16" fmla="*/ 3438525 w 3571875"/>
                  <a:gd name="connsiteY16" fmla="*/ 1049293 h 1052042"/>
                  <a:gd name="connsiteX17" fmla="*/ 3571875 w 3571875"/>
                  <a:gd name="connsiteY17" fmla="*/ 1049293 h 105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1875" h="1052042">
                    <a:moveTo>
                      <a:pt x="0" y="1039768"/>
                    </a:moveTo>
                    <a:lnTo>
                      <a:pt x="314325" y="1039768"/>
                    </a:lnTo>
                    <a:cubicBezTo>
                      <a:pt x="433387" y="1039768"/>
                      <a:pt x="617538" y="1042943"/>
                      <a:pt x="714375" y="1039768"/>
                    </a:cubicBezTo>
                    <a:cubicBezTo>
                      <a:pt x="811212" y="1036593"/>
                      <a:pt x="804863" y="1058818"/>
                      <a:pt x="895350" y="1020718"/>
                    </a:cubicBezTo>
                    <a:cubicBezTo>
                      <a:pt x="985837" y="982618"/>
                      <a:pt x="1171575" y="879431"/>
                      <a:pt x="1257300" y="811168"/>
                    </a:cubicBezTo>
                    <a:cubicBezTo>
                      <a:pt x="1343025" y="742906"/>
                      <a:pt x="1358900" y="684168"/>
                      <a:pt x="1409700" y="611143"/>
                    </a:cubicBezTo>
                    <a:cubicBezTo>
                      <a:pt x="1460500" y="538118"/>
                      <a:pt x="1519238" y="452393"/>
                      <a:pt x="1562100" y="373018"/>
                    </a:cubicBezTo>
                    <a:cubicBezTo>
                      <a:pt x="1604962" y="293643"/>
                      <a:pt x="1635125" y="196806"/>
                      <a:pt x="1666875" y="134893"/>
                    </a:cubicBezTo>
                    <a:cubicBezTo>
                      <a:pt x="1698625" y="72980"/>
                      <a:pt x="1717675" y="14243"/>
                      <a:pt x="1752600" y="1543"/>
                    </a:cubicBezTo>
                    <a:cubicBezTo>
                      <a:pt x="1787525" y="-11157"/>
                      <a:pt x="1876425" y="58693"/>
                      <a:pt x="1876425" y="58693"/>
                    </a:cubicBezTo>
                    <a:cubicBezTo>
                      <a:pt x="1917700" y="77743"/>
                      <a:pt x="1954212" y="87268"/>
                      <a:pt x="2000250" y="115843"/>
                    </a:cubicBezTo>
                    <a:cubicBezTo>
                      <a:pt x="2046288" y="144418"/>
                      <a:pt x="2098675" y="161881"/>
                      <a:pt x="2152650" y="230143"/>
                    </a:cubicBezTo>
                    <a:cubicBezTo>
                      <a:pt x="2206625" y="298405"/>
                      <a:pt x="2259013" y="442868"/>
                      <a:pt x="2324100" y="525418"/>
                    </a:cubicBezTo>
                    <a:cubicBezTo>
                      <a:pt x="2389187" y="607968"/>
                      <a:pt x="2459038" y="654006"/>
                      <a:pt x="2543175" y="725443"/>
                    </a:cubicBezTo>
                    <a:cubicBezTo>
                      <a:pt x="2627312" y="796880"/>
                      <a:pt x="2738438" y="904831"/>
                      <a:pt x="2828925" y="954043"/>
                    </a:cubicBezTo>
                    <a:cubicBezTo>
                      <a:pt x="2919412" y="1003255"/>
                      <a:pt x="2984500" y="1004843"/>
                      <a:pt x="3086100" y="1020718"/>
                    </a:cubicBezTo>
                    <a:cubicBezTo>
                      <a:pt x="3187700" y="1036593"/>
                      <a:pt x="3357563" y="1044531"/>
                      <a:pt x="3438525" y="1049293"/>
                    </a:cubicBezTo>
                    <a:cubicBezTo>
                      <a:pt x="3519487" y="1054055"/>
                      <a:pt x="3545681" y="1051674"/>
                      <a:pt x="3571875" y="1049293"/>
                    </a:cubicBezTo>
                  </a:path>
                </a:pathLst>
              </a:cu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385" name="Forme libre 16384"/>
              <p:cNvSpPr/>
              <p:nvPr/>
            </p:nvSpPr>
            <p:spPr>
              <a:xfrm>
                <a:off x="4457700" y="4284154"/>
                <a:ext cx="3562350" cy="2088071"/>
              </a:xfrm>
              <a:custGeom>
                <a:avLst/>
                <a:gdLst>
                  <a:gd name="connsiteX0" fmla="*/ 0 w 3562350"/>
                  <a:gd name="connsiteY0" fmla="*/ 2088071 h 2088071"/>
                  <a:gd name="connsiteX1" fmla="*/ 333375 w 3562350"/>
                  <a:gd name="connsiteY1" fmla="*/ 2078546 h 2088071"/>
                  <a:gd name="connsiteX2" fmla="*/ 752475 w 3562350"/>
                  <a:gd name="connsiteY2" fmla="*/ 2069021 h 2088071"/>
                  <a:gd name="connsiteX3" fmla="*/ 914400 w 3562350"/>
                  <a:gd name="connsiteY3" fmla="*/ 2002346 h 2088071"/>
                  <a:gd name="connsiteX4" fmla="*/ 1000125 w 3562350"/>
                  <a:gd name="connsiteY4" fmla="*/ 1726121 h 2088071"/>
                  <a:gd name="connsiteX5" fmla="*/ 1076325 w 3562350"/>
                  <a:gd name="connsiteY5" fmla="*/ 1049846 h 2088071"/>
                  <a:gd name="connsiteX6" fmla="*/ 1123950 w 3562350"/>
                  <a:gd name="connsiteY6" fmla="*/ 316421 h 2088071"/>
                  <a:gd name="connsiteX7" fmla="*/ 1143000 w 3562350"/>
                  <a:gd name="connsiteY7" fmla="*/ 87821 h 2088071"/>
                  <a:gd name="connsiteX8" fmla="*/ 1162050 w 3562350"/>
                  <a:gd name="connsiteY8" fmla="*/ 11621 h 2088071"/>
                  <a:gd name="connsiteX9" fmla="*/ 1200150 w 3562350"/>
                  <a:gd name="connsiteY9" fmla="*/ 316421 h 2088071"/>
                  <a:gd name="connsiteX10" fmla="*/ 1228725 w 3562350"/>
                  <a:gd name="connsiteY10" fmla="*/ 764096 h 2088071"/>
                  <a:gd name="connsiteX11" fmla="*/ 1285875 w 3562350"/>
                  <a:gd name="connsiteY11" fmla="*/ 1135571 h 2088071"/>
                  <a:gd name="connsiteX12" fmla="*/ 1381125 w 3562350"/>
                  <a:gd name="connsiteY12" fmla="*/ 1487996 h 2088071"/>
                  <a:gd name="connsiteX13" fmla="*/ 1504950 w 3562350"/>
                  <a:gd name="connsiteY13" fmla="*/ 1821371 h 2088071"/>
                  <a:gd name="connsiteX14" fmla="*/ 1724025 w 3562350"/>
                  <a:gd name="connsiteY14" fmla="*/ 2040446 h 2088071"/>
                  <a:gd name="connsiteX15" fmla="*/ 2095500 w 3562350"/>
                  <a:gd name="connsiteY15" fmla="*/ 2078546 h 2088071"/>
                  <a:gd name="connsiteX16" fmla="*/ 2686050 w 3562350"/>
                  <a:gd name="connsiteY16" fmla="*/ 2078546 h 2088071"/>
                  <a:gd name="connsiteX17" fmla="*/ 3562350 w 3562350"/>
                  <a:gd name="connsiteY17" fmla="*/ 2078546 h 2088071"/>
                  <a:gd name="connsiteX18" fmla="*/ 3562350 w 3562350"/>
                  <a:gd name="connsiteY18" fmla="*/ 2078546 h 2088071"/>
                  <a:gd name="connsiteX19" fmla="*/ 3562350 w 3562350"/>
                  <a:gd name="connsiteY19" fmla="*/ 2078546 h 208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2350" h="2088071">
                    <a:moveTo>
                      <a:pt x="0" y="2088071"/>
                    </a:moveTo>
                    <a:lnTo>
                      <a:pt x="333375" y="2078546"/>
                    </a:lnTo>
                    <a:cubicBezTo>
                      <a:pt x="458787" y="2075371"/>
                      <a:pt x="655638" y="2081721"/>
                      <a:pt x="752475" y="2069021"/>
                    </a:cubicBezTo>
                    <a:cubicBezTo>
                      <a:pt x="849313" y="2056321"/>
                      <a:pt x="873125" y="2059496"/>
                      <a:pt x="914400" y="2002346"/>
                    </a:cubicBezTo>
                    <a:cubicBezTo>
                      <a:pt x="955675" y="1945196"/>
                      <a:pt x="973138" y="1884871"/>
                      <a:pt x="1000125" y="1726121"/>
                    </a:cubicBezTo>
                    <a:cubicBezTo>
                      <a:pt x="1027112" y="1567371"/>
                      <a:pt x="1055688" y="1284796"/>
                      <a:pt x="1076325" y="1049846"/>
                    </a:cubicBezTo>
                    <a:cubicBezTo>
                      <a:pt x="1096962" y="814896"/>
                      <a:pt x="1112837" y="476759"/>
                      <a:pt x="1123950" y="316421"/>
                    </a:cubicBezTo>
                    <a:cubicBezTo>
                      <a:pt x="1135063" y="156083"/>
                      <a:pt x="1136650" y="138621"/>
                      <a:pt x="1143000" y="87821"/>
                    </a:cubicBezTo>
                    <a:cubicBezTo>
                      <a:pt x="1149350" y="37021"/>
                      <a:pt x="1152525" y="-26479"/>
                      <a:pt x="1162050" y="11621"/>
                    </a:cubicBezTo>
                    <a:cubicBezTo>
                      <a:pt x="1171575" y="49721"/>
                      <a:pt x="1189038" y="191008"/>
                      <a:pt x="1200150" y="316421"/>
                    </a:cubicBezTo>
                    <a:cubicBezTo>
                      <a:pt x="1211263" y="441833"/>
                      <a:pt x="1214438" y="627571"/>
                      <a:pt x="1228725" y="764096"/>
                    </a:cubicBezTo>
                    <a:cubicBezTo>
                      <a:pt x="1243012" y="900621"/>
                      <a:pt x="1260475" y="1014921"/>
                      <a:pt x="1285875" y="1135571"/>
                    </a:cubicBezTo>
                    <a:cubicBezTo>
                      <a:pt x="1311275" y="1256221"/>
                      <a:pt x="1344613" y="1373696"/>
                      <a:pt x="1381125" y="1487996"/>
                    </a:cubicBezTo>
                    <a:cubicBezTo>
                      <a:pt x="1417637" y="1602296"/>
                      <a:pt x="1447800" y="1729296"/>
                      <a:pt x="1504950" y="1821371"/>
                    </a:cubicBezTo>
                    <a:cubicBezTo>
                      <a:pt x="1562100" y="1913446"/>
                      <a:pt x="1625600" y="1997583"/>
                      <a:pt x="1724025" y="2040446"/>
                    </a:cubicBezTo>
                    <a:cubicBezTo>
                      <a:pt x="1822450" y="2083309"/>
                      <a:pt x="1935162" y="2072196"/>
                      <a:pt x="2095500" y="2078546"/>
                    </a:cubicBezTo>
                    <a:cubicBezTo>
                      <a:pt x="2255838" y="2084896"/>
                      <a:pt x="2686050" y="2078546"/>
                      <a:pt x="2686050" y="2078546"/>
                    </a:cubicBezTo>
                    <a:lnTo>
                      <a:pt x="3562350" y="2078546"/>
                    </a:lnTo>
                    <a:lnTo>
                      <a:pt x="3562350" y="2078546"/>
                    </a:lnTo>
                    <a:lnTo>
                      <a:pt x="3562350" y="2078546"/>
                    </a:ln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16394" name="Picture 10" descr="http://www.google.fr/url?source=imglanding&amp;ct=img&amp;q=http://www.giangrandi.ch/optics/spectrum/visible-a.png&amp;sa=X&amp;ei=uEBbVdHUFYXwUtffgIAC&amp;ved=0CAkQ8wc&amp;usg=AFQjCNHzRru1NC1OHHD0i0MwHo-B8ZEZL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2859"/>
            <a:stretch/>
          </p:blipFill>
          <p:spPr bwMode="auto">
            <a:xfrm>
              <a:off x="4268973" y="6197556"/>
              <a:ext cx="3882687" cy="62069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551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Synthèse soustractiv</a:t>
            </a:r>
            <a:r>
              <a:rPr lang="fr-FR" dirty="0"/>
              <a:t>e</a:t>
            </a:r>
          </a:p>
        </p:txBody>
      </p:sp>
      <p:grpSp>
        <p:nvGrpSpPr>
          <p:cNvPr id="44" name="Groupe 43"/>
          <p:cNvGrpSpPr/>
          <p:nvPr/>
        </p:nvGrpSpPr>
        <p:grpSpPr>
          <a:xfrm>
            <a:off x="0" y="1196752"/>
            <a:ext cx="2329733" cy="3357585"/>
            <a:chOff x="0" y="1340768"/>
            <a:chExt cx="2329733" cy="3357585"/>
          </a:xfrm>
        </p:grpSpPr>
        <p:grpSp>
          <p:nvGrpSpPr>
            <p:cNvPr id="4" name="Groupe 3"/>
            <p:cNvGrpSpPr/>
            <p:nvPr/>
          </p:nvGrpSpPr>
          <p:grpSpPr>
            <a:xfrm>
              <a:off x="216261" y="1340768"/>
              <a:ext cx="2113472" cy="3357585"/>
              <a:chOff x="2586179" y="1714486"/>
              <a:chExt cx="2113472" cy="3357585"/>
            </a:xfrm>
          </p:grpSpPr>
          <p:grpSp>
            <p:nvGrpSpPr>
              <p:cNvPr id="5" name="Groupe 4"/>
              <p:cNvGrpSpPr/>
              <p:nvPr/>
            </p:nvGrpSpPr>
            <p:grpSpPr>
              <a:xfrm>
                <a:off x="3199453" y="1714486"/>
                <a:ext cx="1500198" cy="3357585"/>
                <a:chOff x="2287289" y="1714486"/>
                <a:chExt cx="1500198" cy="3357585"/>
              </a:xfrm>
            </p:grpSpPr>
            <p:grpSp>
              <p:nvGrpSpPr>
                <p:cNvPr id="13" name="Groupe 4"/>
                <p:cNvGrpSpPr/>
                <p:nvPr/>
              </p:nvGrpSpPr>
              <p:grpSpPr>
                <a:xfrm>
                  <a:off x="2287289" y="1714486"/>
                  <a:ext cx="336936" cy="3357585"/>
                  <a:chOff x="2879330" y="4038905"/>
                  <a:chExt cx="336936" cy="1961863"/>
                </a:xfrm>
              </p:grpSpPr>
              <p:cxnSp>
                <p:nvCxnSpPr>
                  <p:cNvPr id="16" name="Connecteur droit avec flèche 5"/>
                  <p:cNvCxnSpPr/>
                  <p:nvPr/>
                </p:nvCxnSpPr>
                <p:spPr>
                  <a:xfrm rot="5400000" flipH="1" flipV="1">
                    <a:off x="2351472" y="5135974"/>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879330" y="4038905"/>
                    <a:ext cx="335348" cy="461665"/>
                  </a:xfrm>
                  <a:prstGeom prst="rect">
                    <a:avLst/>
                  </a:prstGeom>
                </p:spPr>
                <p:txBody>
                  <a:bodyPr wrap="none">
                    <a:spAutoFit/>
                  </a:bodyPr>
                  <a:lstStyle/>
                  <a:p>
                    <a:r>
                      <a:rPr lang="fr-FR" sz="2400" dirty="0" smtClean="0"/>
                      <a:t>E</a:t>
                    </a:r>
                    <a:endParaRPr lang="fr-FR" sz="2400" dirty="0"/>
                  </a:p>
                </p:txBody>
              </p:sp>
            </p:grpSp>
            <p:sp>
              <p:nvSpPr>
                <p:cNvPr id="14" name="Rectangle 13"/>
                <p:cNvSpPr/>
                <p:nvPr/>
              </p:nvSpPr>
              <p:spPr>
                <a:xfrm>
                  <a:off x="2644479" y="4000504"/>
                  <a:ext cx="1143008" cy="642942"/>
                </a:xfrm>
                <a:prstGeom prst="rect">
                  <a:avLst/>
                </a:prstGeom>
                <a:solidFill>
                  <a:schemeClr val="tx1">
                    <a:lumMod val="75000"/>
                    <a:lumOff val="2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2644479" y="2571744"/>
                  <a:ext cx="1143008" cy="785818"/>
                </a:xfrm>
                <a:prstGeom prst="rect">
                  <a:avLst/>
                </a:prstGeom>
                <a:solidFill>
                  <a:schemeClr val="tx1">
                    <a:lumMod val="65000"/>
                    <a:lumOff val="3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6" name="Connecteur droit avec flèche 5"/>
              <p:cNvCxnSpPr/>
              <p:nvPr/>
            </p:nvCxnSpPr>
            <p:spPr>
              <a:xfrm rot="5400000" flipH="1" flipV="1">
                <a:off x="2600957" y="3551642"/>
                <a:ext cx="2340000" cy="1588"/>
              </a:xfrm>
              <a:prstGeom prst="straightConnector1">
                <a:avLst/>
              </a:prstGeom>
              <a:ln w="38100">
                <a:solidFill>
                  <a:srgbClr val="00206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rot="5400000" flipH="1" flipV="1">
                <a:off x="3374065" y="3602024"/>
                <a:ext cx="1224000" cy="1588"/>
              </a:xfrm>
              <a:prstGeom prst="straightConnector1">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rot="5400000" flipH="1" flipV="1">
                <a:off x="3984379" y="3779635"/>
                <a:ext cx="432000" cy="1588"/>
              </a:xfrm>
              <a:prstGeom prst="straightConnector1">
                <a:avLst/>
              </a:prstGeom>
              <a:ln w="38100">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Picture 2"/>
              <p:cNvPicPr preferRelativeResize="0">
                <a:picLocks noChangeArrowheads="1"/>
              </p:cNvPicPr>
              <p:nvPr/>
            </p:nvPicPr>
            <p:blipFill>
              <a:blip r:embed="rId3">
                <a:clrChange>
                  <a:clrFrom>
                    <a:srgbClr val="FFFFFF"/>
                  </a:clrFrom>
                  <a:clrTo>
                    <a:srgbClr val="FFFFFF">
                      <a:alpha val="0"/>
                    </a:srgbClr>
                  </a:clrTo>
                </a:clrChange>
                <a:duotone>
                  <a:prstClr val="black"/>
                  <a:srgbClr val="00FF00">
                    <a:tint val="45000"/>
                    <a:satMod val="400000"/>
                  </a:srgbClr>
                </a:duotone>
              </a:blip>
              <a:srcRect/>
              <a:stretch>
                <a:fillRect/>
              </a:stretch>
            </p:blipFill>
            <p:spPr bwMode="auto">
              <a:xfrm rot="10800000" flipH="1">
                <a:off x="2586179" y="3604856"/>
                <a:ext cx="900000" cy="197862"/>
              </a:xfrm>
              <a:prstGeom prst="rect">
                <a:avLst/>
              </a:prstGeom>
              <a:noFill/>
              <a:ln w="9525">
                <a:noFill/>
                <a:miter lim="800000"/>
                <a:headEnd/>
                <a:tailEnd/>
              </a:ln>
              <a:effectLst/>
            </p:spPr>
          </p:pic>
        </p:grpSp>
        <p:pic>
          <p:nvPicPr>
            <p:cNvPr id="18" name="Picture 2"/>
            <p:cNvPicPr preferRelativeResize="0">
              <a:picLocks noChangeArrowheads="1"/>
            </p:cNvPicPr>
            <p:nvPr/>
          </p:nvPicPr>
          <p:blipFill>
            <a:blip r:embed="rId3">
              <a:clrChange>
                <a:clrFrom>
                  <a:srgbClr val="FFFFFF"/>
                </a:clrFrom>
                <a:clrTo>
                  <a:srgbClr val="FFFFFF">
                    <a:alpha val="0"/>
                  </a:srgbClr>
                </a:clrTo>
              </a:clrChange>
            </a:blip>
            <a:srcRect/>
            <a:stretch>
              <a:fillRect/>
            </a:stretch>
          </p:blipFill>
          <p:spPr bwMode="auto">
            <a:xfrm rot="10800000" flipH="1">
              <a:off x="0" y="3522420"/>
              <a:ext cx="1080000" cy="197862"/>
            </a:xfrm>
            <a:prstGeom prst="rect">
              <a:avLst/>
            </a:prstGeom>
            <a:noFill/>
            <a:ln w="9525">
              <a:noFill/>
              <a:miter lim="800000"/>
              <a:headEnd/>
              <a:tailEnd/>
            </a:ln>
            <a:effectLst/>
          </p:spPr>
        </p:pic>
        <p:pic>
          <p:nvPicPr>
            <p:cNvPr id="36" name="Picture 2"/>
            <p:cNvPicPr preferRelativeResize="0">
              <a:picLocks noChangeArrowheads="1"/>
            </p:cNvPicPr>
            <p:nvPr/>
          </p:nvPicPr>
          <p:blipFill>
            <a:blip r:embed="rId3">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rot="10800000" flipH="1">
              <a:off x="251639" y="2891442"/>
              <a:ext cx="719960" cy="184804"/>
            </a:xfrm>
            <a:prstGeom prst="rect">
              <a:avLst/>
            </a:prstGeom>
            <a:noFill/>
            <a:ln w="9525">
              <a:noFill/>
              <a:miter lim="800000"/>
              <a:headEnd/>
              <a:tailEnd/>
            </a:ln>
            <a:effectLst/>
          </p:spPr>
        </p:pic>
      </p:grpSp>
      <p:pic>
        <p:nvPicPr>
          <p:cNvPr id="40" name="Picture 2"/>
          <p:cNvPicPr>
            <a:picLocks noChangeAspect="1" noChangeArrowheads="1"/>
          </p:cNvPicPr>
          <p:nvPr/>
        </p:nvPicPr>
        <p:blipFill rotWithShape="1">
          <a:blip r:embed="rId4"/>
          <a:srcRect b="13695"/>
          <a:stretch/>
        </p:blipFill>
        <p:spPr bwMode="auto">
          <a:xfrm>
            <a:off x="528168" y="4698352"/>
            <a:ext cx="1894445" cy="2003889"/>
          </a:xfrm>
          <a:prstGeom prst="rect">
            <a:avLst/>
          </a:prstGeom>
          <a:noFill/>
          <a:ln w="9525">
            <a:noFill/>
            <a:miter lim="800000"/>
            <a:headEnd/>
            <a:tailEnd/>
          </a:ln>
          <a:effectLst/>
        </p:spPr>
      </p:pic>
      <p:pic>
        <p:nvPicPr>
          <p:cNvPr id="1126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7077" b="8976"/>
          <a:stretch/>
        </p:blipFill>
        <p:spPr bwMode="auto">
          <a:xfrm>
            <a:off x="3889635" y="1485871"/>
            <a:ext cx="2143125" cy="17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e 9"/>
          <p:cNvGrpSpPr/>
          <p:nvPr/>
        </p:nvGrpSpPr>
        <p:grpSpPr>
          <a:xfrm>
            <a:off x="3207329" y="3576267"/>
            <a:ext cx="4234846" cy="2998477"/>
            <a:chOff x="3207329" y="3576267"/>
            <a:chExt cx="4234846" cy="2998477"/>
          </a:xfrm>
        </p:grpSpPr>
        <p:pic>
          <p:nvPicPr>
            <p:cNvPr id="1126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54331" t="57433" r="27412" b="31060"/>
            <a:stretch/>
          </p:blipFill>
          <p:spPr bwMode="auto">
            <a:xfrm>
              <a:off x="6459678" y="6025285"/>
              <a:ext cx="982497" cy="22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7329" y="3576267"/>
              <a:ext cx="2071059" cy="295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Ellipse 44"/>
            <p:cNvSpPr/>
            <p:nvPr/>
          </p:nvSpPr>
          <p:spPr>
            <a:xfrm>
              <a:off x="4644008" y="6405780"/>
              <a:ext cx="634380" cy="1689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avec flèche 46"/>
            <p:cNvCxnSpPr/>
            <p:nvPr/>
          </p:nvCxnSpPr>
          <p:spPr>
            <a:xfrm flipV="1">
              <a:off x="5375119" y="6126322"/>
              <a:ext cx="1021804" cy="35099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a:off x="5886021" y="2737927"/>
            <a:ext cx="699230" cy="369332"/>
          </a:xfrm>
          <a:prstGeom prst="rect">
            <a:avLst/>
          </a:prstGeom>
          <a:noFill/>
        </p:spPr>
        <p:txBody>
          <a:bodyPr wrap="none" rtlCol="0">
            <a:spAutoFit/>
          </a:bodyPr>
          <a:lstStyle/>
          <a:p>
            <a:r>
              <a:rPr lang="fr-FR" dirty="0" smtClean="0"/>
              <a:t>M=-V</a:t>
            </a:r>
            <a:endParaRPr lang="fr-FR" dirty="0"/>
          </a:p>
        </p:txBody>
      </p:sp>
      <p:sp>
        <p:nvSpPr>
          <p:cNvPr id="52" name="ZoneTexte 51"/>
          <p:cNvSpPr txBox="1"/>
          <p:nvPr/>
        </p:nvSpPr>
        <p:spPr>
          <a:xfrm>
            <a:off x="5536406" y="1485871"/>
            <a:ext cx="619080" cy="369332"/>
          </a:xfrm>
          <a:prstGeom prst="rect">
            <a:avLst/>
          </a:prstGeom>
          <a:noFill/>
        </p:spPr>
        <p:txBody>
          <a:bodyPr wrap="none" rtlCol="0">
            <a:spAutoFit/>
          </a:bodyPr>
          <a:lstStyle/>
          <a:p>
            <a:r>
              <a:rPr lang="fr-FR" dirty="0"/>
              <a:t>C</a:t>
            </a:r>
            <a:r>
              <a:rPr lang="fr-FR" dirty="0" smtClean="0"/>
              <a:t>=-R</a:t>
            </a:r>
            <a:endParaRPr lang="fr-FR" dirty="0"/>
          </a:p>
        </p:txBody>
      </p:sp>
      <p:sp>
        <p:nvSpPr>
          <p:cNvPr id="53" name="ZoneTexte 52"/>
          <p:cNvSpPr txBox="1"/>
          <p:nvPr/>
        </p:nvSpPr>
        <p:spPr>
          <a:xfrm>
            <a:off x="3320248" y="2488448"/>
            <a:ext cx="569387" cy="369332"/>
          </a:xfrm>
          <a:prstGeom prst="rect">
            <a:avLst/>
          </a:prstGeom>
          <a:noFill/>
        </p:spPr>
        <p:txBody>
          <a:bodyPr wrap="none" rtlCol="0">
            <a:spAutoFit/>
          </a:bodyPr>
          <a:lstStyle/>
          <a:p>
            <a:r>
              <a:rPr lang="fr-FR" dirty="0"/>
              <a:t>J</a:t>
            </a:r>
            <a:r>
              <a:rPr lang="fr-FR" dirty="0" smtClean="0"/>
              <a:t>=-B</a:t>
            </a:r>
            <a:endParaRPr lang="fr-FR" dirty="0"/>
          </a:p>
        </p:txBody>
      </p:sp>
      <p:grpSp>
        <p:nvGrpSpPr>
          <p:cNvPr id="3" name="Groupe 2"/>
          <p:cNvGrpSpPr/>
          <p:nvPr/>
        </p:nvGrpSpPr>
        <p:grpSpPr>
          <a:xfrm>
            <a:off x="4961198" y="2933994"/>
            <a:ext cx="3028593" cy="1245050"/>
            <a:chOff x="4961198" y="2933994"/>
            <a:chExt cx="3028593" cy="1245050"/>
          </a:xfrm>
        </p:grpSpPr>
        <p:cxnSp>
          <p:nvCxnSpPr>
            <p:cNvPr id="54" name="Connecteur droit avec flèche 53"/>
            <p:cNvCxnSpPr/>
            <p:nvPr/>
          </p:nvCxnSpPr>
          <p:spPr>
            <a:xfrm flipH="1" flipV="1">
              <a:off x="4961198" y="2933994"/>
              <a:ext cx="1699034" cy="10710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6665389" y="3809712"/>
              <a:ext cx="1324402" cy="369332"/>
            </a:xfrm>
            <a:prstGeom prst="rect">
              <a:avLst/>
            </a:prstGeom>
            <a:noFill/>
          </p:spPr>
          <p:txBody>
            <a:bodyPr wrap="none" rtlCol="0">
              <a:spAutoFit/>
            </a:bodyPr>
            <a:lstStyle/>
            <a:p>
              <a:r>
                <a:rPr lang="fr-FR" dirty="0" smtClean="0"/>
                <a:t>M+J=-V-B=R</a:t>
              </a:r>
              <a:endParaRPr lang="fr-FR" dirty="0"/>
            </a:p>
          </p:txBody>
        </p:sp>
      </p:grpSp>
      <p:pic>
        <p:nvPicPr>
          <p:cNvPr id="28" name="Image 27"/>
          <p:cNvPicPr>
            <a:picLocks noChangeAspect="1"/>
          </p:cNvPicPr>
          <p:nvPr/>
        </p:nvPicPr>
        <p:blipFill rotWithShape="1">
          <a:blip r:embed="rId8" cstate="print">
            <a:extLst>
              <a:ext uri="{28A0092B-C50C-407E-A947-70E740481C1C}">
                <a14:useLocalDpi xmlns:a14="http://schemas.microsoft.com/office/drawing/2010/main" val="0"/>
              </a:ext>
            </a:extLst>
          </a:blip>
          <a:srcRect l="4872" t="24639" b="10873"/>
          <a:stretch/>
        </p:blipFill>
        <p:spPr>
          <a:xfrm>
            <a:off x="7858148" y="494807"/>
            <a:ext cx="1050267" cy="711974"/>
          </a:xfrm>
          <a:prstGeom prst="rect">
            <a:avLst/>
          </a:prstGeom>
        </p:spPr>
      </p:pic>
    </p:spTree>
    <p:extLst>
      <p:ext uri="{BB962C8B-B14F-4D97-AF65-F5344CB8AC3E}">
        <p14:creationId xmlns:p14="http://schemas.microsoft.com/office/powerpoint/2010/main" val="294767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P spid="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e 15"/>
          <p:cNvGrpSpPr/>
          <p:nvPr/>
        </p:nvGrpSpPr>
        <p:grpSpPr>
          <a:xfrm>
            <a:off x="857224" y="1052736"/>
            <a:ext cx="7835840" cy="1214446"/>
            <a:chOff x="857224" y="2857496"/>
            <a:chExt cx="7835840" cy="1214446"/>
          </a:xfrm>
        </p:grpSpPr>
        <p:pic>
          <p:nvPicPr>
            <p:cNvPr id="35" name="Picture 9" descr="https://encrypted-tbn1.gstatic.com/images?q=tbn:ANd9GcRYnrzf3KNVuCx9H4qKeXlyglooejJjG8IFkZzmDx0Uvyc1wdqldg"/>
            <p:cNvPicPr>
              <a:picLocks noChangeAspect="1" noChangeArrowheads="1"/>
            </p:cNvPicPr>
            <p:nvPr/>
          </p:nvPicPr>
          <p:blipFill>
            <a:blip r:embed="rId2"/>
            <a:srcRect l="4762" r="9524"/>
            <a:stretch>
              <a:fillRect/>
            </a:stretch>
          </p:blipFill>
          <p:spPr bwMode="auto">
            <a:xfrm>
              <a:off x="6643702" y="2857496"/>
              <a:ext cx="2049362" cy="1214446"/>
            </a:xfrm>
            <a:prstGeom prst="rect">
              <a:avLst/>
            </a:prstGeom>
            <a:noFill/>
          </p:spPr>
        </p:pic>
        <p:sp>
          <p:nvSpPr>
            <p:cNvPr id="36" name="Espace réservé du contenu 2"/>
            <p:cNvSpPr txBox="1">
              <a:spLocks/>
            </p:cNvSpPr>
            <p:nvPr/>
          </p:nvSpPr>
          <p:spPr>
            <a:xfrm>
              <a:off x="857224" y="3001512"/>
              <a:ext cx="5786478" cy="1070430"/>
            </a:xfrm>
            <a:prstGeom prst="rect">
              <a:avLst/>
            </a:prstGeom>
          </p:spPr>
          <p:txBody>
            <a:bodyPr vert="horz" lIns="91440" tIns="45720" rIns="91440" bIns="45720" rtlCol="0">
              <a:noAutofit/>
            </a:bodyPr>
            <a:lstStyle/>
            <a:p>
              <a:pPr marL="342900" lvl="0" indent="-342900">
                <a:spcBef>
                  <a:spcPct val="20000"/>
                </a:spcBef>
              </a:pPr>
              <a:r>
                <a:rPr lang="fr-FR" sz="3200" noProof="0" dirty="0" smtClean="0">
                  <a:solidFill>
                    <a:schemeClr val="bg1">
                      <a:lumMod val="85000"/>
                    </a:schemeClr>
                  </a:solidFill>
                </a:rPr>
                <a:t>Du modèle corpusculaire au modèle ondulatoire</a:t>
              </a:r>
              <a:endParaRPr kumimoji="0" lang="fr-FR" sz="2800" b="0" i="0" u="none" strike="noStrike" kern="1200" cap="none" spc="0" normalizeH="0" baseline="0" noProof="0" dirty="0" smtClean="0">
                <a:ln>
                  <a:noFill/>
                </a:ln>
                <a:solidFill>
                  <a:schemeClr val="bg1">
                    <a:lumMod val="85000"/>
                  </a:schemeClr>
                </a:solidFill>
                <a:effectLst/>
                <a:uLnTx/>
                <a:uFillTx/>
              </a:endParaRPr>
            </a:p>
          </p:txBody>
        </p:sp>
      </p:grpSp>
      <p:sp>
        <p:nvSpPr>
          <p:cNvPr id="2" name="Titre 1"/>
          <p:cNvSpPr>
            <a:spLocks noGrp="1"/>
          </p:cNvSpPr>
          <p:nvPr>
            <p:ph type="title"/>
          </p:nvPr>
        </p:nvSpPr>
        <p:spPr/>
        <p:txBody>
          <a:bodyPr/>
          <a:lstStyle/>
          <a:p>
            <a:r>
              <a:rPr lang="fr-FR" dirty="0" smtClean="0"/>
              <a:t>Plan</a:t>
            </a:r>
            <a:endParaRPr lang="fr-FR" dirty="0"/>
          </a:p>
        </p:txBody>
      </p:sp>
      <p:sp>
        <p:nvSpPr>
          <p:cNvPr id="6146" name="AutoShape 2"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48"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0"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6155"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4" name="Groupe 16"/>
          <p:cNvGrpSpPr/>
          <p:nvPr/>
        </p:nvGrpSpPr>
        <p:grpSpPr>
          <a:xfrm>
            <a:off x="857224" y="2348880"/>
            <a:ext cx="7838478" cy="1346625"/>
            <a:chOff x="857224" y="4368391"/>
            <a:chExt cx="7838478" cy="1346625"/>
          </a:xfrm>
        </p:grpSpPr>
        <p:pic>
          <p:nvPicPr>
            <p:cNvPr id="6156" name="Picture 12"/>
            <p:cNvPicPr>
              <a:picLocks noChangeAspect="1" noChangeArrowheads="1"/>
            </p:cNvPicPr>
            <p:nvPr/>
          </p:nvPicPr>
          <p:blipFill>
            <a:blip r:embed="rId3"/>
            <a:srcRect l="14940" t="22608" r="17565" b="22080"/>
            <a:stretch>
              <a:fillRect/>
            </a:stretch>
          </p:blipFill>
          <p:spPr bwMode="auto">
            <a:xfrm>
              <a:off x="6643702" y="4368391"/>
              <a:ext cx="2052000" cy="1346625"/>
            </a:xfrm>
            <a:prstGeom prst="rect">
              <a:avLst/>
            </a:prstGeom>
            <a:noFill/>
            <a:ln w="9525">
              <a:noFill/>
              <a:miter lim="800000"/>
              <a:headEnd/>
              <a:tailEnd/>
            </a:ln>
            <a:effectLst/>
          </p:spPr>
        </p:pic>
        <p:sp>
          <p:nvSpPr>
            <p:cNvPr id="12" name="Espace réservé du contenu 2"/>
            <p:cNvSpPr txBox="1">
              <a:spLocks/>
            </p:cNvSpPr>
            <p:nvPr/>
          </p:nvSpPr>
          <p:spPr>
            <a:xfrm>
              <a:off x="857224" y="4440399"/>
              <a:ext cx="5688406" cy="1165675"/>
            </a:xfrm>
            <a:prstGeom prst="rect">
              <a:avLst/>
            </a:prstGeom>
          </p:spPr>
          <p:txBody>
            <a:bodyPr vert="horz" lIns="91440" tIns="45720" rIns="91440" bIns="45720" rtlCol="0">
              <a:normAutofit/>
            </a:bodyPr>
            <a:lstStyle/>
            <a:p>
              <a:r>
                <a:rPr lang="fr-FR" sz="3200" dirty="0" smtClean="0">
                  <a:solidFill>
                    <a:schemeClr val="bg1">
                      <a:lumMod val="85000"/>
                    </a:schemeClr>
                  </a:solidFill>
                </a:rPr>
                <a:t>De la spectroscopie au modèle quantique de l’atome…</a:t>
              </a:r>
            </a:p>
          </p:txBody>
        </p:sp>
      </p:grpSp>
      <p:pic>
        <p:nvPicPr>
          <p:cNvPr id="17" name="Image 16"/>
          <p:cNvPicPr>
            <a:picLocks noChangeAspect="1"/>
          </p:cNvPicPr>
          <p:nvPr/>
        </p:nvPicPr>
        <p:blipFill rotWithShape="1">
          <a:blip r:embed="rId4">
            <a:extLst>
              <a:ext uri="{28A0092B-C50C-407E-A947-70E740481C1C}">
                <a14:useLocalDpi xmlns:a14="http://schemas.microsoft.com/office/drawing/2010/main" val="0"/>
              </a:ext>
            </a:extLst>
          </a:blip>
          <a:srcRect l="102635" t="18207" r="-102635" b="23928"/>
          <a:stretch/>
        </p:blipFill>
        <p:spPr>
          <a:xfrm>
            <a:off x="6545630" y="3058699"/>
            <a:ext cx="2157085" cy="1248172"/>
          </a:xfrm>
          <a:prstGeom prst="rect">
            <a:avLst/>
          </a:prstGeom>
        </p:spPr>
      </p:pic>
      <p:grpSp>
        <p:nvGrpSpPr>
          <p:cNvPr id="6" name="Groupe 5"/>
          <p:cNvGrpSpPr/>
          <p:nvPr/>
        </p:nvGrpSpPr>
        <p:grpSpPr>
          <a:xfrm>
            <a:off x="857434" y="3769584"/>
            <a:ext cx="7838268" cy="1391048"/>
            <a:chOff x="857434" y="5425768"/>
            <a:chExt cx="7838268" cy="1391048"/>
          </a:xfrm>
        </p:grpSpPr>
        <p:sp>
          <p:nvSpPr>
            <p:cNvPr id="22" name="Espace réservé du contenu 2"/>
            <p:cNvSpPr txBox="1">
              <a:spLocks/>
            </p:cNvSpPr>
            <p:nvPr/>
          </p:nvSpPr>
          <p:spPr>
            <a:xfrm>
              <a:off x="857434" y="5741236"/>
              <a:ext cx="5688406" cy="685792"/>
            </a:xfrm>
            <a:prstGeom prst="rect">
              <a:avLst/>
            </a:prstGeom>
          </p:spPr>
          <p:txBody>
            <a:bodyPr vert="horz" lIns="91440" tIns="45720" rIns="91440" bIns="45720" rtlCol="0">
              <a:normAutofit/>
            </a:bodyPr>
            <a:lstStyle/>
            <a:p>
              <a:r>
                <a:rPr lang="fr-FR" sz="3200" dirty="0" smtClean="0">
                  <a:solidFill>
                    <a:schemeClr val="bg1">
                      <a:lumMod val="85000"/>
                    </a:schemeClr>
                  </a:solidFill>
                </a:rPr>
                <a:t>… jusqu’à la LED bleue</a:t>
              </a:r>
            </a:p>
          </p:txBody>
        </p:sp>
        <p:pic>
          <p:nvPicPr>
            <p:cNvPr id="23" name="Image 22"/>
            <p:cNvPicPr>
              <a:picLocks noChangeAspect="1"/>
            </p:cNvPicPr>
            <p:nvPr/>
          </p:nvPicPr>
          <p:blipFill rotWithShape="1">
            <a:blip r:embed="rId4">
              <a:extLst>
                <a:ext uri="{28A0092B-C50C-407E-A947-70E740481C1C}">
                  <a14:useLocalDpi xmlns:a14="http://schemas.microsoft.com/office/drawing/2010/main" val="0"/>
                </a:ext>
              </a:extLst>
            </a:blip>
            <a:srcRect l="4872" t="24639" b="10873"/>
            <a:stretch/>
          </p:blipFill>
          <p:spPr>
            <a:xfrm>
              <a:off x="6643702" y="5425768"/>
              <a:ext cx="2052000" cy="1391048"/>
            </a:xfrm>
            <a:prstGeom prst="rect">
              <a:avLst/>
            </a:prstGeom>
          </p:spPr>
        </p:pic>
      </p:grpSp>
      <p:grpSp>
        <p:nvGrpSpPr>
          <p:cNvPr id="20" name="Groupe 19"/>
          <p:cNvGrpSpPr/>
          <p:nvPr/>
        </p:nvGrpSpPr>
        <p:grpSpPr>
          <a:xfrm>
            <a:off x="755576" y="5157192"/>
            <a:ext cx="8064896" cy="1843906"/>
            <a:chOff x="-4501008" y="-1683568"/>
            <a:chExt cx="8064896" cy="1843906"/>
          </a:xfrm>
        </p:grpSpPr>
        <p:sp>
          <p:nvSpPr>
            <p:cNvPr id="21" name="Rectangle 20"/>
            <p:cNvSpPr/>
            <p:nvPr/>
          </p:nvSpPr>
          <p:spPr>
            <a:xfrm>
              <a:off x="-4501008" y="-1683568"/>
              <a:ext cx="8064896" cy="1691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AutoShape 4"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5" name="AutoShape 6" descr="data:image/jpeg;base64,/9j/4AAQSkZJRgABAQAAAQABAAD/2wCEAAkGBxQTEhUUExQWFhUXFx8bGRcYGRwdHRwgIBodHSIeHR0bHSggHCAlHCAaIjEhJSksLi4uGx8zODMsNygtLisBCgoKDg0OGxAQGiwkHyQsLCwsLCwsLCwsLCwsLCwsLCwsLCwsLCwsLCwsLCwsLCwsLCwsLCwsLCwsLCwsLCwsLP/AABEIAQwAvAMBIgACEQEDEQH/xAAcAAACAwEBAQEAAAAAAAAAAAAFBgMEBwIBCAD/xABGEAABAwIDBQUFBgQFAwIHAAABAgMRAAQFITEGEkFRYRMicYGRBzKhsfAUI0JSwdEkYnLhFTNTkvFDgqIW0jQ1RFRjc7L/xAAYAQEBAQEBAAAAAAAAAAAAAAABAAIDBP/EACYRAQEAAgICAgEDBQAAAAAAAAABAhEhMRJBA1FhMkJxE1Kx4fD/2gAMAwEAAhEDEQA/ALGxWx7dsnfcAW8oDI6J6eOudd7V7dtW0oTC155DTln50I212nVaMdmhU3DvvH8gPLkazCys1PkrWsJQD33FzAngOKlHkPhXXTGhLGNrbi4JJWUpnQGKgtcGune8hp1Q57pj1OVN2D4FuJC291hHG4f3Ss89wEEJ8vWp7zam0aMJW8+RlJJjyk6a0W2koO4Nct+8hSR4j96iTbPJz3Tr8fLpNMeI7W27mXZrA4actdfGhiiy6IQ5uGPdMgac6OUK4DtOW+6skDPKY5cdeHxNG7xbd0kBaczAChEjMmI/XlWfXNk8zKlI3kHiRIPgefhX7DsWWhQU1nGras8uMc/nWpRrY46p6zMGVsr1ScwenkMqCY7h6UgXFuT2ZOY4tq5T4znWksvW+I2ilNZqSO+3PeTJAnd/UZZVmrFz2LhQuSgmFp4RmNOYmlD2zu1CX0C1vIVOSHTqDwB50AxqxXavxmIzSfiD/eqOL2JZWCJ7NY3m1c0/uNDRRF39ot91ZlxsAJJ1jPjQat7akL+z3qDJeQAvo43APwg004dfjFLM7wHbsiN05yIyUOPCknDXt+2etjrHaI6KTrHiJqpsxjC7V9K0mB7qhzB1q0jvhSvtds9ZrnfAKm+hSZgTz5UA2Jx5bS+wK9wKMZgQFaZ+QgdaIN3oau0PIyEzlHHI9OdL+11ulu6UtvJK++BynUevzqTSMSa7FYK1lSFZK4CD4c6zrbbAvsz/AHTLTg3kcwOR8KOLxovMIB1SMzVTF7vt7UJIEt5g8hyHPKKtAM2RCO0HaAEDhz1rUmNom2kQIiOGvP51jVmooV9fX/FNmFW6XVBKnQmc8+WUdBM5TrSqhu9olJfLiDxPhnrS1izYS4eSu8OgOdag57OUKCFodCk57x4SMvmCDSb7T7Tsr5SEp3UpbQE+Ea9c5zoUAH8RUQBplmRx8R8KqpqOpUGKTRJ95d3cKWtXvSpajolI1PpEDiY50ds+y3E3D4KbVolNuz+J5Yzk8P6leAoJY2pX2TCTCn1AqPJM5T01UfAVNjFyLm4S23k02Ozb5BCdVR1zUaE9xLEX75wrcUEoBjPJCBwAHExwiaIWWzshKt2UqHdceX2aVf0gAkieM8aqWLzISp9xveZaIQyyTkpZEyuNYAlXiBVd68du3O0fdABMAqySB+VCZgAegjM0UmdrCEpG4UWhUoZbilEj/uKqW8UtSyd11pTZ4KTmD5HI+VSYhg/ZKIWHss5SEkc5IBkCM86r/aHEoycS+1qUKJMRzSTKY5iiRJbLGnWB3Vb7Ssik5pPSDmDXWKWbbiDc2vdCT941OaCTqnmmePCqTzISgPNd5pR3VIUc0HXdVHAjNKh8xXmGXot3kOpEtnJSDxT+JJ55fpSnljfuNrD7StxxBkxxz1I4g6EdetMe0Vqi8ZF6wmCZ7duZ3FZdJIIzoHj1iLa5ITm0rvJP5kKE/Ix5UT2Eu+zul2xMtvpKD46pPj+9QrjZHdfV9iendcktH8jm6Y8Ao6xxAqX2fWCVXqmHpSopUkD+YZQZ8/ShoQWLtPDcdB9FTV7Ero2+MKcGW7cb2s+8QT8Cal2qOoDN0QRklUR0mPlVfanCDbPlOqFALQoaFKhIj5Uf9o1sE3ZUIhQCgfETVLadwOWdk5qpIW0fIyPgYpUMDezJcsmrgGd4Ax8JPQZnyqttds5u2TdxvA58NM9B9caO+zu638MW2TO4ogAzxzg9PCvcbT22EPCZLat70MmZPCTn0qZLHs8s2nyppxRBjIDQ8PXWnOw2WbQH0qTvwhQA/wC3WOJ0pD9mqf4tB5GeuozB4ZT8a1Fd1F2EnRQIM8jz6Rw51KsFdX3zxz1HLpU9m044tITvE5Aa+Q9Km2ls+yunm4AAcMAaRPCaa9g7ZKgkqAJmc+mUydIH6VNemgbLNG2w+VqM5qJ4CTOX1xpF9pwDzFrdkQtW82qOh3h6Z1o+NtRaEcB6ehrPdpmd7CSoT3Loa8iIz+FAjNau2sbuaQfFJNU6YcPCFInIE6jcBAyGmYy4+JNaaqbCTuqvXR/0mFISeRUQ0PhNCLHutPL47obH/eZP/ikjzojh4i0vwdQpqZ//AGKn4xQpK/4dQ4hxJPhuqHz+dCXMZACbdhMSlsKUea3O8Z5wndHlXVo4QS4kd4ENMjgk8VZ5SBnPNU8K72l/+IbdAhLjTSx/sSk/FJFeWCAUFI3paWtRAEkIUAnfA47pAJ6GhCz2Gi3UtC7pf2wlJ3UFQ94A95ahBOfEjWhWIlaisOJ+/a72+AElSQYIWBkVDn0IM0Zvw27dreT/ABCH0ytCFQUqO6VDeUJSARrGlCcWugtT1wYAX3GwPxZjeUP5QJz6ipIcDG84prLdfaUCDoCAVA+IUnLxoW1mlQ5De/T5H4UX2dRuu9oSAllpS1EzqQQkZcSpScqE2oyX/R81CpD2ODfsLF0gSO0bJjUJVl45ZeVC7B0pfYUJBlBkeIH6USx+9/hbW24tIKlZRms70eWVDMPYUt1pKASqBAGuRJyqAxtmUi9WUnLemaobWv8Aa3alg++EGf8AsSOHhXOKWL3awtCgtR/FkTXu02HG3uOyUQpSUI3o4EpBI8pqUEdqsYD/AGeUbqAPQRQt+/KrVLREhLpVPiIpo2j2fZbtWnkLKlLSD8uNAL9hCbFs/jW+qP6UpA//AKNSifZXHlMJWlOijJ60Tt9p1JZeRAhcz55fKrPs1tLdxDnbIKlAmOmnx1pjw7BbVReK0wgAweWWvpUKy/AsVVbuhY4fvT+dp23HW3JgjXx+vlS1ZYRZuvKHbFCJykTOZ9BpnrnRzEtlLZvdCbmZ6fDKrcJR2zvUvXjq05gnWKPezq5SCUkx55xOcD0nyFLe0+ELtbhTa89ClQ0UDoRQ+2eUg7ySQeYpXp9D4i4PspORy8ZjgJ4nSkfGd4YQ+kAn7xIJAkETJOfAARPCNaCYDts4G+ydzTETx+oo1jO1TJsXGUkby0KSOB8fPSjQZVUia4qRvStGmnBYcuLm3mE3TZ3f6jDiPjIpdtB3lNn8Q3fBQzHxy86sNLO6hxGTjBz57syFeRlJ8RRLaS07UC9ZHccI7RKf+m5xGWgJzB60FHYtG7twyM32JLQJzWgmVIHUKzA6mhtutSVyF9k6nirKY4HLI8IORr8H99QXO67Mk6BR5zwVz560WexVK5+0shS4HfMhRjwyPjQnOFqdQVOobbMgg7xRu+OagK8RhbjqiveQoAahQDSB/MrJIA/KmTVJ66ZHuNIn+YlXwJio3Lp58BEqUkaJHujyGQoKfE7lCEdgyd4FW845BG+oTAA4IE5DmZpp9muy6bl0hzRsBahzVnuInpmo+XKltGCOtpClJMqyScteSQTKj1GmcTWgbLvf4NZuO3IIfeI3GZG9pkTy4zVuXpWWds92ptiLx1Eye0Inzr3BC6u+bNsO+FjcjQAQmSeXPxqq5crWVvuHvEkJ6qOZPgATnzIpv2RR9gs3LtzuuPDcZB13Qc1RrmcvQ0gR2hxAP4ky0QCpLgCl8OExHDWkC+l+8XJ3i48cxxlXD9PKjWyt1969cqPeaacWM894pIHxNDdmHw08H1idySAeKo49M6BDF7Q3UNLbtWid1pIBEzJjX9KDbVDcZs2ssmis+K18fICheJ3ynnVLVmVGT615i1wp12VahKUjoAIpUaX7P2g1hynCO8pSiDA0y5+Bq7Z3Abw67d/Fukg6dIFZwnFHktpbCjupGQ4Vy/iz3YFsqIQrUc4zq2tCfs6t0uXKErAIGef6T8Kb8dw4Lu220ZAq0/bpWa4Jii2HErRBjgaabTa+HQ6tOacxnx5/Oq6WqD7bXKVXqwgndbhAJ4boj50/4JhK22E77TToIG9vpBJPLe6TWR4jeF11bitVqJrW9idp2g0hvtACkAEqPDIqPjPDzosSli1hYgEqtOzV/wDjWQD5GRrSpjuBJUyX7YqWlv8AzEKEKQDorLUZZkcxWj7cYOlwSgd8kARy+poLdW4w+zKnXIW/KUoAnIgAkn+mKJuCMlNdJNO1jZWr7JW62Qok/eNyCnQz2YBSUiY/vot4hhXZrKUrS4ngocfEZwek1qZxqj+3mDm0ue2bA7J6SANASO8g9CPrKheE3ymCpbXfZWN1bZzy5KHyVx+FaY1eW+I25SNyVA7yDmpB5p5eVZ9jmzLtqrfbVKRx4ieB4UiVziVhbOJ7RhSkSM0K4HoeI+VL7i1DuhRIGgNTKvp/Dunju6enCrFjadoQSUjxUlM/7iKzv7OvoQ2S2cVdKWpfcabSSpZAjoMxrR/ZjCrl0Qy02EFRHbOCMug04zwnSiTWJxbot2WkbiSCr75sb8ZneO9pMUFx3aC5c+7W+yw0NENqBAHg2STrWcpL2cbZ0PX2N2VgreSo3d2AR2ijvJQZM7o0Gc/CkDEbt+9Wq4fUrcGq+A/lTwJP/NGMB2aSpXaOhRbGe84eyQemffPpnRG9x22tZ7IC4dTkneEMo8EfjI/MeMwBVL6kP5oVheEoSEXd6nctgPuWD77wGYgflJzUs6zQfaLHXLpwqVknRKBokcAPKvbp+5vnpVvOuK0A4DpwSAPAVP2SLTMFDjw0MbzaDH4f9RY5+6OG8RWumXaLVNu0A8opddg9nxSjmuMxPIjTOm3/ANKW6rPt23iRGQKYnp4Uo4Vgjl33goqUokuOLGSAIzWs5SQdJpgxLGEBtFnbd4JIlf5jkMh9aUbVhftbBLe8+uClB7qTotXAeAymPCv2BsoUFvuLV2oUdxICSFGDkQQTrA86sbdKShbNs3B7Jsb8cXFZkeIECmjYvDm7NgvvBJdWJSD+FPnoTNVls7MsnpXTiNyQEPstBR07gCjx4dPCqm0t5/8ASupbY3EgjuAlZUdQRpkNav4Re9teb6vdBketK2P3n2u/WoZhS91PgMh/xV42+xL9xf2aaaMrdtd9GgXJGXgDmetE/wDCbN1LpAW0EokGZHGBGs8KY8ZcQi2S2kDSMgBOUZQKBbRJRa2G6ZLj5GfIcevIVao2zti1UtUIzOccJgTxokvZq7QnfLDgTrO6Y0nhwpi9mWEh5xSlZlMFMjLU8+PlWk4pfuMNkgxlPMRHCtbFrM8H2teZSEPJ3wjKFSFQI4/XChW2m1ir9SFKRuBveAAMiCRn45U1O4qm7cQl9kKSrulaBChMd7rEiRSLtFgblo8ptwSAe6saKEmCOUxpVC8wXG3LdXcV3Ve8CJB8ss6sv4kFqUoN7oJmBJic/ryoEKtMO5a/GmzZTMXLjCyUKUhURlVy62ldcSErz60b26tGyO0QIUTmPLP66Uk7tQgxs/ga7x5LTWpPePBInNRpoxJlu4uGbC0SFMtQN+JK1HNap+og1FYFeHjsGjvXlwgBYGfZpP4B/Pz5U14QpGHsSWk9upJKlnXPOPDQzWLfRDcX2bwq1EKStxY175jwgcv1pVfxxDZ/hmG28iN6JUZEameHxqDaHGy6smACdSOJ51Psts0bmXHFbjKM1r8icuekUgJuLx15XeUpaj1JPlR/BtjVqWBcbyJIPYpALpBGRVPdaT/MuOgqziGPJYRu2bAZGhdVm4c4yV+GaYdnnn7pkItkJYaT/mXLuZUScyM5UTnqa555ZftjpjJ3lVHEAi1bKFIDe+YRbsq3iuJEuH33DvAe8AnPQ1VGySnVKubz+GYmQiB2ixMxl7uRjpHSjH+NWWHAi3BeeJlTq81EyAcz4GkLH9onrpcuKJ5DgKsMNXdu6ss9zUmoK7R7ThSPs9qkM24JhCfxdVHU8/Ou9lLTs0Lu1D3QQ3PFR458BQ7D8ES2gP3ZKGzmhv8AG7/SDoP5jUtxtE6vdPZoS2kQhufj88+tdNsa2t4fsu6VF90KWveKlDqc59c65x194+/vU/bOYs6Wt51CQI155cOXDLpVO93XSt5QAab72XHkPrnUz7JKbZ1i3LihuleSQcidc/hVDZ7CXFqKggkCZP8AertxeHEHCVFxTkwlIgIQnOMo0nXnTfhd4u0Z3VAaa8dBqOdEy/DVmgBwuqWkKk8KWdrMUW+93j3W+6kcBzrS7bFQ207cupHu93LUnl51m2DYMbp4pBiZInPU8Y8da1BB32b4wlhUKnWRA4Rn1+utavjRS8zCYIUCJHXjWfM+zR1EKQ6lWuQyz4D640RF09ZpPaCQnPpkM4OlIq2/h1vh7CnXVd5SYQBG9JmYByPKqmzl2l5ta90OAZFKhIiADkQZkiTPPhWc7S7QO3jm+5kEyEgaAa0x+zLG+wWUKzQ5kQeHXPrFZuOy42m2faUpS7RPZrAlbIzSREktk5iPyny5UkmDwrXtpdnkuo7S3XB1BBjKNMulZZe2SkLKCndKciNcxx/tRjv2t8LWKY8t8jf4CMuOZzolszbpabcvlJCuyIS0k6dqfdUeidY5xSuEkmAJJMAU43Ti2UJsm09ogELdSBvErjOcsozEU26PYz7MLOHFXj8kDezUJlUgz6znVfb3FkuFQQdVTPTgPCZ+FX8W25AYDTbKWhu5oKYgzqCNT0gcazu7xAuKk1S7nA19pcEwtdy+hpAlS1QJ+fpW+2eCMJYRbJ/y2wN88VEagnxn0rOdkgiyYF0tSA85k22r3gic1ROh0nkZrQdkL9LjQ+8SVDPWSNRmePIHkKLVr2G7VYJaAh65gNNmQ2Mt8kHLwz4axWd7TbZOXB3EfdspyQhOQAgDh4UX20ZcfdJknPuz8vjUmz2w6DC3zKY0Gs6+lR3omYZhD1yqG0lXEngBzJ4UysYM1bAbqRcPASpZgstRnxMOL/lmuNr9pCFfZWEhttJhSUCCozoYzVyPMzU+EbMLLQXduG2txENZgrz3piYSD4elZu7OGpqfqCg2u4uCGwt91RAU4rMDzGQG7PdgRnyo2zYW1h3nt15/OE6oRlon++dQYltWhpss2aA2idRqeMk6nOli2tXblcJBUeJOg6knIUySLLK5DjuOO3KwmYE6Jy+AoltA6vsBbo90++RxHXrQnt020NW6C+7nvrAJSOiYneHUUUwTElLUd9qc+8fARx8vjT5Rm43sNsVfZkw2M9SeM+PEVB9uU6vvZ5004mttyITnoRQy+eZt0lCUBThAk8ulVqnIJtRtB2oQwkQhOvWmvYVljdAyndAMn6mlPDMED65JAk5z9cfhTTabLrbzQsSDlWt7ZpmxtDgQSyokEQQOPhQuyLlxb3DNwSApBAUQT3oyPlpHjXJxtdsnedTvAaZz9edK2Pe0Vx7uIQEI5j3tef78qP4UIz7CkkhQg1LZXRbMjz8Mv2rT9msPaeYDjjaXEKTulMTGes6g8Z60tbYbHdgC/bkrt+PFSM473TrTKdu7DHl7sA+8CIHHPT6iqryA6pSyopJOccchn9cqWGHik0y4W+Cie7rStLOwWGBTq7pfuWyS54qA7o9c/KmP2Ut9s/dXDwCjuamZkmTB0HD1rj2dsNixuUvq3UPkJSriCOXWYimS7vLTCbMoblTihM7vvE6bx0GXyrG5eEyrbNS0vrQshUHIjwH/AB5VR2dsg48N/wDy20lxz+lIkjzMJ86gxO97VxSzxNFUsFnDi5kFXTm4OfZtwpR8CspHlWuiJYHhzuJLXCYJJK3CfRA8BAAo29haMNTKllThHug5aEj5UybF4YbTDkupELWkKOXE5j4Gs52juHHHVFZJMnWseEXlav2GKOPuZmTHHw8PqK17ZxAU1JB4R6fXpWRbA4Ou5uEpEgAEqPT/AJNazgmPWynlWrK94tDvK5nkPzRzp6HYLieD21qv7StALqc0ZmAQTnn0M+INZrtFjTtwtRUTE5DpWl7cthaoJ5xy8aX9nMGaCHH3gNxtJWqdDwifiKUWcO2eSlvt7te40PdT+JwxMJHOrVxjSUpLSW0ttTHZzJOnvwJUrMd3Sg13i9xf3XcTvKkhtMZIRy5Dx11o4lDFinecIduTqfwongKxljcuOo6Y5THnuu7LDlJSFq3mEn3s5cXxjklIMwE86hexP8DQCRpkOFAMQxxx5WZOdSWThTmQAf5jHzqmMx6Fty7MjKww2VqzWR3QeZ40Hs7RTqy45x4efHp/aq91fqUffQPEz+lVmrl6ZSoHwUPka1uM6sO9hboQMk6a8/DKpSXQqESBPlSlaY8tBAcBApqstqLdCQSQT/bWmaFlGb5oO2ymXQApQgHrGs6jP9axfEsPcYWUOJII9D1B41p3+OoeIlQAkgdYiI4+Z51axGwZeQGnxIUO45+JB5gn5HWreryITNgdphbLLbslpXwPStIuW9w9o1C2ljvJOYUDqCNPoVjWO4Qu1eU0vhmkjRSToR407ezvaMn+HdVkfdnrwzps2qD7a7MJa/iLbNhRgj/TUeB6Uu2T5SmMtf0Fa48wllxbTmbDoIWnOM+NZfjuDqtn1tHMA9080nQ+lS22m22bt95m3H/TTvKnM7x06A5H4Uje1BKmCGpXuzl3pBEa55jXnzrULK2bS+u47UbpGYJiOOfMR8qyT2s7Qt3LwS0reSjKcoPUc9eNYklu2yC0iSANSQPWmvGH2V7zI7QqZIatkzkmFd4mdSpW94ZUP2FtQ5iFsk5jtAojogFZ+VMHswtvtOJF5aZSkqcUcsiSVA+s1rKbUujNaXr7dsli5hIA0Cs4njPGcsudKe1SmxAGvDPQdf7njRTa+/37lSs4k/UculJt252jnITkPry9KzMfyDRf3i7Owa7LeQblR31JJB3Uj3UnqSDIq5sbgCrdP2t2WkEdxB1V1PLOPWjOK7Pofcw63JjcZ76eOcH1/vyql7SMRUHeySYS33IGQ91JHjymrUqA8dx9Ty4BhIOg666+WlHscS6MMatmwS7cKG9nmEgb0noYAz50pbK4Wbh8TkhPecVwCRmZpywTaBq5u7h2CENNw1llup/EQeZ8/jSAJ91GGs9k3BfUO+viJzgeAypRaZU6StaoTOp1J5AcfHSreK3QcdccUZSD6k6AfvXOGWpdUXHIQhAy/KkcI5+GvGq1qT7Ts2at37uED8xEqPgNfTSrbeCtiSuZ5rOZy5DSuXcWUtRSwD1WdTwJ5JnkKiVbqPvLE+tc5jf3Vu5f2xbFjbgyUg/AeQroYc0rRIFDhbZ5KP8AtNSspWnRaZ5HL51rhi7W14E4BLfeSdUKzBoFc4XJO4ClY1bJ1/pPHwPxo+naNxrJxJEDL9PGpEYg3fdxKNx0CQoceOda5nQJ1veLQoZnI5itnwxIurMEZnd7vy/SsvxGyDiVq0fbErT+dPFQ/mHHmM6OezHH+zc7BZ7qvd8eQ9K1OYLBnHMK+125Ru/xDA3kE+8pGcp/UdazJh8tuBQyKT8jW2422pl1D6ecGOOY/SazD2g4UGLolEdm6O0RGgnUes1T6EaGh8XdmHBmpIz6QNaHW2KHcSFMlwgRvZaTMZil/wBnGMltamzG6Rx9KZ8VZSFiIEifeA4nnRd+l0Znmt1t50qO42tQVEQmOYIz4dM6wrH3d55apBknQAfAZcq3CyuJwl9RyB7QJOuW8YOXL9KwF4ySfrxowxk5b2ZfZ4stvuXEApZYcUqTGqCkRkZMnSjfskxH7O67vpyW1+uh1igOyVsFM4goz3LUkZ8StI86ZvZNbfc3rsGUoQEq694wOuhqy36DjG8PUole+gmVTAM9B4RrQbZXC+0vUBShCVBXQgH9a6xLElkqk5zOkeH6Va9nMnEGk8znlwjTLQUTy9i6WjtQ45jnbITA3+yCdQUJ7v8AeuPaVcJNwog5kyRw5fp8ByoxsTg4/wAYuypIPZlagAMgSuR6cuefCkbaq47S6dMn/MMepp1ydiNy8WMMTuGDcr3VHjupEka8TrVK5cUxbIAgLfG9lkQiSAD4nOr21jX3eHW/Hs94j+tcfIVX2nUF34QPdQUoGfBAA/erS2FOW5cdbt08I3j/ADHNRPhp5VYxF8LUGW+60jTllqo9an2fEC6uOIBCfFR19KDNgkBI95xUeUx86dIaw+CFH3WU6q4n9yeVfjjWZDKAE8yNf0qrjzoSpLCckNiD1PE+tF8KsW0N77kc/Cs6O1ZnEnBmoA/CunscaV3VoiB5+tdPY4JMNp3eG9lPwoVfFDklKSkjMo/VP6ipCVwkbmZK2FcfyTofKhVstVncpVrBBBGikkzI8R+tTbO3G66GVmW3e6fPQjzqrfMKCClWrLhR5GSPKQfWtSaBq2xTurZvGR3VwctOEjwIpUvEdhcSjQEKQdJSe8PhlTlgSg/hLiFatEx86V8bam3tnOMLbJ/pVI+CqRGxMXKbqyChxTw4Za0obaWpcw1KlJO+w5Ex+E5ekxRT2XPlVkUcifj9GvMRg2N8nk2fUGf1qZZVhb+46kzoRWg4zchSkEyfuxp4ms0ZMKB607Xjphv+gfMmmtU97Jj7Rg77IgqTvJ5dRroInPoaxC4QQog6gxW47AWS7W1vQ+koCSZ0zgGYjiRHjIrFsVdC3VqGhMis4mj2yJi0xMn/AO3QJ8XU00+y3LD7855qQB4xl8aW9ixvWuJonM2wUB/QsE/XWmT2UIKrO+SDABSdM/dVMnlA8qkTL9XCdMuo8/D9aYfZckDEGuPvZ8sooBi6e/mCDxByM60X2Cf3Lto81R/z0mD5VUNOwSzU3eXqzIK9JggjOIjIZczMHTKsOxHN9U/mPhrHpX0Q6+BeFuQN9Gf8xM7sczkoVgG0tv2V24iI3VnyzoxNN2MpBxXD07ohLDXWcif2pZuP/mJJGrpy8Zpg2rvg3e4fcKySWWyojkDB8xQna63DF/vzKSsLB5gkH9aQ6w23/gH4138+eX/NLFs9uONK/KQf/KjmF4kW3n2IBS6VCOAznIUAfbyPNKiD56VFc2hSA+5GhAOXWrWI3BLbCZlJSPXl61A+kutJdAlSRurHQcalt0oW0EEmBO6eKT1FBetPuhCQ2kFO7qQCN7jvTpUCjL7ZbGqxEaHTejpM1N9gc/O2U/m5+VeltLYJSolcQVnIJHTrQlNhH37QH+rl4dpRHGV7xvFc3EDxO8T8hXmz9pvOduoQ0yMp4kDIdc8zQ67d+5g6uOlfkBA+JV6VoG/2eN/wl2T7seXu/Oly+V/Btz/rqj/Ymf0powc9hhKlH3nZjwOWlKmOqCWrduc91Tihy3yI891IPnSJ2dPZU7926Bz+Yq2t0qt7+YH3Lnwqt7NW9y3cXGZkA+VQXVyE2d6eaQkf9ywIqoZywmVAczTfiLJ+7z/6Y58z0pUsES4kROYy86csdUN9MgHuDXxNNNOjCVm5vGFp3gohwBZO6QDGmfMR0ArIMVYKHVpUIIURpHwr6QFun7YvJJDzQChGsc+Yj9KwHbVpSLx1C1FZSqN4nMgZCeWkR0rnhNVq1Z2CdAcuUnPftXUwdIiTI55ZUR9k2MFi4dRluutQZ5pzEDjqaXtkcR7C7aWTCd7dXp7qsla5aUa2VtxbYwGSMkvLa14ElIM+EVqzsehbau3bJK4VvKk9OE+ECg9mUBaPwd4QR4wDPOf3pw2wtNxRBGmmv1z9KRbpO6YiBOQP1qRXPWXs8NF2z2hU0/aPJTlu5qyJVplMiBofGlH2n28vh8A/ed7Tppl+tNOHoF/h6xkXmShSZ94hIEjnBz9as7S4QLmwBTBdZSJAzgwMvIZVqBnm1TpetLJ4ZpbSWj0MyBHgDUWMNqctGHjJgFJ4xBy+EVf2XKFhyze91z3Sfwr4HP086kw2yIS7ZuagndJ5g8OlMRVuVGEPJ1EBUfmGh8xVnEm5h9GaVjvp68RXAT2K1NOA7islDlByPlUlossKKF95tfEcRzFKV8OdU2rfTmg5EePAirqrJCzvNrKFHhUb+GKSd9kynl/aoG7wA99BB5p0+NBXRhz3FaPGM6v2eFoA33Vb0c/05VRbxJkcV+lfjiW9khtSjzWYHpxrNM36ELy/QUEq7rSRASNVHkn9+FDMEwtd6+MgECJ5JSOA+utEsO2dceUFOq0yAjIdAP7UaxXEEWbPYsDvHKRr/wAzWozZpT2mu0uvN2qDDTeSjwASJUfIA0n3Tqrm4JA99QCRyGgHkmKs4i92SSifvXP8w/lBghHidT5Cmj2bbOlSvtDie6PdkH1/vWoOjK3ai1sQn8RTp5aUn7SKCLBpP4nXSrrupHylQ9KbNpni68llAkE5j6+s6z3bS8C7js0nuMJDSfFPvHzVPpV7EWPZ/hnbXM8ECTTLtdbQ8kAZbg4fzKqf2Y2W5bOOEZrV5wBl0ipNpO84kkqB3Bp4mqqnbCL/ALRi0uCQZbCVqyy3ZnLqfSs19seF9nd9oEgJdG9I45CZ60X9nF8XbG5thmtr7xA5pUCFjPIjPTrRbb+0F5hqH0iVtHdMcpAMeYBnlNZnFa9MRSKa9qnD21tfI3oeQhSlA/8AVRCVieByB86VnBBpz2V/jLJ+xMFwDtreeCk++kH+ZPDpWqGhY6pN5bM3SJ3VifA8QRny+JrN8SYjhGvp1/bWmv2RYil5h2zcPfT3kAzMaHpkY9akx3CczIzH168KKoCezfGQxchKskL7qp0z4/KtYbsw26pIA7JwSR1zjTKIEc9KwvELdTCgrn008uNazsNjgurbsVKIcQO6qZJ5eJHKsymkPbvAVWzwdbB3SZkcKkW4LxpLzcB5od8cSOHjWhYrbh1JZezJ0MZcBx+tYrJsVsHbF7eTITP0DSE2I26blHJwSPGP1pa31NfduCUT6eH7U2tvN3EuNwleqkadJqK8t0rG6sZga/WdRArNSgZbVvJ5cR4irpdSr3kfCqNzghSZQT5V4HH0iDn4iaKYKoZaP4RVxt1CKXk37s/5YJ8xUgvXye40kHwn50EyqxBagQgbo4qOQHnoKBXd6kKIZl13/UOiOqZ4zoTUtvgj78doVKE5J0T9eVNmE7MtoTLm7E+4NPPiTVzejrGdlfZDY5dwvtHcmwZn8xn5da0i7eSy32aAIAiB0yiu2lyN1AgCIjTpQvHMQatAVOKC3YlLQIkkDVX5ROddPTl2D4zeizZU4T9+6CGk8UgiCo+HDmazzCbFT7yGxqo5mpb26eunitcrcWdI+AHACtS2G2aFq2XHAO1WBr+ERoKoehm3tEobQ0gCEiIFIW1GOzcKCN0hHdnPUE/vTPtnjH2S2Vn987KUAGCkcVDmBzrJmMxJzknMzUIYfZzin2e/aJ9xZ7NXgshPHrFbBgtnCrqzd0IB8UqBEg8oAEHQ86+eAohUgwQZBHA8CK+gdnMfTcW7F2NRDVwORyG8ekwZ5K6VmmMW2rwRVs+tpUkpOvMZ51QwPEVW77byNUKkVuntD2bS+jtUpG+kHPmOIPx051heKYeppR5TWt7RsxlX+H4g1eW/+Q+O1TGgCj30eR4eFatfWyH2w6jNKgCD0/tWSbNXAvbReHrjtE/eWyjwWPwSTorSmb2aY+tharG6G5u5JB1mdP2PGjYs2/bRYCFoIGv6+P1rSjg16uzfkzr9eFbXiFiNRBB4/H6NJG0mzgcExB51nKfSl9U02OKt3aAqYWAPPLTrxoLjdkF7yFJHLh9daQbW9dtV5yIPypvstpEXCAlZ786jLTifhVMvVVhJxXB1Mq3mya/MY4Dk6nOIn9+tN2JsxwlPD650s4hhqTrrVWo/JUFe4Z866BP4uGlA3bBSDKD8a/N3LycpmhowttzwFErK3OtKP+JvRGdSt4ndfhURVteNaBaMrPhPGpLq6ZaG886MvwiCT+g+FZyPtaz/AJi4PATROw2VcWoEoUvl2ijHPQcP3q8r6PhPdF73bAufdWYWOZQBPmtXdQNM8/Gg7NgX1boHaurPeMylPe1KzmowIBpwsdkSUw8oBH+m33U9JjX40dtLdttO6ygDwHwomFvOVX9THH9MAtn9mm7aXHO86dSeHgKKYnijdu0p15QAHup4qyySOdR4tiTNuAXiVL/C2M1mf0nnWVbVYq9cukuGQkwlIndTOozAk9a6bnTnq3lR2jxtd28p1eU5JTwSOAH71XbMJT1E69TV3Z7AXLlYCQY5/X1rVjabDSy6ltOYCB6yZ+NNQVdtwacPZXjgZuCy5m1cAIUORnJXlnPQnlQfE8OKZCgQpMhQJEgj96CtrUhQUkkEGQeRo7T6itXCQWV5rSkSox3pkbwjwnzFZptbs6FlSQAFak89f0IojsLjqrxpuFAXLHu8Atv8SIk5hMQfDkaacYsu1SHEeYIzmR+us0T6N+3zpdMLt3RqCDIPI/2rSLO4RirIUndRfsiZGrkDLkJmD10qzj+zaX0DLvACNMuHj/fOs0h+zeCkkpWk5GNc/Qir/I/LXNkdqldr9kuJC0wnPI7wnX4fCmTEGgRKYIIy+vSkawxFjFkj3Wb9EGdA5B04amPSjlrfOs/dPiFQIJGsidT1y8qpRZ9BW0OEpcGnH6+ulIl9ZqaUYrTMTgzB4/UUu36ApPhlRYZS/YbSLQAlzNPxombht0SlQz4dedCr/CgZihLlstBlJNG2tD7jPSetRlqeHHlQhGJuJ1zqdONc0+dRGGLZJOhPKiNrZpjSgVvjzY4dfCr7W0jQnKrcWqbLNhIgADwo7bJyyTlSAdtUI0R61I5tG48BC1ITp3Ux5lRPj6GrL5ZjFj8WWVPF5fNNJlx0IgaE5nwAzpbxHGXnEEMJLSDI7RQlekwEfhnmedB0vsNKJKpO6D+dW8c4zyHjVd3FXXO60gNfzCZ65nh+lee/L8mf6I7T4sMP13bq4ebYSStRW4ojeCpK1d3NM6buYE0IwzBXLpxIiED4wTr1jLypgwbZdSjvuSZgyfHrTSVNsp3G0yocvh8PnXf4/i8eb25/J8vlxOg+4aRZtBtuN46niOlI+ONL7QFcyUz/AOR/WaaMexJFsN96FvKzS2TpyKuQ+JrNsXxBT7pcUTJ5/WXgK6d1y9NX2ttUXDbV+ykdm6n70EGUkTmYPPIzyBrOsZwzcVIPdVmCeMzn9c60TYO/VbKVYXaTurUUwrQZnMc0qOU9Bwiu9pNlks91RH2ZY7rsT2Z6xlBE5ngKy1/LMcDxVdq6HEkjnBzz4jhvDX/mt/2XxlN40HUQFKA3xzic+h1kcDWF47gbjKoUN4GN1YGRETOeuUZ17sltG5YvBQzQfeTPxHWJ8QarzzB03vEcP3oUiRzEdNI50oY9sum4QQRChoeXlHhl405bO403dNJW2oGczGWfGAc/Eair71sFcPqZq3KNfT5lxXC3rRwTIIPdUJHmKedmPaGhYS1fQSPdejMHr+9aBtJs22+khQGmWVY1tHsg4wo7uY5caf5TSrqzBRvtLStBjQ8PHhQO8a3SQZ5f361n2G4u/bnuKIzzB01nMUyM7ZBcdq34lP7VJYeQScuf0ao3KOFEGr5lz3VATz+vOorlgaghQrLQQpkcj8KjNkDwoiWDyqXshy40aIOcNHKpGsHBo43b55jSrjNsJ4fp9RVpbBGsEPLz8eE0TYwCcpJGXOKP27IjP4Z8NKL2uYgI6zGXj18KZhF55ANlsqDmR60Ubs2meRPLWrt46lsS6sIHInM+A1pWxfa+3YPcAWY4/wDtGfrFauUjMlo8884QZIbQNSchpxJ+VKePbWoY7rA3lmQXDqB/Kk+u8oRyBoPc4rd3klCVBAjvrgJT4aJHlJ60LuLVls5K7dyDKs9wKnXPNeXh8Kx5c6/7/TfhqbofcKcePaLJMk5kyTzz1PCorlEEZRlpTLgmzzr6piZOsdPDIUO2rws27/ZnM7gPhM5V06YtadstiNvibSU3HdumgAHBAIEjdV6jjlOXEU4G8SiLe6SIWCBPuqHEE8N0fOvna3fU2vfQopUNCPrQ8q3PZq9N9buJfCTutJ3VJEKT2jXegmY5CsXgy7ebQ7OJ3N2Cpr8BAktnIQTqUkydayjaTZpbKpiUmYI4jh0P/Na57PcSW80UOQoDeOep+8UM+dSY7aI3y2QFJPeggHdMT3eWgovHMX4Yjs/tG9ZqJbIg6pOnjM5Gtp2T27YugEkhLmWRyOnLiJ4isq2xwptpwhAgSDHKQNPWl1kbuYJBHI08WbgvD6kVGXwoBjmHAgkgHLz/AL0p+zfaR9xJQ4oLCYAKhnT7fK7p8vlTjRWTY7s8mTCQPnSpcYUUnKtZxHMgc/3ily9tUk5jjReGpWfqtyK6TcOo91RimC5tE5+NV124+NZ21pRRjrg94A1ZRtMOKBlXX2FPWolYcjrn9cqtxaX29rGgM2+GVTJ23YAI7Ek+NCU4K2fzeo/auv8A081OqtBxH7UyxaFj7Q0D3GfCSapXG3ty4fu07vRGRPpnl+lco2bZy97Xp/7aKNbONSO8scMiNP8AbVapIXnTcugqccDYMTvHvEESOaiCCD51Nh7Vs2sFDS3iBkpzJM890Zxwg002mzDOp3z4keHKjVls4zEd7TmOnSszHbVz10TlWj1wrvZAxCEDdSM8oSMoHWi2HbFne70JH9p1nw8K0GywhtJynL65VdQ0I8fCuk8cenK20DRZhlG4yM418uNZtt8P4hPD7pPzVWsYxKGjuEpJy3siR1zBzpCxvYtlTyiXXyTEkqSSctSSiq5buhI//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6" name="AutoShape 11" descr="data:image/jpeg;base64,/9j/4AAQSkZJRgABAQAAAQABAAD/2wCEAAkGBggGERMSBwgSFRUWFRUVFxQTGRUZFhYZFBkYGBUXFCQjHCYgFxkjHRQYHy8gIycpLywsFiIxNTAqNSktLCkBCQoKDgwOGA8PFzAkHiQpLCwqKjU1KTU0LywsLCwpLCotKTUrNCosLzAsLCw1LCwpNjAsLCopKSosKSwsKiwtKv/AABEIAMkA+wMBIgACEQEDEQH/xAAcAAEAAgMBAQEAAAAAAAAAAAAABQYCBAcDCAH/xABFEAACAQICBAgKBwcEAwAAAAAAAQIDBAURBhIhMQcTQVFhcYGhFRYiMjNykZKx0SNCVFVigsEUNDVDRLLhJFJTcyY2Y//EABoBAQADAQEBAAAAAAAAAAAAAAABAgQDBQb/xAAvEQEAAQIDBQcEAgMAAAAAAAAAAQIDBREhBDFRcaESM0GBkbHBBjJC8GHRFRYj/9oADAMBAAIRAxEAPwDhoAAAAAAAAAAAAAAAAAAAAAAAAAAAAAAAAAAAAAAAAAAAAAAAAAAAAAAAAAAAAAAAAAAAAAAAAAAAAAAAAAAAAAAAAAAAAAAAAAAAAAAAAAAAAAAAAAAAAAAAAAAAAAAAAAAAAAAAAAAAAAAAAAAAAAAAAAAAAAAAAAAAAAAAAAAAAAAAAAAAAAAAAAAAAATGi+jVzpRWdK3mopRlKU5ebHLzU+uWS7eghy2YpUnonbQtaEtWvV1a1drfH/jpdm99LZMRxRKrV6NS2lKFaDUotxknvTTyafajAtGk1KON0aeIW62yypXCX1aiXkz6FJL2rpKuJjIiQAEJAAAAAAAAAAAAAAAAAAAAAAAAAAAAAAAAADcwzB8QxqephllUqy2bKcXJrPdnluXSwJbRCxowc7y/j9FbZSyf16r9HBc+1az6lzkLiF9WxKrOrcyzlOTk+06NjnB3pBClStLKyUKVNa1SpOUYqrVklrSyzcsluWa3JFXu9BrnDl/q7qGfNBN97yOnZnLKFc4a+iWJ0LapKhiG2hXXF1FzZ+bNczi8nn0Ebi+GVsHrVKNxvhLLNbmntjJdDTT7TblhVGlvbZe8Bwex0+pRhcpftFFamfLOH1c9qezby8pyu1xbtzXVujXy8XWzRFy5FM1RGfjO5y0HU7/gcqU/R5rtkvimu8grvgvxCjnxes10JS+Dz7jBbxLZrn21w9KcJv8A4TTVymPnJSQT1zoZidt58V260fikaNTAcRpb7Vv1cpfBmym7RVulnrw/aqNarU+iPB6VbatQ9LSlHrTR5nRjmmaZymAABAAAAAAAAAAAAAAAGdKlOs1GlByb2JJZt9XOBgCy2XBzpJdx4yth7oU1vq3co0IJc+dRxbXSkzY8WdGsL/jOlUakltdKwpyrNrmVSWpTT9oFSPa1s7i/koWdvOcnujCLlJ9SW0s3jDovhf8ACdF+Nkn5NW/qynn61OnqQ7G5HjdcI+kVaLp2l6renyUrSEKEV0eQlJrrbAyo8HGOpKeKQpWcJbp3tSFHPoUW+Mb3vZHkM/A2iOF5eEtIKtxLc6djSyin/wBlXVTj1Qe8q9atUuJOVeo5Se1yk22+tveYAWrxrwTD/wCC6J0M9q17yc7mTXPq+TTT/Kybw7TbH6NrO7xLE6iSzpW1GnlRpubXlz1IKMZKKeS2Pbnyoo+DYXWxqtCjb75Pa+SMVtlJ9CSb7CQ0txWje1Y0rHZQoR4qmufV3yfO29ufSWjTVE8HrR4Q9KKKy8NVZL/6ZVP7kzG501xC+/e4U5dKTT+OXcV8DtTxMoScsXjU8+k11PM3dH9JHgdxCrSbyzykueL3lfA7UmUPoOOlM7Zribx6soqcNuecXu5+lbuQ36OlPH7K1KnPsWfd8ji+EN6SWkrVv6ehnVt3yyj/ADKS5eTNLnSIe10ixOz9HeSa5peUu/PLsMt3DcPva12IieMaT00cKbM0a27tVM+Ux6Tr1fRMcTwuv6W2lH1ZZ9zPOrg2A3314Z/jgk/bsOLWXCNe0f3igpdMW13PNFhsOEWwrZKrNw9ZNd6zR59f07s867PfqonhOvVrt7Zidn7LlNfrTPXTqvtbg+tK6/0+T6YTb+OaIW/4MIT308/Xpxl3rLIxsNJaFztoV0+mLTy9jzJm10nuI5KF0+ptN+xmavBsWs62blNfn/bZ/su1W4y2mzVlxy7UeusKRd8F0M3qUIP1Zzi/Y9iIa74Nq1LdSrLsjNL3TsUNKJT2XFGEutZfNHvDEsLuPSWrj0xezuf6GO5teJ7L31mcuLvax3DNp+63T5ae2T5/uNDLmjurxz5pqUfmadXRjEafm0lL1ZL9cj6Odrhd15l4l0Ty/XI1bjQq0uNsaFKXTHyX3fMU/UUU6XKZjn+w200YXf8AtzjlOfu+b6uF3tH0lpUX5Xl7dxrNOPnI+hLnQGkvMpVY+rLW+OZEXegzezj0+ipD47f0PQtY5Yr8f3qt/iNmud3fy5xn7S4iDqt3wduX9DSl6j1X+hGS4Pop7cNq9kv8m2nEbFX5ezlOA3fwuUz5zHw56C4cfoFg/orS8vprY3UlG2ov8UVHWqdjaEuEu+s//XsMs7Lk1qFGMqrXNKc9aT581keg+fR+GcH+k2LrWtcFrauWevUSpU8vWm4xftN+WhWEYb/HNL7WD/2WsZ3UtnJLV1YRf5iv4pj2KY288VxGtWeef0s5Sy6s3s7DQAt3hbQnC/3DALi6lv17yrxcU1+ClvXQ5mFXhLxuEXDCI0LODWTjZUoUm+lz21M+nWKoANi9xC7xKWvfXVSpL/dUlKUva22a4AAAAACc0P0dqaSXChqSdOC4yq0n5kd6XTLzV158giMxvW3/AIvYuo9le7WrDnhQW+XQ5vuS5yqlr0iwjSDHK86ksKqqPmwio7IwjsilzbCM8UMd+6qvul5id2SsTCHBMeKGO/dVX3R4oY791VfdK9meCc4Q4JjxQx37qq+6PFDHfuqr7o7M8DOGhh1/WwurCrbSylCSkuzkJjS7D6WtC7sF9Dc5zSX1Kn8yD7Xmuh5chreKGO/dVX3SyaNaOYte0qtliOH1IwqLXpTktlOrHzX0J55PobLRE7skTMb1DB6XFvVtJyhXg4yjJxlF704vJp9TR5lFmUJypvOEmmuVbGSdppPitn5t05Lmn5Xx295FAmKpjdK1NVVO6VxsuESvSyVzbdsJNdzzT9pP2On2H18tavqv8ace9eScvBoo2q5T4qXaLV7vbdNXOIz9d7t9rjtOus6dRNc8WpL2m/QxdR9HVyfQ3FnBKVapQedGo4vni2mS1ppbitr/AFGuuaaz79/eUrjZb2l2zE9OsZSxzhuzTrbqqon+Jzj0qzd5oaRXVL+e/wAyT/yb1LSictlWjCXU8vmcSsuELU2XNrJdNOX6P5k/Z6b2Fz/WRT5qi1e/Yu88y99O4Zf1pjsz+8p6pjZtut9zfpq55xPzDqscTwq49LbOPUvkfvE4NPb+0d7+RRqGMKazW7kcWmjZWK0/+TuZ5lz6Pqz/AON7TnMfE+7rGI4pY0rs1Ty19pcHAB9A7gAAAAAAAAAAHrQu7i1z/Z684579VtZ9eR5ADb8LYh9uq+/L5jwtiH26r78vmagGY2/C2Ifbqvvy+Y8LYh9uq+/L5moBmNvwtiH26r78vmPC2Ifbqvvy+ZqAZjb8LYh9uq+/L5jwviH26r78vmagAyqVJ1W3Um23tbbzb6zEAAAAAAAAAAAAPWhdV7Xbb1pRf4W18CRjpXjEd16+2MH+hEgtFUxulaK6qd0gAKqgAAAAAAAAAAAAAAAAAAAAAAAAAAAAAAAAAAAAAAAAAAAAAAAAAAAAAAAAAAAAAAAAAAAAAAAAAAAAAAAAAAAAAAAAAAAAAAAAAAAAAAAAAAAAAAAAAAAAAAAAAAAAC7WvBVid3Rp1Y3lCKnClUzqScYQjWg5xcpbeSM89mxx6VnhHgpxyVOE+NoZylGOopSc4t1FTetlBrKLetJptKMW8ymAC0YhoBe4XKlG7vKP0sZyi4cY0tTUbzzhHNPjFlKOa2PbsPVcH1XLN4nR/l7M45rjIuSTWtmpPLJR3yzWqmVqw9JHt+DNue5+rW/uA9tJ9Gq+i9RUrmpnJpNrVnFptJtZSSby1ss1s2bMyGM57o9X6swAAAAAAAAAAAAAAAAAAAAAAAAAAAAAAAAAAA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grpSp>
          <p:nvGrpSpPr>
            <p:cNvPr id="27" name="Groupe 26"/>
            <p:cNvGrpSpPr/>
            <p:nvPr/>
          </p:nvGrpSpPr>
          <p:grpSpPr>
            <a:xfrm>
              <a:off x="-4363047" y="-1541648"/>
              <a:ext cx="7823341" cy="1454814"/>
              <a:chOff x="1009624" y="1355581"/>
              <a:chExt cx="7823341" cy="1454814"/>
            </a:xfrm>
            <a:solidFill>
              <a:schemeClr val="bg1"/>
            </a:solidFill>
          </p:grpSpPr>
          <p:pic>
            <p:nvPicPr>
              <p:cNvPr id="28"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6083" b="1275"/>
              <a:stretch/>
            </p:blipFill>
            <p:spPr bwMode="auto">
              <a:xfrm flipH="1">
                <a:off x="6736449" y="1355581"/>
                <a:ext cx="2096516" cy="145481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Espace réservé du contenu 2"/>
              <p:cNvSpPr txBox="1">
                <a:spLocks/>
              </p:cNvSpPr>
              <p:nvPr/>
            </p:nvSpPr>
            <p:spPr>
              <a:xfrm>
                <a:off x="1009624" y="1752600"/>
                <a:ext cx="4186238" cy="685792"/>
              </a:xfrm>
              <a:prstGeom prst="rect">
                <a:avLst/>
              </a:prstGeom>
              <a:grpFill/>
            </p:spPr>
            <p:txBody>
              <a:bodyPr vert="horz" lIns="91440" tIns="45720" rIns="91440" bIns="45720" rtlCol="0">
                <a:normAutofit/>
              </a:bodyPr>
              <a:lstStyle/>
              <a:p>
                <a:pPr marL="342900" lvl="0" indent="-342900">
                  <a:spcBef>
                    <a:spcPct val="20000"/>
                  </a:spcBef>
                </a:pPr>
                <a:r>
                  <a:rPr lang="fr-FR" sz="3200" dirty="0"/>
                  <a:t>e</a:t>
                </a:r>
                <a:r>
                  <a:rPr lang="fr-FR" sz="3200" dirty="0" smtClean="0"/>
                  <a:t>t au-delà…</a:t>
                </a:r>
                <a:endParaRPr kumimoji="0" lang="fr-FR" sz="3200" b="0" i="0" u="none" strike="noStrike" kern="1200" cap="none" spc="0" normalizeH="0" baseline="0" noProof="0" dirty="0" smtClean="0">
                  <a:ln>
                    <a:noFill/>
                  </a:ln>
                  <a:effectLst/>
                  <a:uLnTx/>
                  <a:uFillTx/>
                </a:endParaRPr>
              </a:p>
            </p:txBody>
          </p:sp>
        </p:grpSp>
      </p:grpSp>
      <p:sp>
        <p:nvSpPr>
          <p:cNvPr id="31" name="Rectangle 30"/>
          <p:cNvSpPr/>
          <p:nvPr/>
        </p:nvSpPr>
        <p:spPr>
          <a:xfrm>
            <a:off x="6596354" y="660448"/>
            <a:ext cx="2202624" cy="4557334"/>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285617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re 1"/>
          <p:cNvSpPr>
            <a:spLocks noGrp="1"/>
          </p:cNvSpPr>
          <p:nvPr>
            <p:ph type="title"/>
          </p:nvPr>
        </p:nvSpPr>
        <p:spPr/>
        <p:txBody>
          <a:bodyPr>
            <a:normAutofit/>
          </a:bodyPr>
          <a:lstStyle/>
          <a:p>
            <a:r>
              <a:rPr lang="fr-FR" sz="3600" dirty="0" smtClean="0"/>
              <a:t>Théorie quantique du rayonnement  	</a:t>
            </a:r>
            <a:endParaRPr lang="fr-FR" sz="3600" dirty="0"/>
          </a:p>
        </p:txBody>
      </p:sp>
      <p:grpSp>
        <p:nvGrpSpPr>
          <p:cNvPr id="196" name="Groupe 195"/>
          <p:cNvGrpSpPr/>
          <p:nvPr/>
        </p:nvGrpSpPr>
        <p:grpSpPr>
          <a:xfrm>
            <a:off x="571472" y="1597871"/>
            <a:ext cx="2013308" cy="2402633"/>
            <a:chOff x="571472" y="1597871"/>
            <a:chExt cx="2013308" cy="2402633"/>
          </a:xfrm>
        </p:grpSpPr>
        <p:pic>
          <p:nvPicPr>
            <p:cNvPr id="5" name="Picture 6" descr="https://encrypted-tbn1.gstatic.com/images?q=tbn:ANd9GcQXGcPdjcgWQpF7xR1lAdc5YmpIWBR2yOOE1N2lyk2UdbHFwfXb"/>
            <p:cNvPicPr>
              <a:picLocks noChangeAspect="1" noChangeArrowheads="1"/>
            </p:cNvPicPr>
            <p:nvPr/>
          </p:nvPicPr>
          <p:blipFill>
            <a:blip r:embed="rId4"/>
            <a:srcRect/>
            <a:stretch>
              <a:fillRect/>
            </a:stretch>
          </p:blipFill>
          <p:spPr bwMode="auto">
            <a:xfrm>
              <a:off x="947831" y="1597871"/>
              <a:ext cx="1011369" cy="1428759"/>
            </a:xfrm>
            <a:prstGeom prst="rect">
              <a:avLst/>
            </a:prstGeom>
            <a:noFill/>
          </p:spPr>
        </p:pic>
        <p:sp>
          <p:nvSpPr>
            <p:cNvPr id="6" name="Rectangle 5"/>
            <p:cNvSpPr/>
            <p:nvPr/>
          </p:nvSpPr>
          <p:spPr>
            <a:xfrm>
              <a:off x="571472" y="3169507"/>
              <a:ext cx="2013308" cy="830997"/>
            </a:xfrm>
            <a:prstGeom prst="rect">
              <a:avLst/>
            </a:prstGeom>
          </p:spPr>
          <p:txBody>
            <a:bodyPr wrap="none">
              <a:spAutoFit/>
            </a:bodyPr>
            <a:lstStyle/>
            <a:p>
              <a:pPr algn="ctr"/>
              <a:r>
                <a:rPr lang="fr-FR" sz="2400" dirty="0" smtClean="0"/>
                <a:t>Albert Einstein</a:t>
              </a:r>
            </a:p>
            <a:p>
              <a:pPr algn="ctr"/>
              <a:r>
                <a:rPr lang="fr-FR" sz="2400" dirty="0" smtClean="0"/>
                <a:t>(1917)</a:t>
              </a:r>
            </a:p>
          </p:txBody>
        </p:sp>
      </p:grpSp>
      <p:grpSp>
        <p:nvGrpSpPr>
          <p:cNvPr id="208" name="Groupe 207"/>
          <p:cNvGrpSpPr/>
          <p:nvPr/>
        </p:nvGrpSpPr>
        <p:grpSpPr>
          <a:xfrm>
            <a:off x="3142195" y="4538167"/>
            <a:ext cx="1428761" cy="1071570"/>
            <a:chOff x="357158" y="4533607"/>
            <a:chExt cx="1428761" cy="1071570"/>
          </a:xfrm>
        </p:grpSpPr>
        <p:cxnSp>
          <p:nvCxnSpPr>
            <p:cNvPr id="33" name="Connecteur droit avec flèche 32"/>
            <p:cNvCxnSpPr/>
            <p:nvPr/>
          </p:nvCxnSpPr>
          <p:spPr>
            <a:xfrm rot="16200000" flipV="1">
              <a:off x="1263919" y="5083177"/>
              <a:ext cx="10440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11" name="Groupe 153"/>
            <p:cNvGrpSpPr/>
            <p:nvPr/>
          </p:nvGrpSpPr>
          <p:grpSpPr>
            <a:xfrm>
              <a:off x="357158" y="4533607"/>
              <a:ext cx="1405010" cy="1045688"/>
              <a:chOff x="7238956" y="4881510"/>
              <a:chExt cx="1405010" cy="1045688"/>
            </a:xfrm>
          </p:grpSpPr>
          <p:grpSp>
            <p:nvGrpSpPr>
              <p:cNvPr id="14" name="Groupe 137"/>
              <p:cNvGrpSpPr/>
              <p:nvPr/>
            </p:nvGrpSpPr>
            <p:grpSpPr>
              <a:xfrm>
                <a:off x="7615331" y="4881510"/>
                <a:ext cx="647694" cy="1045500"/>
                <a:chOff x="7615331" y="4881510"/>
                <a:chExt cx="647694" cy="1045500"/>
              </a:xfrm>
            </p:grpSpPr>
            <p:grpSp>
              <p:nvGrpSpPr>
                <p:cNvPr id="15" name="Groupe 156"/>
                <p:cNvGrpSpPr/>
                <p:nvPr/>
              </p:nvGrpSpPr>
              <p:grpSpPr>
                <a:xfrm rot="16200000" flipV="1">
                  <a:off x="7321240" y="5175789"/>
                  <a:ext cx="1045312" cy="457130"/>
                  <a:chOff x="2795008" y="6204064"/>
                  <a:chExt cx="1487390" cy="479842"/>
                </a:xfrm>
              </p:grpSpPr>
              <p:sp>
                <p:nvSpPr>
                  <p:cNvPr id="125" name="Arc 12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6" name="Arc 12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6" name="Groupe 156"/>
                <p:cNvGrpSpPr/>
                <p:nvPr/>
              </p:nvGrpSpPr>
              <p:grpSpPr>
                <a:xfrm rot="5400000" flipH="1" flipV="1">
                  <a:off x="7511804" y="5175601"/>
                  <a:ext cx="1045312" cy="457130"/>
                  <a:chOff x="2795008" y="6204064"/>
                  <a:chExt cx="1487390" cy="479842"/>
                </a:xfrm>
              </p:grpSpPr>
              <p:sp>
                <p:nvSpPr>
                  <p:cNvPr id="136" name="Arc 13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7" name="Arc 13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17" name="Groupe 138"/>
              <p:cNvGrpSpPr/>
              <p:nvPr/>
            </p:nvGrpSpPr>
            <p:grpSpPr>
              <a:xfrm>
                <a:off x="7993356" y="4881698"/>
                <a:ext cx="647694" cy="1045500"/>
                <a:chOff x="7615331" y="4881510"/>
                <a:chExt cx="647694" cy="1045500"/>
              </a:xfrm>
            </p:grpSpPr>
            <p:grpSp>
              <p:nvGrpSpPr>
                <p:cNvPr id="19" name="Groupe 156"/>
                <p:cNvGrpSpPr/>
                <p:nvPr/>
              </p:nvGrpSpPr>
              <p:grpSpPr>
                <a:xfrm rot="16200000" flipV="1">
                  <a:off x="7321239" y="5175787"/>
                  <a:ext cx="1045313" cy="457130"/>
                  <a:chOff x="2795008" y="6204064"/>
                  <a:chExt cx="1487390" cy="479842"/>
                </a:xfrm>
              </p:grpSpPr>
              <p:sp>
                <p:nvSpPr>
                  <p:cNvPr id="144" name="Arc 14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5" name="Arc 14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0" name="Groupe 156"/>
                <p:cNvGrpSpPr/>
                <p:nvPr/>
              </p:nvGrpSpPr>
              <p:grpSpPr>
                <a:xfrm rot="5400000" flipH="1" flipV="1">
                  <a:off x="7511804" y="5175599"/>
                  <a:ext cx="1045313" cy="457130"/>
                  <a:chOff x="2795008" y="6204064"/>
                  <a:chExt cx="1487390" cy="479842"/>
                </a:xfrm>
              </p:grpSpPr>
              <p:sp>
                <p:nvSpPr>
                  <p:cNvPr id="142" name="Arc 14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43" name="Arc 14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1" name="Groupe 145"/>
              <p:cNvGrpSpPr/>
              <p:nvPr/>
            </p:nvGrpSpPr>
            <p:grpSpPr>
              <a:xfrm>
                <a:off x="7238956" y="4881510"/>
                <a:ext cx="647694" cy="1045500"/>
                <a:chOff x="7615331" y="4881510"/>
                <a:chExt cx="647694" cy="1045500"/>
              </a:xfrm>
            </p:grpSpPr>
            <p:grpSp>
              <p:nvGrpSpPr>
                <p:cNvPr id="22" name="Groupe 156"/>
                <p:cNvGrpSpPr/>
                <p:nvPr/>
              </p:nvGrpSpPr>
              <p:grpSpPr>
                <a:xfrm rot="16200000" flipV="1">
                  <a:off x="7321239" y="5175787"/>
                  <a:ext cx="1045313" cy="457130"/>
                  <a:chOff x="2795008" y="6204064"/>
                  <a:chExt cx="1487390" cy="479842"/>
                </a:xfrm>
              </p:grpSpPr>
              <p:sp>
                <p:nvSpPr>
                  <p:cNvPr id="151" name="Arc 15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2" name="Arc 15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3" name="Groupe 156"/>
                <p:cNvGrpSpPr/>
                <p:nvPr/>
              </p:nvGrpSpPr>
              <p:grpSpPr>
                <a:xfrm rot="5400000" flipH="1" flipV="1">
                  <a:off x="7511804" y="5175599"/>
                  <a:ext cx="1045313" cy="457130"/>
                  <a:chOff x="2795008" y="6204064"/>
                  <a:chExt cx="1487390" cy="479842"/>
                </a:xfrm>
              </p:grpSpPr>
              <p:sp>
                <p:nvSpPr>
                  <p:cNvPr id="149" name="Arc 14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0" name="Arc 14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153" name="Arc 152"/>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15" name="Groupe 214"/>
          <p:cNvGrpSpPr/>
          <p:nvPr/>
        </p:nvGrpSpPr>
        <p:grpSpPr>
          <a:xfrm>
            <a:off x="251520" y="4533607"/>
            <a:ext cx="3357586" cy="1805692"/>
            <a:chOff x="3143240" y="4533607"/>
            <a:chExt cx="3357586" cy="1805692"/>
          </a:xfrm>
        </p:grpSpPr>
        <p:sp>
          <p:nvSpPr>
            <p:cNvPr id="161" name="Rectangle 160"/>
            <p:cNvSpPr/>
            <p:nvPr/>
          </p:nvSpPr>
          <p:spPr>
            <a:xfrm>
              <a:off x="3143240" y="5877634"/>
              <a:ext cx="3357586" cy="461665"/>
            </a:xfrm>
            <a:prstGeom prst="rect">
              <a:avLst/>
            </a:prstGeom>
          </p:spPr>
          <p:txBody>
            <a:bodyPr wrap="square">
              <a:spAutoFit/>
            </a:bodyPr>
            <a:lstStyle/>
            <a:p>
              <a:pPr algn="ctr"/>
              <a:r>
                <a:rPr lang="fr-FR" sz="2400" dirty="0" smtClean="0"/>
                <a:t>émission spontanée</a:t>
              </a:r>
              <a:endParaRPr lang="fr-FR" sz="2400" dirty="0" smtClean="0">
                <a:latin typeface="Times New Roman" pitchFamily="18" charset="0"/>
                <a:cs typeface="Times New Roman" pitchFamily="18" charset="0"/>
              </a:endParaRPr>
            </a:p>
          </p:txBody>
        </p:sp>
        <p:grpSp>
          <p:nvGrpSpPr>
            <p:cNvPr id="25" name="Groupe 161"/>
            <p:cNvGrpSpPr/>
            <p:nvPr/>
          </p:nvGrpSpPr>
          <p:grpSpPr>
            <a:xfrm>
              <a:off x="4194861" y="4533607"/>
              <a:ext cx="1405010" cy="1045688"/>
              <a:chOff x="7238956" y="4881510"/>
              <a:chExt cx="1405010" cy="1045688"/>
            </a:xfrm>
          </p:grpSpPr>
          <p:grpSp>
            <p:nvGrpSpPr>
              <p:cNvPr id="26" name="Groupe 137"/>
              <p:cNvGrpSpPr/>
              <p:nvPr/>
            </p:nvGrpSpPr>
            <p:grpSpPr>
              <a:xfrm>
                <a:off x="7615331" y="4881507"/>
                <a:ext cx="647695" cy="1045501"/>
                <a:chOff x="7615331" y="4881507"/>
                <a:chExt cx="647695" cy="1045501"/>
              </a:xfrm>
            </p:grpSpPr>
            <p:grpSp>
              <p:nvGrpSpPr>
                <p:cNvPr id="27" name="Groupe 156"/>
                <p:cNvGrpSpPr/>
                <p:nvPr/>
              </p:nvGrpSpPr>
              <p:grpSpPr>
                <a:xfrm rot="16200000" flipV="1">
                  <a:off x="7321239" y="5175787"/>
                  <a:ext cx="1045313" cy="457130"/>
                  <a:chOff x="2795008" y="6204064"/>
                  <a:chExt cx="1487390" cy="479842"/>
                </a:xfrm>
              </p:grpSpPr>
              <p:sp>
                <p:nvSpPr>
                  <p:cNvPr id="183" name="Arc 18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4" name="Arc 18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8" name="Groupe 156"/>
                <p:cNvGrpSpPr/>
                <p:nvPr/>
              </p:nvGrpSpPr>
              <p:grpSpPr>
                <a:xfrm rot="5400000" flipH="1" flipV="1">
                  <a:off x="7511804" y="5175599"/>
                  <a:ext cx="1045313" cy="457130"/>
                  <a:chOff x="2795008" y="6204064"/>
                  <a:chExt cx="1487390" cy="479842"/>
                </a:xfrm>
              </p:grpSpPr>
              <p:sp>
                <p:nvSpPr>
                  <p:cNvPr id="181" name="Arc 18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2" name="Arc 18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9" name="Groupe 138"/>
              <p:cNvGrpSpPr/>
              <p:nvPr/>
            </p:nvGrpSpPr>
            <p:grpSpPr>
              <a:xfrm>
                <a:off x="7993356" y="4881695"/>
                <a:ext cx="647695" cy="1045501"/>
                <a:chOff x="7615331" y="4881507"/>
                <a:chExt cx="647695" cy="1045501"/>
              </a:xfrm>
            </p:grpSpPr>
            <p:grpSp>
              <p:nvGrpSpPr>
                <p:cNvPr id="30" name="Groupe 156"/>
                <p:cNvGrpSpPr/>
                <p:nvPr/>
              </p:nvGrpSpPr>
              <p:grpSpPr>
                <a:xfrm rot="16200000" flipV="1">
                  <a:off x="7321239" y="5175787"/>
                  <a:ext cx="1045313" cy="457130"/>
                  <a:chOff x="2795008" y="6204064"/>
                  <a:chExt cx="1487390" cy="479842"/>
                </a:xfrm>
              </p:grpSpPr>
              <p:sp>
                <p:nvSpPr>
                  <p:cNvPr id="177" name="Arc 176"/>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8" name="Arc 177"/>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1" name="Groupe 156"/>
                <p:cNvGrpSpPr/>
                <p:nvPr/>
              </p:nvGrpSpPr>
              <p:grpSpPr>
                <a:xfrm rot="5400000" flipH="1" flipV="1">
                  <a:off x="7511804" y="5175599"/>
                  <a:ext cx="1045313" cy="457130"/>
                  <a:chOff x="2795008" y="6204064"/>
                  <a:chExt cx="1487390" cy="479842"/>
                </a:xfrm>
              </p:grpSpPr>
              <p:sp>
                <p:nvSpPr>
                  <p:cNvPr id="175" name="Arc 17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6" name="Arc 17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25" name="Groupe 145"/>
              <p:cNvGrpSpPr/>
              <p:nvPr/>
            </p:nvGrpSpPr>
            <p:grpSpPr>
              <a:xfrm>
                <a:off x="7238956" y="4881507"/>
                <a:ext cx="647695" cy="1045501"/>
                <a:chOff x="7615331" y="4881507"/>
                <a:chExt cx="647695" cy="1045501"/>
              </a:xfrm>
            </p:grpSpPr>
            <p:grpSp>
              <p:nvGrpSpPr>
                <p:cNvPr id="226" name="Groupe 156"/>
                <p:cNvGrpSpPr/>
                <p:nvPr/>
              </p:nvGrpSpPr>
              <p:grpSpPr>
                <a:xfrm rot="16200000" flipV="1">
                  <a:off x="7321239" y="5175787"/>
                  <a:ext cx="1045313" cy="457130"/>
                  <a:chOff x="2795008" y="6204064"/>
                  <a:chExt cx="1487390" cy="479842"/>
                </a:xfrm>
              </p:grpSpPr>
              <p:sp>
                <p:nvSpPr>
                  <p:cNvPr id="171" name="Arc 17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2" name="Arc 17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31" name="Groupe 156"/>
                <p:cNvGrpSpPr/>
                <p:nvPr/>
              </p:nvGrpSpPr>
              <p:grpSpPr>
                <a:xfrm rot="5400000" flipH="1" flipV="1">
                  <a:off x="7511804" y="5175599"/>
                  <a:ext cx="1045313" cy="457130"/>
                  <a:chOff x="2795008" y="6204064"/>
                  <a:chExt cx="1487390" cy="479842"/>
                </a:xfrm>
              </p:grpSpPr>
              <p:sp>
                <p:nvSpPr>
                  <p:cNvPr id="169" name="Arc 16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0" name="Arc 16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166" name="Arc 165"/>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190" name="Connecteur droit avec flèche 189"/>
            <p:cNvCxnSpPr/>
            <p:nvPr/>
          </p:nvCxnSpPr>
          <p:spPr>
            <a:xfrm rot="5400000">
              <a:off x="3815737" y="5089679"/>
              <a:ext cx="10440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grpSp>
        <p:nvGrpSpPr>
          <p:cNvPr id="237" name="Groupe 236"/>
          <p:cNvGrpSpPr/>
          <p:nvPr/>
        </p:nvGrpSpPr>
        <p:grpSpPr>
          <a:xfrm>
            <a:off x="4523267" y="4505130"/>
            <a:ext cx="1416885" cy="1355190"/>
            <a:chOff x="1738230" y="4526452"/>
            <a:chExt cx="1416885" cy="1355190"/>
          </a:xfrm>
        </p:grpSpPr>
        <p:grpSp>
          <p:nvGrpSpPr>
            <p:cNvPr id="238" name="Groupe 190"/>
            <p:cNvGrpSpPr/>
            <p:nvPr/>
          </p:nvGrpSpPr>
          <p:grpSpPr>
            <a:xfrm>
              <a:off x="1738230" y="4526452"/>
              <a:ext cx="1405010" cy="1045688"/>
              <a:chOff x="7238956" y="4881510"/>
              <a:chExt cx="1405010" cy="1045688"/>
            </a:xfrm>
          </p:grpSpPr>
          <p:grpSp>
            <p:nvGrpSpPr>
              <p:cNvPr id="244" name="Groupe 137"/>
              <p:cNvGrpSpPr/>
              <p:nvPr/>
            </p:nvGrpSpPr>
            <p:grpSpPr>
              <a:xfrm>
                <a:off x="7615331" y="4881507"/>
                <a:ext cx="647695" cy="1045501"/>
                <a:chOff x="7615331" y="4881507"/>
                <a:chExt cx="647695" cy="1045501"/>
              </a:xfrm>
            </p:grpSpPr>
            <p:grpSp>
              <p:nvGrpSpPr>
                <p:cNvPr id="245" name="Groupe 156"/>
                <p:cNvGrpSpPr/>
                <p:nvPr/>
              </p:nvGrpSpPr>
              <p:grpSpPr>
                <a:xfrm rot="16200000" flipV="1">
                  <a:off x="7321239" y="5175787"/>
                  <a:ext cx="1045313" cy="457130"/>
                  <a:chOff x="2795008" y="6204064"/>
                  <a:chExt cx="1487390" cy="479842"/>
                </a:xfrm>
              </p:grpSpPr>
              <p:sp>
                <p:nvSpPr>
                  <p:cNvPr id="212" name="Arc 21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3" name="Arc 21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46" name="Groupe 156"/>
                <p:cNvGrpSpPr/>
                <p:nvPr/>
              </p:nvGrpSpPr>
              <p:grpSpPr>
                <a:xfrm rot="5400000" flipH="1" flipV="1">
                  <a:off x="7511804" y="5175599"/>
                  <a:ext cx="1045313" cy="457130"/>
                  <a:chOff x="2795008" y="6204064"/>
                  <a:chExt cx="1487390" cy="479842"/>
                </a:xfrm>
              </p:grpSpPr>
              <p:sp>
                <p:nvSpPr>
                  <p:cNvPr id="210" name="Arc 20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1" name="Arc 21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47" name="Groupe 138"/>
              <p:cNvGrpSpPr/>
              <p:nvPr/>
            </p:nvGrpSpPr>
            <p:grpSpPr>
              <a:xfrm>
                <a:off x="7993356" y="4881695"/>
                <a:ext cx="647695" cy="1045501"/>
                <a:chOff x="7615331" y="4881507"/>
                <a:chExt cx="647695" cy="1045501"/>
              </a:xfrm>
            </p:grpSpPr>
            <p:grpSp>
              <p:nvGrpSpPr>
                <p:cNvPr id="249" name="Groupe 156"/>
                <p:cNvGrpSpPr/>
                <p:nvPr/>
              </p:nvGrpSpPr>
              <p:grpSpPr>
                <a:xfrm rot="16200000" flipV="1">
                  <a:off x="7321239" y="5175787"/>
                  <a:ext cx="1045313" cy="457130"/>
                  <a:chOff x="2795008" y="6204064"/>
                  <a:chExt cx="1487390" cy="479842"/>
                </a:xfrm>
              </p:grpSpPr>
              <p:sp>
                <p:nvSpPr>
                  <p:cNvPr id="206" name="Arc 20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7" name="Arc 20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50" name="Groupe 156"/>
                <p:cNvGrpSpPr/>
                <p:nvPr/>
              </p:nvGrpSpPr>
              <p:grpSpPr>
                <a:xfrm rot="5400000" flipH="1" flipV="1">
                  <a:off x="7511804" y="5175599"/>
                  <a:ext cx="1045313" cy="457130"/>
                  <a:chOff x="2795008" y="6204064"/>
                  <a:chExt cx="1487390" cy="479842"/>
                </a:xfrm>
              </p:grpSpPr>
              <p:sp>
                <p:nvSpPr>
                  <p:cNvPr id="204" name="Arc 20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5" name="Arc 20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55" name="Groupe 145"/>
              <p:cNvGrpSpPr/>
              <p:nvPr/>
            </p:nvGrpSpPr>
            <p:grpSpPr>
              <a:xfrm>
                <a:off x="7238956" y="4881507"/>
                <a:ext cx="647695" cy="1045501"/>
                <a:chOff x="7615331" y="4881507"/>
                <a:chExt cx="647695" cy="1045501"/>
              </a:xfrm>
            </p:grpSpPr>
            <p:grpSp>
              <p:nvGrpSpPr>
                <p:cNvPr id="32" name="Groupe 156"/>
                <p:cNvGrpSpPr/>
                <p:nvPr/>
              </p:nvGrpSpPr>
              <p:grpSpPr>
                <a:xfrm rot="16200000" flipV="1">
                  <a:off x="7321239" y="5175787"/>
                  <a:ext cx="1045313" cy="457130"/>
                  <a:chOff x="2795008" y="6204064"/>
                  <a:chExt cx="1487390" cy="479842"/>
                </a:xfrm>
              </p:grpSpPr>
              <p:sp>
                <p:nvSpPr>
                  <p:cNvPr id="200" name="Arc 19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1" name="Arc 20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4" name="Groupe 156"/>
                <p:cNvGrpSpPr/>
                <p:nvPr/>
              </p:nvGrpSpPr>
              <p:grpSpPr>
                <a:xfrm rot="5400000" flipH="1" flipV="1">
                  <a:off x="7511804" y="5175599"/>
                  <a:ext cx="1045313" cy="457130"/>
                  <a:chOff x="2795008" y="6204064"/>
                  <a:chExt cx="1487390" cy="479842"/>
                </a:xfrm>
              </p:grpSpPr>
              <p:sp>
                <p:nvSpPr>
                  <p:cNvPr id="198" name="Arc 19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9" name="Arc 19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195" name="Arc 194"/>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5" name="Groupe 213"/>
            <p:cNvGrpSpPr/>
            <p:nvPr/>
          </p:nvGrpSpPr>
          <p:grpSpPr>
            <a:xfrm flipV="1">
              <a:off x="1750105" y="4835954"/>
              <a:ext cx="1405010" cy="1045688"/>
              <a:chOff x="7238956" y="4881510"/>
              <a:chExt cx="1405010" cy="1045688"/>
            </a:xfrm>
          </p:grpSpPr>
          <p:grpSp>
            <p:nvGrpSpPr>
              <p:cNvPr id="36" name="Groupe 137"/>
              <p:cNvGrpSpPr/>
              <p:nvPr/>
            </p:nvGrpSpPr>
            <p:grpSpPr>
              <a:xfrm>
                <a:off x="7615331" y="4881507"/>
                <a:ext cx="647695" cy="1045501"/>
                <a:chOff x="7615331" y="4881507"/>
                <a:chExt cx="647695" cy="1045501"/>
              </a:xfrm>
            </p:grpSpPr>
            <p:grpSp>
              <p:nvGrpSpPr>
                <p:cNvPr id="37" name="Groupe 156"/>
                <p:cNvGrpSpPr/>
                <p:nvPr/>
              </p:nvGrpSpPr>
              <p:grpSpPr>
                <a:xfrm rot="16200000" flipV="1">
                  <a:off x="7321239" y="5175787"/>
                  <a:ext cx="1045313" cy="457130"/>
                  <a:chOff x="2795008" y="6204064"/>
                  <a:chExt cx="1487390" cy="479842"/>
                </a:xfrm>
              </p:grpSpPr>
              <p:sp>
                <p:nvSpPr>
                  <p:cNvPr id="235" name="Arc 23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6" name="Arc 23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8" name="Groupe 156"/>
                <p:cNvGrpSpPr/>
                <p:nvPr/>
              </p:nvGrpSpPr>
              <p:grpSpPr>
                <a:xfrm rot="5400000" flipH="1" flipV="1">
                  <a:off x="7511804" y="5175599"/>
                  <a:ext cx="1045313" cy="457130"/>
                  <a:chOff x="2795008" y="6204064"/>
                  <a:chExt cx="1487390" cy="479842"/>
                </a:xfrm>
              </p:grpSpPr>
              <p:sp>
                <p:nvSpPr>
                  <p:cNvPr id="233" name="Arc 23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4" name="Arc 23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39" name="Groupe 138"/>
              <p:cNvGrpSpPr/>
              <p:nvPr/>
            </p:nvGrpSpPr>
            <p:grpSpPr>
              <a:xfrm>
                <a:off x="7993356" y="4881695"/>
                <a:ext cx="647695" cy="1045501"/>
                <a:chOff x="7615331" y="4881507"/>
                <a:chExt cx="647695" cy="1045501"/>
              </a:xfrm>
            </p:grpSpPr>
            <p:grpSp>
              <p:nvGrpSpPr>
                <p:cNvPr id="40" name="Groupe 156"/>
                <p:cNvGrpSpPr/>
                <p:nvPr/>
              </p:nvGrpSpPr>
              <p:grpSpPr>
                <a:xfrm rot="16200000" flipV="1">
                  <a:off x="7321239" y="5175787"/>
                  <a:ext cx="1045313" cy="457130"/>
                  <a:chOff x="2795008" y="6204064"/>
                  <a:chExt cx="1487390" cy="479842"/>
                </a:xfrm>
              </p:grpSpPr>
              <p:sp>
                <p:nvSpPr>
                  <p:cNvPr id="229" name="Arc 22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0" name="Arc 22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1" name="Groupe 156"/>
                <p:cNvGrpSpPr/>
                <p:nvPr/>
              </p:nvGrpSpPr>
              <p:grpSpPr>
                <a:xfrm rot="5400000" flipH="1" flipV="1">
                  <a:off x="7511804" y="5175599"/>
                  <a:ext cx="1045313" cy="457130"/>
                  <a:chOff x="2795008" y="6204064"/>
                  <a:chExt cx="1487390" cy="479842"/>
                </a:xfrm>
              </p:grpSpPr>
              <p:sp>
                <p:nvSpPr>
                  <p:cNvPr id="227" name="Arc 226"/>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8" name="Arc 227"/>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42" name="Groupe 145"/>
              <p:cNvGrpSpPr/>
              <p:nvPr/>
            </p:nvGrpSpPr>
            <p:grpSpPr>
              <a:xfrm>
                <a:off x="7238956" y="4881507"/>
                <a:ext cx="647695" cy="1045501"/>
                <a:chOff x="7615331" y="4881507"/>
                <a:chExt cx="647695" cy="1045501"/>
              </a:xfrm>
            </p:grpSpPr>
            <p:grpSp>
              <p:nvGrpSpPr>
                <p:cNvPr id="43" name="Groupe 156"/>
                <p:cNvGrpSpPr/>
                <p:nvPr/>
              </p:nvGrpSpPr>
              <p:grpSpPr>
                <a:xfrm rot="16200000" flipV="1">
                  <a:off x="7321239" y="5175787"/>
                  <a:ext cx="1045313" cy="457130"/>
                  <a:chOff x="2795008" y="6204064"/>
                  <a:chExt cx="1487390" cy="479842"/>
                </a:xfrm>
              </p:grpSpPr>
              <p:sp>
                <p:nvSpPr>
                  <p:cNvPr id="223" name="Arc 22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4" name="Arc 22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4" name="Groupe 156"/>
                <p:cNvGrpSpPr/>
                <p:nvPr/>
              </p:nvGrpSpPr>
              <p:grpSpPr>
                <a:xfrm rot="5400000" flipH="1" flipV="1">
                  <a:off x="7511804" y="5175599"/>
                  <a:ext cx="1045313" cy="457130"/>
                  <a:chOff x="2795008" y="6204064"/>
                  <a:chExt cx="1487390" cy="479842"/>
                </a:xfrm>
              </p:grpSpPr>
              <p:sp>
                <p:nvSpPr>
                  <p:cNvPr id="221" name="Arc 22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2" name="Arc 22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18" name="Arc 217"/>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19" name="Groupe 218"/>
          <p:cNvGrpSpPr/>
          <p:nvPr/>
        </p:nvGrpSpPr>
        <p:grpSpPr>
          <a:xfrm>
            <a:off x="6131761" y="4526449"/>
            <a:ext cx="2797957" cy="1355196"/>
            <a:chOff x="6131761" y="4526449"/>
            <a:chExt cx="2797957" cy="1355196"/>
          </a:xfrm>
        </p:grpSpPr>
        <p:grpSp>
          <p:nvGrpSpPr>
            <p:cNvPr id="217" name="Groupe 216"/>
            <p:cNvGrpSpPr/>
            <p:nvPr/>
          </p:nvGrpSpPr>
          <p:grpSpPr>
            <a:xfrm>
              <a:off x="6131761" y="4526449"/>
              <a:ext cx="2786082" cy="1078728"/>
              <a:chOff x="6131761" y="4526449"/>
              <a:chExt cx="2786082" cy="1078728"/>
            </a:xfrm>
          </p:grpSpPr>
          <p:cxnSp>
            <p:nvCxnSpPr>
              <p:cNvPr id="243" name="Connecteur droit avec flèche 242"/>
              <p:cNvCxnSpPr/>
              <p:nvPr/>
            </p:nvCxnSpPr>
            <p:spPr>
              <a:xfrm rot="5400000">
                <a:off x="7038522" y="5083177"/>
                <a:ext cx="104400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6" name="Groupe 243"/>
              <p:cNvGrpSpPr/>
              <p:nvPr/>
            </p:nvGrpSpPr>
            <p:grpSpPr>
              <a:xfrm>
                <a:off x="6131761" y="4533607"/>
                <a:ext cx="1405010" cy="1045688"/>
                <a:chOff x="7238956" y="4881510"/>
                <a:chExt cx="1405010" cy="1045688"/>
              </a:xfrm>
            </p:grpSpPr>
            <p:grpSp>
              <p:nvGrpSpPr>
                <p:cNvPr id="47" name="Groupe 137"/>
                <p:cNvGrpSpPr/>
                <p:nvPr/>
              </p:nvGrpSpPr>
              <p:grpSpPr>
                <a:xfrm>
                  <a:off x="7615331" y="4881507"/>
                  <a:ext cx="647695" cy="1045501"/>
                  <a:chOff x="7615331" y="4881507"/>
                  <a:chExt cx="647695" cy="1045501"/>
                </a:xfrm>
              </p:grpSpPr>
              <p:grpSp>
                <p:nvGrpSpPr>
                  <p:cNvPr id="49" name="Groupe 156"/>
                  <p:cNvGrpSpPr/>
                  <p:nvPr/>
                </p:nvGrpSpPr>
                <p:grpSpPr>
                  <a:xfrm rot="16200000" flipV="1">
                    <a:off x="7321239" y="5175787"/>
                    <a:ext cx="1045313" cy="457130"/>
                    <a:chOff x="2795008" y="6204064"/>
                    <a:chExt cx="1487390" cy="479842"/>
                  </a:xfrm>
                </p:grpSpPr>
                <p:sp>
                  <p:nvSpPr>
                    <p:cNvPr id="265" name="Arc 26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6" name="Arc 26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0" name="Groupe 156"/>
                  <p:cNvGrpSpPr/>
                  <p:nvPr/>
                </p:nvGrpSpPr>
                <p:grpSpPr>
                  <a:xfrm rot="5400000" flipH="1" flipV="1">
                    <a:off x="7511804" y="5175599"/>
                    <a:ext cx="1045313" cy="457130"/>
                    <a:chOff x="2795008" y="6204064"/>
                    <a:chExt cx="1487390" cy="479842"/>
                  </a:xfrm>
                </p:grpSpPr>
                <p:sp>
                  <p:nvSpPr>
                    <p:cNvPr id="263" name="Arc 26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4" name="Arc 26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51" name="Groupe 138"/>
                <p:cNvGrpSpPr/>
                <p:nvPr/>
              </p:nvGrpSpPr>
              <p:grpSpPr>
                <a:xfrm>
                  <a:off x="7993356" y="4881695"/>
                  <a:ext cx="647695" cy="1045501"/>
                  <a:chOff x="7615331" y="4881507"/>
                  <a:chExt cx="647695" cy="1045501"/>
                </a:xfrm>
              </p:grpSpPr>
              <p:grpSp>
                <p:nvGrpSpPr>
                  <p:cNvPr id="52" name="Groupe 156"/>
                  <p:cNvGrpSpPr/>
                  <p:nvPr/>
                </p:nvGrpSpPr>
                <p:grpSpPr>
                  <a:xfrm rot="16200000" flipV="1">
                    <a:off x="7321239" y="5175787"/>
                    <a:ext cx="1045313" cy="457130"/>
                    <a:chOff x="2795008" y="6204064"/>
                    <a:chExt cx="1487390" cy="479842"/>
                  </a:xfrm>
                </p:grpSpPr>
                <p:sp>
                  <p:nvSpPr>
                    <p:cNvPr id="259" name="Arc 25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0" name="Arc 25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3" name="Groupe 156"/>
                  <p:cNvGrpSpPr/>
                  <p:nvPr/>
                </p:nvGrpSpPr>
                <p:grpSpPr>
                  <a:xfrm rot="5400000" flipH="1" flipV="1">
                    <a:off x="7511804" y="5175599"/>
                    <a:ext cx="1045313" cy="457130"/>
                    <a:chOff x="2795008" y="6204064"/>
                    <a:chExt cx="1487390" cy="479842"/>
                  </a:xfrm>
                </p:grpSpPr>
                <p:sp>
                  <p:nvSpPr>
                    <p:cNvPr id="257" name="Arc 256"/>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8" name="Arc 257"/>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54" name="Groupe 145"/>
                <p:cNvGrpSpPr/>
                <p:nvPr/>
              </p:nvGrpSpPr>
              <p:grpSpPr>
                <a:xfrm>
                  <a:off x="7238956" y="4881507"/>
                  <a:ext cx="647695" cy="1045501"/>
                  <a:chOff x="7615331" y="4881507"/>
                  <a:chExt cx="647695" cy="1045501"/>
                </a:xfrm>
              </p:grpSpPr>
              <p:grpSp>
                <p:nvGrpSpPr>
                  <p:cNvPr id="55" name="Groupe 156"/>
                  <p:cNvGrpSpPr/>
                  <p:nvPr/>
                </p:nvGrpSpPr>
                <p:grpSpPr>
                  <a:xfrm rot="16200000" flipV="1">
                    <a:off x="7321239" y="5175787"/>
                    <a:ext cx="1045313" cy="457130"/>
                    <a:chOff x="2795008" y="6204064"/>
                    <a:chExt cx="1487390" cy="479842"/>
                  </a:xfrm>
                </p:grpSpPr>
                <p:sp>
                  <p:nvSpPr>
                    <p:cNvPr id="253" name="Arc 25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4" name="Arc 25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6" name="Groupe 156"/>
                  <p:cNvGrpSpPr/>
                  <p:nvPr/>
                </p:nvGrpSpPr>
                <p:grpSpPr>
                  <a:xfrm rot="5400000" flipH="1" flipV="1">
                    <a:off x="7511804" y="5175599"/>
                    <a:ext cx="1045313" cy="457130"/>
                    <a:chOff x="2795008" y="6204064"/>
                    <a:chExt cx="1487390" cy="479842"/>
                  </a:xfrm>
                </p:grpSpPr>
                <p:sp>
                  <p:nvSpPr>
                    <p:cNvPr id="251" name="Arc 25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2" name="Arc 25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48" name="Arc 247"/>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57" name="Groupe 190"/>
              <p:cNvGrpSpPr/>
              <p:nvPr/>
            </p:nvGrpSpPr>
            <p:grpSpPr>
              <a:xfrm>
                <a:off x="7512833" y="4526449"/>
                <a:ext cx="1405010" cy="1045689"/>
                <a:chOff x="7238956" y="4881507"/>
                <a:chExt cx="1405010" cy="1045689"/>
              </a:xfrm>
            </p:grpSpPr>
            <p:grpSp>
              <p:nvGrpSpPr>
                <p:cNvPr id="58" name="Groupe 137"/>
                <p:cNvGrpSpPr/>
                <p:nvPr/>
              </p:nvGrpSpPr>
              <p:grpSpPr>
                <a:xfrm>
                  <a:off x="7615331" y="4881507"/>
                  <a:ext cx="647695" cy="1045501"/>
                  <a:chOff x="7615331" y="4881507"/>
                  <a:chExt cx="647695" cy="1045501"/>
                </a:xfrm>
              </p:grpSpPr>
              <p:grpSp>
                <p:nvGrpSpPr>
                  <p:cNvPr id="59" name="Groupe 156"/>
                  <p:cNvGrpSpPr/>
                  <p:nvPr/>
                </p:nvGrpSpPr>
                <p:grpSpPr>
                  <a:xfrm rot="16200000" flipV="1">
                    <a:off x="7321239" y="5175787"/>
                    <a:ext cx="1045313" cy="457130"/>
                    <a:chOff x="2795008" y="6204064"/>
                    <a:chExt cx="1487390" cy="479842"/>
                  </a:xfrm>
                </p:grpSpPr>
                <p:sp>
                  <p:nvSpPr>
                    <p:cNvPr id="312" name="Arc 31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3" name="Arc 31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60" name="Groupe 156"/>
                  <p:cNvGrpSpPr/>
                  <p:nvPr/>
                </p:nvGrpSpPr>
                <p:grpSpPr>
                  <a:xfrm rot="5400000" flipH="1" flipV="1">
                    <a:off x="7511804" y="5175599"/>
                    <a:ext cx="1045313" cy="457130"/>
                    <a:chOff x="2795008" y="6204064"/>
                    <a:chExt cx="1487390" cy="479842"/>
                  </a:xfrm>
                </p:grpSpPr>
                <p:sp>
                  <p:nvSpPr>
                    <p:cNvPr id="310" name="Arc 30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11" name="Arc 31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61" name="Groupe 138"/>
                <p:cNvGrpSpPr/>
                <p:nvPr/>
              </p:nvGrpSpPr>
              <p:grpSpPr>
                <a:xfrm>
                  <a:off x="7993356" y="4881695"/>
                  <a:ext cx="647695" cy="1045501"/>
                  <a:chOff x="7615331" y="4881507"/>
                  <a:chExt cx="647695" cy="1045501"/>
                </a:xfrm>
              </p:grpSpPr>
              <p:grpSp>
                <p:nvGrpSpPr>
                  <p:cNvPr id="62" name="Groupe 156"/>
                  <p:cNvGrpSpPr/>
                  <p:nvPr/>
                </p:nvGrpSpPr>
                <p:grpSpPr>
                  <a:xfrm rot="16200000" flipV="1">
                    <a:off x="7321239" y="5175787"/>
                    <a:ext cx="1045313" cy="457130"/>
                    <a:chOff x="2795008" y="6204064"/>
                    <a:chExt cx="1487390" cy="479842"/>
                  </a:xfrm>
                </p:grpSpPr>
                <p:sp>
                  <p:nvSpPr>
                    <p:cNvPr id="306" name="Arc 30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7" name="Arc 30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63" name="Groupe 156"/>
                  <p:cNvGrpSpPr/>
                  <p:nvPr/>
                </p:nvGrpSpPr>
                <p:grpSpPr>
                  <a:xfrm rot="5400000" flipH="1" flipV="1">
                    <a:off x="7511804" y="5175599"/>
                    <a:ext cx="1045313" cy="457130"/>
                    <a:chOff x="2795008" y="6204064"/>
                    <a:chExt cx="1487390" cy="479842"/>
                  </a:xfrm>
                </p:grpSpPr>
                <p:sp>
                  <p:nvSpPr>
                    <p:cNvPr id="304" name="Arc 30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5" name="Arc 30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56" name="Groupe 145"/>
                <p:cNvGrpSpPr/>
                <p:nvPr/>
              </p:nvGrpSpPr>
              <p:grpSpPr>
                <a:xfrm>
                  <a:off x="7238956" y="4881507"/>
                  <a:ext cx="647695" cy="1045501"/>
                  <a:chOff x="7615331" y="4881507"/>
                  <a:chExt cx="647695" cy="1045501"/>
                </a:xfrm>
              </p:grpSpPr>
              <p:grpSp>
                <p:nvGrpSpPr>
                  <p:cNvPr id="261" name="Groupe 156"/>
                  <p:cNvGrpSpPr/>
                  <p:nvPr/>
                </p:nvGrpSpPr>
                <p:grpSpPr>
                  <a:xfrm rot="16200000" flipV="1">
                    <a:off x="7321239" y="5175787"/>
                    <a:ext cx="1045313" cy="457130"/>
                    <a:chOff x="2795008" y="6204064"/>
                    <a:chExt cx="1487390" cy="479842"/>
                  </a:xfrm>
                </p:grpSpPr>
                <p:sp>
                  <p:nvSpPr>
                    <p:cNvPr id="300" name="Arc 29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1" name="Arc 30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62" name="Groupe 156"/>
                  <p:cNvGrpSpPr/>
                  <p:nvPr/>
                </p:nvGrpSpPr>
                <p:grpSpPr>
                  <a:xfrm rot="5400000" flipH="1" flipV="1">
                    <a:off x="7511804" y="5175599"/>
                    <a:ext cx="1045313" cy="457130"/>
                    <a:chOff x="2795008" y="6204064"/>
                    <a:chExt cx="1487390" cy="479842"/>
                  </a:xfrm>
                </p:grpSpPr>
                <p:sp>
                  <p:nvSpPr>
                    <p:cNvPr id="298" name="Arc 29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9" name="Arc 29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95" name="Arc 294"/>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67" name="Groupe 213"/>
            <p:cNvGrpSpPr/>
            <p:nvPr/>
          </p:nvGrpSpPr>
          <p:grpSpPr>
            <a:xfrm>
              <a:off x="7524708" y="4835956"/>
              <a:ext cx="1405010" cy="1045689"/>
              <a:chOff x="7238956" y="4881507"/>
              <a:chExt cx="1405010" cy="1045689"/>
            </a:xfrm>
          </p:grpSpPr>
          <p:grpSp>
            <p:nvGrpSpPr>
              <p:cNvPr id="268" name="Groupe 137"/>
              <p:cNvGrpSpPr/>
              <p:nvPr/>
            </p:nvGrpSpPr>
            <p:grpSpPr>
              <a:xfrm>
                <a:off x="7615331" y="4881507"/>
                <a:ext cx="647695" cy="1045501"/>
                <a:chOff x="7615331" y="4881507"/>
                <a:chExt cx="647695" cy="1045501"/>
              </a:xfrm>
            </p:grpSpPr>
            <p:grpSp>
              <p:nvGrpSpPr>
                <p:cNvPr id="269" name="Groupe 156"/>
                <p:cNvGrpSpPr/>
                <p:nvPr/>
              </p:nvGrpSpPr>
              <p:grpSpPr>
                <a:xfrm rot="16200000" flipV="1">
                  <a:off x="7321239" y="5175787"/>
                  <a:ext cx="1045313" cy="457130"/>
                  <a:chOff x="2795008" y="6204064"/>
                  <a:chExt cx="1487390" cy="479842"/>
                </a:xfrm>
              </p:grpSpPr>
              <p:sp>
                <p:nvSpPr>
                  <p:cNvPr id="290" name="Arc 28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1" name="Arc 29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70" name="Groupe 156"/>
                <p:cNvGrpSpPr/>
                <p:nvPr/>
              </p:nvGrpSpPr>
              <p:grpSpPr>
                <a:xfrm rot="5400000" flipH="1" flipV="1">
                  <a:off x="7511804" y="5175599"/>
                  <a:ext cx="1045313" cy="457130"/>
                  <a:chOff x="2795008" y="6204064"/>
                  <a:chExt cx="1487390" cy="479842"/>
                </a:xfrm>
              </p:grpSpPr>
              <p:sp>
                <p:nvSpPr>
                  <p:cNvPr id="288" name="Arc 28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9" name="Arc 28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71" name="Groupe 138"/>
              <p:cNvGrpSpPr/>
              <p:nvPr/>
            </p:nvGrpSpPr>
            <p:grpSpPr>
              <a:xfrm>
                <a:off x="7993356" y="4881695"/>
                <a:ext cx="647695" cy="1045501"/>
                <a:chOff x="7615331" y="4881507"/>
                <a:chExt cx="647695" cy="1045501"/>
              </a:xfrm>
            </p:grpSpPr>
            <p:grpSp>
              <p:nvGrpSpPr>
                <p:cNvPr id="272" name="Groupe 156"/>
                <p:cNvGrpSpPr/>
                <p:nvPr/>
              </p:nvGrpSpPr>
              <p:grpSpPr>
                <a:xfrm rot="16200000" flipV="1">
                  <a:off x="7321239" y="5175787"/>
                  <a:ext cx="1045313" cy="457130"/>
                  <a:chOff x="2795008" y="6204064"/>
                  <a:chExt cx="1487390" cy="479842"/>
                </a:xfrm>
              </p:grpSpPr>
              <p:sp>
                <p:nvSpPr>
                  <p:cNvPr id="284" name="Arc 28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5" name="Arc 28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74" name="Groupe 156"/>
                <p:cNvGrpSpPr/>
                <p:nvPr/>
              </p:nvGrpSpPr>
              <p:grpSpPr>
                <a:xfrm rot="5400000" flipH="1" flipV="1">
                  <a:off x="7511804" y="5175599"/>
                  <a:ext cx="1045313" cy="457130"/>
                  <a:chOff x="2795008" y="6204064"/>
                  <a:chExt cx="1487390" cy="479842"/>
                </a:xfrm>
              </p:grpSpPr>
              <p:sp>
                <p:nvSpPr>
                  <p:cNvPr id="282" name="Arc 28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3" name="Arc 28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75" name="Groupe 145"/>
              <p:cNvGrpSpPr/>
              <p:nvPr/>
            </p:nvGrpSpPr>
            <p:grpSpPr>
              <a:xfrm>
                <a:off x="7238956" y="4881507"/>
                <a:ext cx="647695" cy="1045501"/>
                <a:chOff x="7615331" y="4881507"/>
                <a:chExt cx="647695" cy="1045501"/>
              </a:xfrm>
            </p:grpSpPr>
            <p:grpSp>
              <p:nvGrpSpPr>
                <p:cNvPr id="280" name="Groupe 156"/>
                <p:cNvGrpSpPr/>
                <p:nvPr/>
              </p:nvGrpSpPr>
              <p:grpSpPr>
                <a:xfrm rot="16200000" flipV="1">
                  <a:off x="7321239" y="5175787"/>
                  <a:ext cx="1045313" cy="457130"/>
                  <a:chOff x="2795008" y="6204064"/>
                  <a:chExt cx="1487390" cy="479842"/>
                </a:xfrm>
              </p:grpSpPr>
              <p:sp>
                <p:nvSpPr>
                  <p:cNvPr id="278" name="Arc 27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9" name="Arc 27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81" name="Groupe 156"/>
                <p:cNvGrpSpPr/>
                <p:nvPr/>
              </p:nvGrpSpPr>
              <p:grpSpPr>
                <a:xfrm rot="5400000" flipH="1" flipV="1">
                  <a:off x="7511804" y="5175599"/>
                  <a:ext cx="1045313" cy="457130"/>
                  <a:chOff x="2795008" y="6204064"/>
                  <a:chExt cx="1487390" cy="479842"/>
                </a:xfrm>
              </p:grpSpPr>
              <p:sp>
                <p:nvSpPr>
                  <p:cNvPr id="276" name="Arc 27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7" name="Arc 27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73" name="Arc 272"/>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314" name="Rectangle 313"/>
          <p:cNvSpPr/>
          <p:nvPr/>
        </p:nvSpPr>
        <p:spPr>
          <a:xfrm>
            <a:off x="5643570" y="5875027"/>
            <a:ext cx="4143404" cy="461665"/>
          </a:xfrm>
          <a:prstGeom prst="rect">
            <a:avLst/>
          </a:prstGeom>
        </p:spPr>
        <p:txBody>
          <a:bodyPr wrap="square">
            <a:spAutoFit/>
          </a:bodyPr>
          <a:lstStyle/>
          <a:p>
            <a:pPr algn="ctr"/>
            <a:r>
              <a:rPr lang="fr-FR" sz="2400" dirty="0" smtClean="0"/>
              <a:t>émission stimulée</a:t>
            </a:r>
            <a:endParaRPr lang="fr-FR" sz="2400" dirty="0" smtClean="0">
              <a:latin typeface="Times New Roman" pitchFamily="18" charset="0"/>
              <a:cs typeface="Times New Roman" pitchFamily="18" charset="0"/>
            </a:endParaRPr>
          </a:p>
        </p:txBody>
      </p:sp>
      <p:grpSp>
        <p:nvGrpSpPr>
          <p:cNvPr id="216" name="Groupe 215"/>
          <p:cNvGrpSpPr/>
          <p:nvPr/>
        </p:nvGrpSpPr>
        <p:grpSpPr>
          <a:xfrm>
            <a:off x="6560389" y="4000504"/>
            <a:ext cx="1549794" cy="1961863"/>
            <a:chOff x="6560389" y="4000504"/>
            <a:chExt cx="1549794" cy="1961863"/>
          </a:xfrm>
        </p:grpSpPr>
        <p:cxnSp>
          <p:nvCxnSpPr>
            <p:cNvPr id="239" name="Connecteur droit avec flèche 238"/>
            <p:cNvCxnSpPr/>
            <p:nvPr/>
          </p:nvCxnSpPr>
          <p:spPr>
            <a:xfrm rot="5400000" flipH="1" flipV="1">
              <a:off x="6032531" y="5097573"/>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0" name="Rectangle 239"/>
            <p:cNvSpPr/>
            <p:nvPr/>
          </p:nvSpPr>
          <p:spPr>
            <a:xfrm>
              <a:off x="6560389" y="4000504"/>
              <a:ext cx="335348" cy="461665"/>
            </a:xfrm>
            <a:prstGeom prst="rect">
              <a:avLst/>
            </a:prstGeom>
          </p:spPr>
          <p:txBody>
            <a:bodyPr wrap="none">
              <a:spAutoFit/>
            </a:bodyPr>
            <a:lstStyle/>
            <a:p>
              <a:r>
                <a:rPr lang="fr-FR" sz="2400" dirty="0" smtClean="0"/>
                <a:t>E</a:t>
              </a:r>
              <a:endParaRPr lang="fr-FR" sz="2400" dirty="0"/>
            </a:p>
          </p:txBody>
        </p:sp>
        <p:cxnSp>
          <p:nvCxnSpPr>
            <p:cNvPr id="241" name="Connecteur droit 240"/>
            <p:cNvCxnSpPr/>
            <p:nvPr/>
          </p:nvCxnSpPr>
          <p:spPr>
            <a:xfrm>
              <a:off x="6895737" y="5603589"/>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Connecteur droit 241"/>
            <p:cNvCxnSpPr/>
            <p:nvPr/>
          </p:nvCxnSpPr>
          <p:spPr>
            <a:xfrm>
              <a:off x="6895737" y="4545482"/>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5" name="Ellipse 314"/>
            <p:cNvSpPr/>
            <p:nvPr/>
          </p:nvSpPr>
          <p:spPr>
            <a:xfrm>
              <a:off x="7513021" y="450057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14" name="Groupe 213"/>
          <p:cNvGrpSpPr/>
          <p:nvPr/>
        </p:nvGrpSpPr>
        <p:grpSpPr>
          <a:xfrm>
            <a:off x="753479" y="4007006"/>
            <a:ext cx="1549794" cy="1961863"/>
            <a:chOff x="3645199" y="4007006"/>
            <a:chExt cx="1549794" cy="1961863"/>
          </a:xfrm>
        </p:grpSpPr>
        <p:cxnSp>
          <p:nvCxnSpPr>
            <p:cNvPr id="186" name="Connecteur droit avec flèche 185"/>
            <p:cNvCxnSpPr/>
            <p:nvPr/>
          </p:nvCxnSpPr>
          <p:spPr>
            <a:xfrm rot="5400000" flipH="1" flipV="1">
              <a:off x="3117341" y="5104075"/>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3645199" y="4007006"/>
              <a:ext cx="335348" cy="461665"/>
            </a:xfrm>
            <a:prstGeom prst="rect">
              <a:avLst/>
            </a:prstGeom>
          </p:spPr>
          <p:txBody>
            <a:bodyPr wrap="none">
              <a:spAutoFit/>
            </a:bodyPr>
            <a:lstStyle/>
            <a:p>
              <a:r>
                <a:rPr lang="fr-FR" sz="2400" dirty="0" smtClean="0"/>
                <a:t>E</a:t>
              </a:r>
              <a:endParaRPr lang="fr-FR" sz="2400" dirty="0"/>
            </a:p>
          </p:txBody>
        </p:sp>
        <p:cxnSp>
          <p:nvCxnSpPr>
            <p:cNvPr id="188" name="Connecteur droit 187"/>
            <p:cNvCxnSpPr/>
            <p:nvPr/>
          </p:nvCxnSpPr>
          <p:spPr>
            <a:xfrm>
              <a:off x="3980547" y="5610091"/>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Connecteur droit 188"/>
            <p:cNvCxnSpPr/>
            <p:nvPr/>
          </p:nvCxnSpPr>
          <p:spPr>
            <a:xfrm>
              <a:off x="3980547" y="4551984"/>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6" name="Ellipse 315"/>
            <p:cNvSpPr/>
            <p:nvPr/>
          </p:nvSpPr>
          <p:spPr>
            <a:xfrm>
              <a:off x="4286248" y="450057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9" name="Groupe 208"/>
          <p:cNvGrpSpPr/>
          <p:nvPr/>
        </p:nvGrpSpPr>
        <p:grpSpPr>
          <a:xfrm>
            <a:off x="3570823" y="4005064"/>
            <a:ext cx="1785950" cy="2338795"/>
            <a:chOff x="785786" y="4000504"/>
            <a:chExt cx="1785950" cy="2338795"/>
          </a:xfrm>
        </p:grpSpPr>
        <p:sp>
          <p:nvSpPr>
            <p:cNvPr id="48" name="Rectangle 47"/>
            <p:cNvSpPr/>
            <p:nvPr/>
          </p:nvSpPr>
          <p:spPr>
            <a:xfrm>
              <a:off x="1032148" y="5877634"/>
              <a:ext cx="1539588" cy="461665"/>
            </a:xfrm>
            <a:prstGeom prst="rect">
              <a:avLst/>
            </a:prstGeom>
          </p:spPr>
          <p:txBody>
            <a:bodyPr wrap="none">
              <a:spAutoFit/>
            </a:bodyPr>
            <a:lstStyle/>
            <a:p>
              <a:pPr algn="ctr"/>
              <a:r>
                <a:rPr lang="fr-FR" sz="2400" dirty="0" smtClean="0"/>
                <a:t>absorption</a:t>
              </a:r>
              <a:endParaRPr lang="fr-FR" sz="2400" dirty="0" smtClean="0">
                <a:latin typeface="Times New Roman" pitchFamily="18" charset="0"/>
                <a:cs typeface="Times New Roman" pitchFamily="18" charset="0"/>
              </a:endParaRPr>
            </a:p>
          </p:txBody>
        </p:sp>
        <p:grpSp>
          <p:nvGrpSpPr>
            <p:cNvPr id="203" name="Groupe 202"/>
            <p:cNvGrpSpPr/>
            <p:nvPr/>
          </p:nvGrpSpPr>
          <p:grpSpPr>
            <a:xfrm>
              <a:off x="785786" y="4000504"/>
              <a:ext cx="1549794" cy="1981853"/>
              <a:chOff x="785786" y="4000504"/>
              <a:chExt cx="1549794" cy="1981853"/>
            </a:xfrm>
          </p:grpSpPr>
          <p:sp>
            <p:nvSpPr>
              <p:cNvPr id="13" name="Rectangle 12"/>
              <p:cNvSpPr/>
              <p:nvPr/>
            </p:nvSpPr>
            <p:spPr>
              <a:xfrm>
                <a:off x="785786" y="4000504"/>
                <a:ext cx="335348" cy="461665"/>
              </a:xfrm>
              <a:prstGeom prst="rect">
                <a:avLst/>
              </a:prstGeom>
            </p:spPr>
            <p:txBody>
              <a:bodyPr wrap="none">
                <a:spAutoFit/>
              </a:bodyPr>
              <a:lstStyle/>
              <a:p>
                <a:r>
                  <a:rPr lang="fr-FR" sz="2400" dirty="0" smtClean="0"/>
                  <a:t>E</a:t>
                </a:r>
                <a:endParaRPr lang="fr-FR" sz="2400" dirty="0"/>
              </a:p>
            </p:txBody>
          </p:sp>
          <p:grpSp>
            <p:nvGrpSpPr>
              <p:cNvPr id="202" name="Groupe 201"/>
              <p:cNvGrpSpPr/>
              <p:nvPr/>
            </p:nvGrpSpPr>
            <p:grpSpPr>
              <a:xfrm>
                <a:off x="1121134" y="4254357"/>
                <a:ext cx="1214446" cy="1728000"/>
                <a:chOff x="1121134" y="4234367"/>
                <a:chExt cx="1214446" cy="1728000"/>
              </a:xfrm>
            </p:grpSpPr>
            <p:cxnSp>
              <p:nvCxnSpPr>
                <p:cNvPr id="12" name="Connecteur droit avec flèche 11"/>
                <p:cNvCxnSpPr/>
                <p:nvPr/>
              </p:nvCxnSpPr>
              <p:spPr>
                <a:xfrm rot="5400000" flipH="1" flipV="1">
                  <a:off x="257928" y="5097573"/>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1121134" y="5603589"/>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1121134" y="4545482"/>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1726355" y="5559328"/>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grpSp>
        <p:nvGrpSpPr>
          <p:cNvPr id="4" name="Groupe 3"/>
          <p:cNvGrpSpPr/>
          <p:nvPr/>
        </p:nvGrpSpPr>
        <p:grpSpPr>
          <a:xfrm>
            <a:off x="3269025" y="1556792"/>
            <a:ext cx="4738362" cy="2430505"/>
            <a:chOff x="2517536" y="1556792"/>
            <a:chExt cx="4738362" cy="2430505"/>
          </a:xfrm>
        </p:grpSpPr>
        <p:sp>
          <p:nvSpPr>
            <p:cNvPr id="10" name="Rectangle 9"/>
            <p:cNvSpPr/>
            <p:nvPr/>
          </p:nvSpPr>
          <p:spPr>
            <a:xfrm>
              <a:off x="5404687" y="2340169"/>
              <a:ext cx="1851211" cy="584775"/>
            </a:xfrm>
            <a:prstGeom prst="rect">
              <a:avLst/>
            </a:prstGeom>
          </p:spPr>
          <p:txBody>
            <a:bodyPr wrap="none">
              <a:spAutoFit/>
            </a:bodyPr>
            <a:lstStyle/>
            <a:p>
              <a:pPr algn="ctr"/>
              <a:r>
                <a:rPr lang="fr-FR" sz="3200" dirty="0" smtClean="0"/>
                <a:t>corps noir</a:t>
              </a:r>
              <a:endParaRPr lang="fr-FR" sz="3200" dirty="0" smtClean="0">
                <a:latin typeface="Times New Roman" pitchFamily="18" charset="0"/>
                <a:cs typeface="Times New Roman" pitchFamily="18" charset="0"/>
              </a:endParaRPr>
            </a:p>
          </p:txBody>
        </p:sp>
        <p:grpSp>
          <p:nvGrpSpPr>
            <p:cNvPr id="3" name="Groupe 2"/>
            <p:cNvGrpSpPr/>
            <p:nvPr/>
          </p:nvGrpSpPr>
          <p:grpSpPr>
            <a:xfrm>
              <a:off x="2517536" y="1556792"/>
              <a:ext cx="2630528" cy="2430505"/>
              <a:chOff x="2432794" y="1240839"/>
              <a:chExt cx="2630528" cy="2430505"/>
            </a:xfrm>
          </p:grpSpPr>
          <p:grpSp>
            <p:nvGrpSpPr>
              <p:cNvPr id="286" name="Groupe 285"/>
              <p:cNvGrpSpPr/>
              <p:nvPr/>
            </p:nvGrpSpPr>
            <p:grpSpPr>
              <a:xfrm>
                <a:off x="2548015" y="1240839"/>
                <a:ext cx="2515307" cy="2321822"/>
                <a:chOff x="678629" y="1785926"/>
                <a:chExt cx="4179123" cy="3857652"/>
              </a:xfrm>
            </p:grpSpPr>
            <p:pic>
              <p:nvPicPr>
                <p:cNvPr id="293" name="Picture 13"/>
                <p:cNvPicPr>
                  <a:picLocks noChangeAspect="1" noChangeArrowheads="1"/>
                </p:cNvPicPr>
                <p:nvPr/>
              </p:nvPicPr>
              <p:blipFill>
                <a:blip r:embed="rId5"/>
                <a:srcRect/>
                <a:stretch>
                  <a:fillRect/>
                </a:stretch>
              </p:blipFill>
              <p:spPr bwMode="auto">
                <a:xfrm>
                  <a:off x="678629" y="1785926"/>
                  <a:ext cx="4179123" cy="3857652"/>
                </a:xfrm>
                <a:prstGeom prst="rect">
                  <a:avLst/>
                </a:prstGeom>
                <a:noFill/>
                <a:ln w="9525">
                  <a:noFill/>
                  <a:miter lim="800000"/>
                  <a:headEnd/>
                  <a:tailEnd/>
                </a:ln>
                <a:effectLst/>
              </p:spPr>
            </p:pic>
            <p:pic>
              <p:nvPicPr>
                <p:cNvPr id="294" name="Picture 9" descr="https://encrypted-tbn3.gstatic.com/images?q=tbn:ANd9GcTBHOC4dAUOewB7OI-wRAQKVXd3J-3IRwWcz9KmS0gurVrPlrQA"/>
                <p:cNvPicPr>
                  <a:picLocks noChangeAspect="1" noChangeArrowheads="1"/>
                </p:cNvPicPr>
                <p:nvPr/>
              </p:nvPicPr>
              <p:blipFill>
                <a:blip r:embed="rId6"/>
                <a:srcRect l="33332" t="13333" r="30001" b="13333"/>
                <a:stretch>
                  <a:fillRect/>
                </a:stretch>
              </p:blipFill>
              <p:spPr bwMode="auto">
                <a:xfrm>
                  <a:off x="3714744" y="2000240"/>
                  <a:ext cx="785818" cy="1571636"/>
                </a:xfrm>
                <a:prstGeom prst="rect">
                  <a:avLst/>
                </a:prstGeom>
                <a:noFill/>
              </p:spPr>
            </p:pic>
          </p:grpSp>
          <p:sp>
            <p:nvSpPr>
              <p:cNvPr id="287" name="ZoneTexte 286"/>
              <p:cNvSpPr txBox="1"/>
              <p:nvPr/>
            </p:nvSpPr>
            <p:spPr>
              <a:xfrm rot="16200000">
                <a:off x="1820543" y="2245344"/>
                <a:ext cx="1501501" cy="276999"/>
              </a:xfrm>
              <a:prstGeom prst="rect">
                <a:avLst/>
              </a:prstGeom>
              <a:solidFill>
                <a:schemeClr val="bg1"/>
              </a:solidFill>
            </p:spPr>
            <p:txBody>
              <a:bodyPr wrap="none" rtlCol="0">
                <a:spAutoFit/>
              </a:bodyPr>
              <a:lstStyle/>
              <a:p>
                <a:r>
                  <a:rPr lang="fr-FR" sz="1200" i="1" dirty="0" smtClean="0">
                    <a:latin typeface="Times New Roman" pitchFamily="18" charset="0"/>
                    <a:cs typeface="Times New Roman" pitchFamily="18" charset="0"/>
                  </a:rPr>
                  <a:t>M </a:t>
                </a:r>
                <a:r>
                  <a:rPr lang="fr-FR" sz="1200" dirty="0" smtClean="0">
                    <a:latin typeface="Times New Roman" pitchFamily="18" charset="0"/>
                    <a:cs typeface="Times New Roman" pitchFamily="18" charset="0"/>
                  </a:rPr>
                  <a:t>(</a:t>
                </a:r>
                <a:r>
                  <a:rPr lang="fr-FR" sz="1200" dirty="0" smtClean="0">
                    <a:latin typeface="Symbol" pitchFamily="18" charset="2"/>
                    <a:cs typeface="Times New Roman" pitchFamily="18" charset="0"/>
                  </a:rPr>
                  <a:t>l</a:t>
                </a:r>
                <a:r>
                  <a:rPr lang="fr-FR" sz="1200" dirty="0" smtClean="0">
                    <a:latin typeface="Times New Roman" pitchFamily="18" charset="0"/>
                    <a:cs typeface="Times New Roman" pitchFamily="18" charset="0"/>
                  </a:rPr>
                  <a:t>;</a:t>
                </a:r>
                <a:r>
                  <a:rPr lang="fr-FR" sz="1200" i="1" dirty="0" smtClean="0">
                    <a:latin typeface="Times New Roman" pitchFamily="18" charset="0"/>
                    <a:cs typeface="Times New Roman" pitchFamily="18" charset="0"/>
                  </a:rPr>
                  <a:t>T </a:t>
                </a:r>
                <a:r>
                  <a:rPr lang="fr-FR" sz="1200" dirty="0" smtClean="0">
                    <a:latin typeface="Times New Roman" pitchFamily="18" charset="0"/>
                    <a:cs typeface="Times New Roman" pitchFamily="18" charset="0"/>
                  </a:rPr>
                  <a:t>)  (W.m</a:t>
                </a:r>
                <a:r>
                  <a:rPr lang="fr-FR" sz="1200" baseline="30000" dirty="0" smtClean="0">
                    <a:latin typeface="Times New Roman" pitchFamily="18" charset="0"/>
                    <a:cs typeface="Times New Roman" pitchFamily="18" charset="0"/>
                  </a:rPr>
                  <a:t>-2</a:t>
                </a:r>
                <a:r>
                  <a:rPr lang="fr-FR" sz="1200" dirty="0" smtClean="0">
                    <a:latin typeface="Times New Roman" pitchFamily="18" charset="0"/>
                    <a:cs typeface="Times New Roman" pitchFamily="18" charset="0"/>
                  </a:rPr>
                  <a:t>.m</a:t>
                </a:r>
                <a:r>
                  <a:rPr lang="fr-FR" sz="1200" baseline="30000" dirty="0" smtClean="0">
                    <a:latin typeface="Times New Roman" pitchFamily="18" charset="0"/>
                    <a:cs typeface="Times New Roman" pitchFamily="18" charset="0"/>
                  </a:rPr>
                  <a:t>-1</a:t>
                </a:r>
                <a:r>
                  <a:rPr lang="fr-FR" sz="1200" dirty="0" smtClean="0">
                    <a:latin typeface="Times New Roman" pitchFamily="18" charset="0"/>
                    <a:cs typeface="Times New Roman" pitchFamily="18" charset="0"/>
                  </a:rPr>
                  <a:t>)</a:t>
                </a:r>
                <a:endParaRPr lang="fr-FR" sz="1200" dirty="0">
                  <a:latin typeface="Times New Roman" pitchFamily="18" charset="0"/>
                  <a:cs typeface="Times New Roman" pitchFamily="18" charset="0"/>
                </a:endParaRPr>
              </a:p>
            </p:txBody>
          </p:sp>
          <p:sp>
            <p:nvSpPr>
              <p:cNvPr id="292" name="ZoneTexte 291"/>
              <p:cNvSpPr txBox="1"/>
              <p:nvPr/>
            </p:nvSpPr>
            <p:spPr>
              <a:xfrm>
                <a:off x="3651680" y="3394345"/>
                <a:ext cx="607859" cy="276999"/>
              </a:xfrm>
              <a:prstGeom prst="rect">
                <a:avLst/>
              </a:prstGeom>
              <a:solidFill>
                <a:schemeClr val="bg1"/>
              </a:solidFill>
            </p:spPr>
            <p:txBody>
              <a:bodyPr wrap="none" rtlCol="0">
                <a:spAutoFit/>
              </a:bodyPr>
              <a:lstStyle/>
              <a:p>
                <a:r>
                  <a:rPr lang="fr-FR" sz="1200" dirty="0" smtClean="0">
                    <a:latin typeface="Symbol" pitchFamily="18" charset="2"/>
                    <a:cs typeface="Times New Roman" pitchFamily="18" charset="0"/>
                  </a:rPr>
                  <a:t>l</a:t>
                </a:r>
                <a:r>
                  <a:rPr lang="fr-FR" sz="1200" dirty="0" smtClean="0">
                    <a:latin typeface="Times New Roman" pitchFamily="18" charset="0"/>
                    <a:cs typeface="Times New Roman" pitchFamily="18" charset="0"/>
                  </a:rPr>
                  <a:t> (nm)</a:t>
                </a:r>
                <a:endParaRPr lang="fr-FR" sz="1200" dirty="0">
                  <a:latin typeface="Times New Roman" pitchFamily="18" charset="0"/>
                  <a:cs typeface="Times New Roman"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Tout quantique (1927)</a:t>
            </a:r>
            <a:endParaRPr lang="fr-FR"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484784"/>
            <a:ext cx="6844183" cy="167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e 2"/>
          <p:cNvGrpSpPr/>
          <p:nvPr/>
        </p:nvGrpSpPr>
        <p:grpSpPr>
          <a:xfrm>
            <a:off x="2267744" y="3429000"/>
            <a:ext cx="1024070" cy="1028786"/>
            <a:chOff x="2267744" y="3429000"/>
            <a:chExt cx="1024070" cy="1028786"/>
          </a:xfrm>
        </p:grpSpPr>
        <p:grpSp>
          <p:nvGrpSpPr>
            <p:cNvPr id="233" name="Groupe 161"/>
            <p:cNvGrpSpPr/>
            <p:nvPr/>
          </p:nvGrpSpPr>
          <p:grpSpPr>
            <a:xfrm>
              <a:off x="2267744" y="3429000"/>
              <a:ext cx="1024070" cy="762171"/>
              <a:chOff x="7238956" y="4881510"/>
              <a:chExt cx="1405010" cy="1045688"/>
            </a:xfrm>
          </p:grpSpPr>
          <p:grpSp>
            <p:nvGrpSpPr>
              <p:cNvPr id="235" name="Groupe 137"/>
              <p:cNvGrpSpPr/>
              <p:nvPr/>
            </p:nvGrpSpPr>
            <p:grpSpPr>
              <a:xfrm>
                <a:off x="7615331" y="4881507"/>
                <a:ext cx="647695" cy="1045501"/>
                <a:chOff x="7615331" y="4881507"/>
                <a:chExt cx="647695" cy="1045501"/>
              </a:xfrm>
            </p:grpSpPr>
            <p:grpSp>
              <p:nvGrpSpPr>
                <p:cNvPr id="251" name="Groupe 156"/>
                <p:cNvGrpSpPr/>
                <p:nvPr/>
              </p:nvGrpSpPr>
              <p:grpSpPr>
                <a:xfrm rot="16200000" flipV="1">
                  <a:off x="7321239" y="5175787"/>
                  <a:ext cx="1045313" cy="457130"/>
                  <a:chOff x="2795008" y="6204064"/>
                  <a:chExt cx="1487390" cy="479842"/>
                </a:xfrm>
              </p:grpSpPr>
              <p:sp>
                <p:nvSpPr>
                  <p:cNvPr id="255" name="Arc 25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6" name="Arc 25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52" name="Groupe 156"/>
                <p:cNvGrpSpPr/>
                <p:nvPr/>
              </p:nvGrpSpPr>
              <p:grpSpPr>
                <a:xfrm rot="5400000" flipH="1" flipV="1">
                  <a:off x="7511804" y="5175599"/>
                  <a:ext cx="1045313" cy="457130"/>
                  <a:chOff x="2795008" y="6204064"/>
                  <a:chExt cx="1487390" cy="479842"/>
                </a:xfrm>
              </p:grpSpPr>
              <p:sp>
                <p:nvSpPr>
                  <p:cNvPr id="253" name="Arc 25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4" name="Arc 25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36" name="Groupe 138"/>
              <p:cNvGrpSpPr/>
              <p:nvPr/>
            </p:nvGrpSpPr>
            <p:grpSpPr>
              <a:xfrm>
                <a:off x="7993356" y="4881695"/>
                <a:ext cx="647695" cy="1045501"/>
                <a:chOff x="7615331" y="4881507"/>
                <a:chExt cx="647695" cy="1045501"/>
              </a:xfrm>
            </p:grpSpPr>
            <p:grpSp>
              <p:nvGrpSpPr>
                <p:cNvPr id="245" name="Groupe 156"/>
                <p:cNvGrpSpPr/>
                <p:nvPr/>
              </p:nvGrpSpPr>
              <p:grpSpPr>
                <a:xfrm rot="16200000" flipV="1">
                  <a:off x="7321239" y="5175787"/>
                  <a:ext cx="1045313" cy="457130"/>
                  <a:chOff x="2795008" y="6204064"/>
                  <a:chExt cx="1487390" cy="479842"/>
                </a:xfrm>
              </p:grpSpPr>
              <p:sp>
                <p:nvSpPr>
                  <p:cNvPr id="249" name="Arc 24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0" name="Arc 24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46" name="Groupe 156"/>
                <p:cNvGrpSpPr/>
                <p:nvPr/>
              </p:nvGrpSpPr>
              <p:grpSpPr>
                <a:xfrm rot="5400000" flipH="1" flipV="1">
                  <a:off x="7511804" y="5175599"/>
                  <a:ext cx="1045313" cy="457130"/>
                  <a:chOff x="2795008" y="6204064"/>
                  <a:chExt cx="1487390" cy="479842"/>
                </a:xfrm>
              </p:grpSpPr>
              <p:sp>
                <p:nvSpPr>
                  <p:cNvPr id="247" name="Arc 246"/>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8" name="Arc 247"/>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37" name="Groupe 145"/>
              <p:cNvGrpSpPr/>
              <p:nvPr/>
            </p:nvGrpSpPr>
            <p:grpSpPr>
              <a:xfrm>
                <a:off x="7238956" y="4881507"/>
                <a:ext cx="647695" cy="1045501"/>
                <a:chOff x="7615331" y="4881507"/>
                <a:chExt cx="647695" cy="1045501"/>
              </a:xfrm>
            </p:grpSpPr>
            <p:grpSp>
              <p:nvGrpSpPr>
                <p:cNvPr id="239" name="Groupe 156"/>
                <p:cNvGrpSpPr/>
                <p:nvPr/>
              </p:nvGrpSpPr>
              <p:grpSpPr>
                <a:xfrm rot="16200000" flipV="1">
                  <a:off x="7321239" y="5175787"/>
                  <a:ext cx="1045313" cy="457130"/>
                  <a:chOff x="2795008" y="6204064"/>
                  <a:chExt cx="1487390" cy="479842"/>
                </a:xfrm>
              </p:grpSpPr>
              <p:sp>
                <p:nvSpPr>
                  <p:cNvPr id="243" name="Arc 24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4" name="Arc 24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40" name="Groupe 156"/>
                <p:cNvGrpSpPr/>
                <p:nvPr/>
              </p:nvGrpSpPr>
              <p:grpSpPr>
                <a:xfrm rot="5400000" flipH="1" flipV="1">
                  <a:off x="7511804" y="5175599"/>
                  <a:ext cx="1045313" cy="457130"/>
                  <a:chOff x="2795008" y="6204064"/>
                  <a:chExt cx="1487390" cy="479842"/>
                </a:xfrm>
              </p:grpSpPr>
              <p:sp>
                <p:nvSpPr>
                  <p:cNvPr id="241" name="Arc 24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2" name="Arc 24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38" name="Arc 237"/>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1229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9118" y="4149080"/>
              <a:ext cx="308706" cy="30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e 8"/>
          <p:cNvGrpSpPr/>
          <p:nvPr/>
        </p:nvGrpSpPr>
        <p:grpSpPr>
          <a:xfrm>
            <a:off x="3563888" y="3429000"/>
            <a:ext cx="1053354" cy="1028786"/>
            <a:chOff x="3563888" y="3429000"/>
            <a:chExt cx="1053354" cy="1028786"/>
          </a:xfrm>
        </p:grpSpPr>
        <p:grpSp>
          <p:nvGrpSpPr>
            <p:cNvPr id="287" name="Groupe 161"/>
            <p:cNvGrpSpPr/>
            <p:nvPr/>
          </p:nvGrpSpPr>
          <p:grpSpPr>
            <a:xfrm>
              <a:off x="3593172" y="3607448"/>
              <a:ext cx="1024070" cy="762171"/>
              <a:chOff x="7238956" y="4881510"/>
              <a:chExt cx="1405010" cy="1045688"/>
            </a:xfrm>
          </p:grpSpPr>
          <p:grpSp>
            <p:nvGrpSpPr>
              <p:cNvPr id="288" name="Groupe 137"/>
              <p:cNvGrpSpPr/>
              <p:nvPr/>
            </p:nvGrpSpPr>
            <p:grpSpPr>
              <a:xfrm>
                <a:off x="7615331" y="4881507"/>
                <a:ext cx="647695" cy="1045501"/>
                <a:chOff x="7615331" y="4881507"/>
                <a:chExt cx="647695" cy="1045501"/>
              </a:xfrm>
            </p:grpSpPr>
            <p:grpSp>
              <p:nvGrpSpPr>
                <p:cNvPr id="304" name="Groupe 156"/>
                <p:cNvGrpSpPr/>
                <p:nvPr/>
              </p:nvGrpSpPr>
              <p:grpSpPr>
                <a:xfrm rot="16200000" flipV="1">
                  <a:off x="7321239" y="5175787"/>
                  <a:ext cx="1045313" cy="457130"/>
                  <a:chOff x="2795008" y="6204064"/>
                  <a:chExt cx="1487390" cy="479842"/>
                </a:xfrm>
              </p:grpSpPr>
              <p:sp>
                <p:nvSpPr>
                  <p:cNvPr id="308" name="Arc 307"/>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9" name="Arc 308"/>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305" name="Groupe 156"/>
                <p:cNvGrpSpPr/>
                <p:nvPr/>
              </p:nvGrpSpPr>
              <p:grpSpPr>
                <a:xfrm rot="5400000" flipH="1" flipV="1">
                  <a:off x="7511804" y="5175599"/>
                  <a:ext cx="1045313" cy="457130"/>
                  <a:chOff x="2795008" y="6204064"/>
                  <a:chExt cx="1487390" cy="479842"/>
                </a:xfrm>
              </p:grpSpPr>
              <p:sp>
                <p:nvSpPr>
                  <p:cNvPr id="306" name="Arc 30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7" name="Arc 30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89" name="Groupe 138"/>
              <p:cNvGrpSpPr/>
              <p:nvPr/>
            </p:nvGrpSpPr>
            <p:grpSpPr>
              <a:xfrm>
                <a:off x="7993356" y="4881695"/>
                <a:ext cx="647695" cy="1045501"/>
                <a:chOff x="7615331" y="4881507"/>
                <a:chExt cx="647695" cy="1045501"/>
              </a:xfrm>
            </p:grpSpPr>
            <p:grpSp>
              <p:nvGrpSpPr>
                <p:cNvPr id="298" name="Groupe 156"/>
                <p:cNvGrpSpPr/>
                <p:nvPr/>
              </p:nvGrpSpPr>
              <p:grpSpPr>
                <a:xfrm rot="16200000" flipV="1">
                  <a:off x="7321239" y="5175787"/>
                  <a:ext cx="1045313" cy="457130"/>
                  <a:chOff x="2795008" y="6204064"/>
                  <a:chExt cx="1487390" cy="479842"/>
                </a:xfrm>
              </p:grpSpPr>
              <p:sp>
                <p:nvSpPr>
                  <p:cNvPr id="302" name="Arc 301"/>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3" name="Arc 302"/>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99" name="Groupe 156"/>
                <p:cNvGrpSpPr/>
                <p:nvPr/>
              </p:nvGrpSpPr>
              <p:grpSpPr>
                <a:xfrm rot="5400000" flipH="1" flipV="1">
                  <a:off x="7511804" y="5175599"/>
                  <a:ext cx="1045313" cy="457130"/>
                  <a:chOff x="2795008" y="6204064"/>
                  <a:chExt cx="1487390" cy="479842"/>
                </a:xfrm>
              </p:grpSpPr>
              <p:sp>
                <p:nvSpPr>
                  <p:cNvPr id="300" name="Arc 299"/>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01" name="Arc 300"/>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90" name="Groupe 145"/>
              <p:cNvGrpSpPr/>
              <p:nvPr/>
            </p:nvGrpSpPr>
            <p:grpSpPr>
              <a:xfrm>
                <a:off x="7238956" y="4881507"/>
                <a:ext cx="647695" cy="1045501"/>
                <a:chOff x="7615331" y="4881507"/>
                <a:chExt cx="647695" cy="1045501"/>
              </a:xfrm>
            </p:grpSpPr>
            <p:grpSp>
              <p:nvGrpSpPr>
                <p:cNvPr id="292" name="Groupe 156"/>
                <p:cNvGrpSpPr/>
                <p:nvPr/>
              </p:nvGrpSpPr>
              <p:grpSpPr>
                <a:xfrm rot="16200000" flipV="1">
                  <a:off x="7321239" y="5175787"/>
                  <a:ext cx="1045313" cy="457130"/>
                  <a:chOff x="2795008" y="6204064"/>
                  <a:chExt cx="1487390" cy="479842"/>
                </a:xfrm>
              </p:grpSpPr>
              <p:sp>
                <p:nvSpPr>
                  <p:cNvPr id="296" name="Arc 295"/>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7" name="Arc 296"/>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93" name="Groupe 156"/>
                <p:cNvGrpSpPr/>
                <p:nvPr/>
              </p:nvGrpSpPr>
              <p:grpSpPr>
                <a:xfrm rot="5400000" flipH="1" flipV="1">
                  <a:off x="7511804" y="5175599"/>
                  <a:ext cx="1045313" cy="457130"/>
                  <a:chOff x="2795008" y="6204064"/>
                  <a:chExt cx="1487390" cy="479842"/>
                </a:xfrm>
              </p:grpSpPr>
              <p:sp>
                <p:nvSpPr>
                  <p:cNvPr id="294" name="Arc 293"/>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95" name="Arc 294"/>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91" name="Arc 290"/>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7" name="Groupe 6"/>
            <p:cNvGrpSpPr/>
            <p:nvPr/>
          </p:nvGrpSpPr>
          <p:grpSpPr>
            <a:xfrm>
              <a:off x="3563888" y="3429000"/>
              <a:ext cx="1024070" cy="1028786"/>
              <a:chOff x="3563888" y="3429000"/>
              <a:chExt cx="1024070" cy="1028786"/>
            </a:xfrm>
          </p:grpSpPr>
          <p:grpSp>
            <p:nvGrpSpPr>
              <p:cNvPr id="264" name="Groupe 161"/>
              <p:cNvGrpSpPr/>
              <p:nvPr/>
            </p:nvGrpSpPr>
            <p:grpSpPr>
              <a:xfrm>
                <a:off x="3563888" y="3429000"/>
                <a:ext cx="1024070" cy="762171"/>
                <a:chOff x="7238956" y="4881510"/>
                <a:chExt cx="1405010" cy="1045688"/>
              </a:xfrm>
            </p:grpSpPr>
            <p:grpSp>
              <p:nvGrpSpPr>
                <p:cNvPr id="265" name="Groupe 137"/>
                <p:cNvGrpSpPr/>
                <p:nvPr/>
              </p:nvGrpSpPr>
              <p:grpSpPr>
                <a:xfrm>
                  <a:off x="7615331" y="4881507"/>
                  <a:ext cx="647695" cy="1045501"/>
                  <a:chOff x="7615331" y="4881507"/>
                  <a:chExt cx="647695" cy="1045501"/>
                </a:xfrm>
              </p:grpSpPr>
              <p:grpSp>
                <p:nvGrpSpPr>
                  <p:cNvPr id="281" name="Groupe 156"/>
                  <p:cNvGrpSpPr/>
                  <p:nvPr/>
                </p:nvGrpSpPr>
                <p:grpSpPr>
                  <a:xfrm rot="16200000" flipV="1">
                    <a:off x="7321239" y="5175787"/>
                    <a:ext cx="1045313" cy="457130"/>
                    <a:chOff x="2795008" y="6204064"/>
                    <a:chExt cx="1487390" cy="479842"/>
                  </a:xfrm>
                </p:grpSpPr>
                <p:sp>
                  <p:nvSpPr>
                    <p:cNvPr id="285" name="Arc 284"/>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6" name="Arc 285"/>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82" name="Groupe 156"/>
                  <p:cNvGrpSpPr/>
                  <p:nvPr/>
                </p:nvGrpSpPr>
                <p:grpSpPr>
                  <a:xfrm rot="5400000" flipH="1" flipV="1">
                    <a:off x="7511804" y="5175599"/>
                    <a:ext cx="1045313" cy="457130"/>
                    <a:chOff x="2795008" y="6204064"/>
                    <a:chExt cx="1487390" cy="479842"/>
                  </a:xfrm>
                </p:grpSpPr>
                <p:sp>
                  <p:nvSpPr>
                    <p:cNvPr id="283" name="Arc 28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4" name="Arc 28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66" name="Groupe 138"/>
                <p:cNvGrpSpPr/>
                <p:nvPr/>
              </p:nvGrpSpPr>
              <p:grpSpPr>
                <a:xfrm>
                  <a:off x="7993356" y="4881695"/>
                  <a:ext cx="647695" cy="1045501"/>
                  <a:chOff x="7615331" y="4881507"/>
                  <a:chExt cx="647695" cy="1045501"/>
                </a:xfrm>
              </p:grpSpPr>
              <p:grpSp>
                <p:nvGrpSpPr>
                  <p:cNvPr id="275" name="Groupe 156"/>
                  <p:cNvGrpSpPr/>
                  <p:nvPr/>
                </p:nvGrpSpPr>
                <p:grpSpPr>
                  <a:xfrm rot="16200000" flipV="1">
                    <a:off x="7321239" y="5175787"/>
                    <a:ext cx="1045313" cy="457130"/>
                    <a:chOff x="2795008" y="6204064"/>
                    <a:chExt cx="1487390" cy="479842"/>
                  </a:xfrm>
                </p:grpSpPr>
                <p:sp>
                  <p:nvSpPr>
                    <p:cNvPr id="279" name="Arc 278"/>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80" name="Arc 279"/>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76" name="Groupe 156"/>
                  <p:cNvGrpSpPr/>
                  <p:nvPr/>
                </p:nvGrpSpPr>
                <p:grpSpPr>
                  <a:xfrm rot="5400000" flipH="1" flipV="1">
                    <a:off x="7511804" y="5175599"/>
                    <a:ext cx="1045313" cy="457130"/>
                    <a:chOff x="2795008" y="6204064"/>
                    <a:chExt cx="1487390" cy="479842"/>
                  </a:xfrm>
                </p:grpSpPr>
                <p:sp>
                  <p:nvSpPr>
                    <p:cNvPr id="277" name="Arc 276"/>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8" name="Arc 277"/>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grpSp>
              <p:nvGrpSpPr>
                <p:cNvPr id="267" name="Groupe 145"/>
                <p:cNvGrpSpPr/>
                <p:nvPr/>
              </p:nvGrpSpPr>
              <p:grpSpPr>
                <a:xfrm>
                  <a:off x="7238956" y="4881507"/>
                  <a:ext cx="647695" cy="1045501"/>
                  <a:chOff x="7615331" y="4881507"/>
                  <a:chExt cx="647695" cy="1045501"/>
                </a:xfrm>
              </p:grpSpPr>
              <p:grpSp>
                <p:nvGrpSpPr>
                  <p:cNvPr id="269" name="Groupe 156"/>
                  <p:cNvGrpSpPr/>
                  <p:nvPr/>
                </p:nvGrpSpPr>
                <p:grpSpPr>
                  <a:xfrm rot="16200000" flipV="1">
                    <a:off x="7321239" y="5175787"/>
                    <a:ext cx="1045313" cy="457130"/>
                    <a:chOff x="2795008" y="6204064"/>
                    <a:chExt cx="1487390" cy="479842"/>
                  </a:xfrm>
                </p:grpSpPr>
                <p:sp>
                  <p:nvSpPr>
                    <p:cNvPr id="273" name="Arc 272"/>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4" name="Arc 273"/>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270" name="Groupe 156"/>
                  <p:cNvGrpSpPr/>
                  <p:nvPr/>
                </p:nvGrpSpPr>
                <p:grpSpPr>
                  <a:xfrm rot="5400000" flipH="1" flipV="1">
                    <a:off x="7511804" y="5175599"/>
                    <a:ext cx="1045313" cy="457130"/>
                    <a:chOff x="2795008" y="6204064"/>
                    <a:chExt cx="1487390" cy="479842"/>
                  </a:xfrm>
                </p:grpSpPr>
                <p:sp>
                  <p:nvSpPr>
                    <p:cNvPr id="271" name="Arc 270"/>
                    <p:cNvSpPr/>
                    <p:nvPr/>
                  </p:nvSpPr>
                  <p:spPr>
                    <a:xfrm rot="5400000">
                      <a:off x="3118186" y="5880886"/>
                      <a:ext cx="268044" cy="914400"/>
                    </a:xfrm>
                    <a:prstGeom prst="arc">
                      <a:avLst>
                        <a:gd name="adj1" fmla="val 16200000"/>
                        <a:gd name="adj2" fmla="val 1796482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2" name="Arc 271"/>
                    <p:cNvSpPr/>
                    <p:nvPr/>
                  </p:nvSpPr>
                  <p:spPr>
                    <a:xfrm rot="5400000" flipH="1" flipV="1">
                      <a:off x="3691176" y="6092684"/>
                      <a:ext cx="268044" cy="914400"/>
                    </a:xfrm>
                    <a:prstGeom prst="arc">
                      <a:avLst>
                        <a:gd name="adj1" fmla="val 16200000"/>
                        <a:gd name="adj2" fmla="val 17743743"/>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sp>
              <p:nvSpPr>
                <p:cNvPr id="268" name="Arc 267"/>
                <p:cNvSpPr/>
                <p:nvPr/>
              </p:nvSpPr>
              <p:spPr>
                <a:xfrm rot="10800000" flipH="1">
                  <a:off x="8381964" y="4882013"/>
                  <a:ext cx="262002" cy="642625"/>
                </a:xfrm>
                <a:prstGeom prst="arc">
                  <a:avLst>
                    <a:gd name="adj1" fmla="val 16200000"/>
                    <a:gd name="adj2" fmla="val 17743743"/>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pic>
            <p:nvPicPr>
              <p:cNvPr id="122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9396" y="4149080"/>
                <a:ext cx="330474" cy="30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17" name="Groupe 316"/>
          <p:cNvGrpSpPr/>
          <p:nvPr/>
        </p:nvGrpSpPr>
        <p:grpSpPr>
          <a:xfrm>
            <a:off x="6084168" y="4029273"/>
            <a:ext cx="2108728" cy="1961863"/>
            <a:chOff x="4932040" y="3429000"/>
            <a:chExt cx="2108728" cy="1961863"/>
          </a:xfrm>
        </p:grpSpPr>
        <p:grpSp>
          <p:nvGrpSpPr>
            <p:cNvPr id="258" name="Groupe 257"/>
            <p:cNvGrpSpPr/>
            <p:nvPr/>
          </p:nvGrpSpPr>
          <p:grpSpPr>
            <a:xfrm>
              <a:off x="4932040" y="3429000"/>
              <a:ext cx="1549794" cy="1961863"/>
              <a:chOff x="3645199" y="4007006"/>
              <a:chExt cx="1549794" cy="1961863"/>
            </a:xfrm>
          </p:grpSpPr>
          <p:cxnSp>
            <p:nvCxnSpPr>
              <p:cNvPr id="259" name="Connecteur droit avec flèche 258"/>
              <p:cNvCxnSpPr/>
              <p:nvPr/>
            </p:nvCxnSpPr>
            <p:spPr>
              <a:xfrm rot="5400000" flipH="1" flipV="1">
                <a:off x="3117341" y="5104075"/>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a:xfrm>
                <a:off x="3645199" y="4007006"/>
                <a:ext cx="335348" cy="461665"/>
              </a:xfrm>
              <a:prstGeom prst="rect">
                <a:avLst/>
              </a:prstGeom>
            </p:spPr>
            <p:txBody>
              <a:bodyPr wrap="none">
                <a:spAutoFit/>
              </a:bodyPr>
              <a:lstStyle/>
              <a:p>
                <a:r>
                  <a:rPr lang="fr-FR" sz="2400" dirty="0" smtClean="0"/>
                  <a:t>E</a:t>
                </a:r>
                <a:endParaRPr lang="fr-FR" sz="2400" dirty="0"/>
              </a:p>
            </p:txBody>
          </p:sp>
          <p:cxnSp>
            <p:nvCxnSpPr>
              <p:cNvPr id="261" name="Connecteur droit 260"/>
              <p:cNvCxnSpPr/>
              <p:nvPr/>
            </p:nvCxnSpPr>
            <p:spPr>
              <a:xfrm>
                <a:off x="3980547" y="5378169"/>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Connecteur droit 261"/>
              <p:cNvCxnSpPr/>
              <p:nvPr/>
            </p:nvCxnSpPr>
            <p:spPr>
              <a:xfrm>
                <a:off x="3980547" y="5016541"/>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4223493" y="495524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311" name="Connecteur droit 310"/>
            <p:cNvCxnSpPr/>
            <p:nvPr/>
          </p:nvCxnSpPr>
          <p:spPr>
            <a:xfrm>
              <a:off x="5292080" y="4080083"/>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Ellipse 311"/>
            <p:cNvSpPr/>
            <p:nvPr/>
          </p:nvSpPr>
          <p:spPr>
            <a:xfrm>
              <a:off x="5508104" y="4746085"/>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3" name="Ellipse 312"/>
            <p:cNvSpPr/>
            <p:nvPr/>
          </p:nvSpPr>
          <p:spPr>
            <a:xfrm>
              <a:off x="5662734" y="437708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4" name="Ellipse 313"/>
            <p:cNvSpPr/>
            <p:nvPr/>
          </p:nvSpPr>
          <p:spPr>
            <a:xfrm>
              <a:off x="5662734" y="4026005"/>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5" name="Ellipse 314"/>
            <p:cNvSpPr/>
            <p:nvPr/>
          </p:nvSpPr>
          <p:spPr>
            <a:xfrm>
              <a:off x="5508104" y="4026005"/>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6" name="Ellipse 315"/>
            <p:cNvSpPr/>
            <p:nvPr/>
          </p:nvSpPr>
          <p:spPr>
            <a:xfrm>
              <a:off x="5833064" y="4026005"/>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7" name="Connecteur droit avec flèche 256"/>
            <p:cNvCxnSpPr/>
            <p:nvPr/>
          </p:nvCxnSpPr>
          <p:spPr>
            <a:xfrm>
              <a:off x="6506526" y="4485080"/>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29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0232" y="4469859"/>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1" name="Connecteur droit avec flèche 320"/>
            <p:cNvCxnSpPr/>
            <p:nvPr/>
          </p:nvCxnSpPr>
          <p:spPr>
            <a:xfrm>
              <a:off x="6507251" y="4095304"/>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0957" y="4080083"/>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8" name="Groupe 317"/>
          <p:cNvGrpSpPr/>
          <p:nvPr/>
        </p:nvGrpSpPr>
        <p:grpSpPr>
          <a:xfrm>
            <a:off x="6426928" y="5380460"/>
            <a:ext cx="1772655" cy="331892"/>
            <a:chOff x="2755492" y="5990411"/>
            <a:chExt cx="1772655" cy="331892"/>
          </a:xfrm>
        </p:grpSpPr>
        <p:cxnSp>
          <p:nvCxnSpPr>
            <p:cNvPr id="325" name="Connecteur droit 324"/>
            <p:cNvCxnSpPr/>
            <p:nvPr/>
          </p:nvCxnSpPr>
          <p:spPr>
            <a:xfrm>
              <a:off x="2755492" y="6320715"/>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Connecteur droit avec flèche 325"/>
            <p:cNvCxnSpPr/>
            <p:nvPr/>
          </p:nvCxnSpPr>
          <p:spPr>
            <a:xfrm>
              <a:off x="3994630" y="6005632"/>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27"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8336" y="5990411"/>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9" name="ZoneTexte 318"/>
          <p:cNvSpPr txBox="1"/>
          <p:nvPr/>
        </p:nvSpPr>
        <p:spPr>
          <a:xfrm>
            <a:off x="5076056" y="3573016"/>
            <a:ext cx="561372" cy="584775"/>
          </a:xfrm>
          <a:prstGeom prst="rect">
            <a:avLst/>
          </a:prstGeom>
          <a:noFill/>
        </p:spPr>
        <p:txBody>
          <a:bodyPr wrap="none" rtlCol="0">
            <a:spAutoFit/>
          </a:bodyPr>
          <a:lstStyle/>
          <a:p>
            <a:r>
              <a:rPr lang="fr-FR" sz="3200" dirty="0" smtClean="0"/>
              <a:t>… </a:t>
            </a:r>
            <a:endParaRPr lang="fr-FR" sz="3200" dirty="0"/>
          </a:p>
        </p:txBody>
      </p:sp>
      <p:grpSp>
        <p:nvGrpSpPr>
          <p:cNvPr id="334" name="Groupe 333"/>
          <p:cNvGrpSpPr/>
          <p:nvPr/>
        </p:nvGrpSpPr>
        <p:grpSpPr>
          <a:xfrm>
            <a:off x="107130" y="5013176"/>
            <a:ext cx="1728566" cy="1908356"/>
            <a:chOff x="107130" y="5013176"/>
            <a:chExt cx="1728566" cy="1908356"/>
          </a:xfrm>
        </p:grpSpPr>
        <p:pic>
          <p:nvPicPr>
            <p:cNvPr id="6" name="Picture 44" descr="Paul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96" y="5013176"/>
              <a:ext cx="891263" cy="1260000"/>
            </a:xfrm>
            <a:prstGeom prst="rect">
              <a:avLst/>
            </a:prstGeom>
            <a:noFill/>
            <a:extLst>
              <a:ext uri="{909E8E84-426E-40DD-AFC4-6F175D3DCCD1}">
                <a14:hiddenFill xmlns:a14="http://schemas.microsoft.com/office/drawing/2010/main">
                  <a:solidFill>
                    <a:srgbClr val="FFFFFF"/>
                  </a:solidFill>
                </a14:hiddenFill>
              </a:ext>
            </a:extLst>
          </p:spPr>
        </p:pic>
        <p:sp>
          <p:nvSpPr>
            <p:cNvPr id="328" name="Rectangle 327"/>
            <p:cNvSpPr/>
            <p:nvPr/>
          </p:nvSpPr>
          <p:spPr>
            <a:xfrm>
              <a:off x="107130" y="6275201"/>
              <a:ext cx="1728566" cy="646331"/>
            </a:xfrm>
            <a:prstGeom prst="rect">
              <a:avLst/>
            </a:prstGeom>
          </p:spPr>
          <p:txBody>
            <a:bodyPr wrap="square">
              <a:spAutoFit/>
            </a:bodyPr>
            <a:lstStyle/>
            <a:p>
              <a:pPr algn="ctr"/>
              <a:r>
                <a:rPr lang="fr-FR" dirty="0"/>
                <a:t>Wolfgang </a:t>
              </a:r>
              <a:r>
                <a:rPr lang="fr-FR" dirty="0" smtClean="0"/>
                <a:t>Pauli</a:t>
              </a:r>
            </a:p>
            <a:p>
              <a:pPr algn="ctr"/>
              <a:r>
                <a:rPr lang="fr-FR" dirty="0" smtClean="0"/>
                <a:t>(1900-1958)</a:t>
              </a:r>
              <a:endParaRPr lang="fr-FR" dirty="0"/>
            </a:p>
          </p:txBody>
        </p:sp>
      </p:grpSp>
      <p:grpSp>
        <p:nvGrpSpPr>
          <p:cNvPr id="331" name="Groupe 330"/>
          <p:cNvGrpSpPr/>
          <p:nvPr/>
        </p:nvGrpSpPr>
        <p:grpSpPr>
          <a:xfrm>
            <a:off x="35496" y="1124744"/>
            <a:ext cx="1720397" cy="1906331"/>
            <a:chOff x="35496" y="1124744"/>
            <a:chExt cx="1720397" cy="1906331"/>
          </a:xfrm>
        </p:grpSpPr>
        <p:pic>
          <p:nvPicPr>
            <p:cNvPr id="5"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546" y="1124744"/>
              <a:ext cx="863712"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9" name="Rectangle 328"/>
            <p:cNvSpPr/>
            <p:nvPr/>
          </p:nvSpPr>
          <p:spPr>
            <a:xfrm>
              <a:off x="35496" y="2384744"/>
              <a:ext cx="1720397" cy="646331"/>
            </a:xfrm>
            <a:prstGeom prst="rect">
              <a:avLst/>
            </a:prstGeom>
          </p:spPr>
          <p:txBody>
            <a:bodyPr wrap="square">
              <a:spAutoFit/>
            </a:bodyPr>
            <a:lstStyle/>
            <a:p>
              <a:pPr algn="ctr"/>
              <a:r>
                <a:rPr lang="fr-FR" dirty="0" err="1"/>
                <a:t>Pascual</a:t>
              </a:r>
              <a:r>
                <a:rPr lang="fr-FR" dirty="0"/>
                <a:t> </a:t>
              </a:r>
              <a:r>
                <a:rPr lang="fr-FR" dirty="0" smtClean="0"/>
                <a:t>Jordan</a:t>
              </a:r>
            </a:p>
            <a:p>
              <a:pPr algn="ctr"/>
              <a:r>
                <a:rPr lang="fr-FR" dirty="0" smtClean="0"/>
                <a:t>(1902-1980)</a:t>
              </a:r>
              <a:endParaRPr lang="fr-FR" dirty="0"/>
            </a:p>
          </p:txBody>
        </p:sp>
      </p:grpSp>
      <p:grpSp>
        <p:nvGrpSpPr>
          <p:cNvPr id="333" name="Groupe 332"/>
          <p:cNvGrpSpPr/>
          <p:nvPr/>
        </p:nvGrpSpPr>
        <p:grpSpPr>
          <a:xfrm>
            <a:off x="35496" y="3068960"/>
            <a:ext cx="1674561" cy="1908356"/>
            <a:chOff x="35496" y="3140968"/>
            <a:chExt cx="1674561" cy="1908356"/>
          </a:xfrm>
        </p:grpSpPr>
        <p:pic>
          <p:nvPicPr>
            <p:cNvPr id="4" name="Picture 15" descr="Dira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395536" y="3140968"/>
              <a:ext cx="978765" cy="1260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30" name="Rectangle 329"/>
            <p:cNvSpPr/>
            <p:nvPr/>
          </p:nvSpPr>
          <p:spPr>
            <a:xfrm>
              <a:off x="35496" y="4402993"/>
              <a:ext cx="1674561" cy="646331"/>
            </a:xfrm>
            <a:prstGeom prst="rect">
              <a:avLst/>
            </a:prstGeom>
          </p:spPr>
          <p:txBody>
            <a:bodyPr wrap="square">
              <a:spAutoFit/>
            </a:bodyPr>
            <a:lstStyle/>
            <a:p>
              <a:pPr algn="ctr"/>
              <a:r>
                <a:rPr lang="fr-FR" dirty="0"/>
                <a:t>Paul </a:t>
              </a:r>
              <a:r>
                <a:rPr lang="fr-FR" dirty="0" smtClean="0"/>
                <a:t>Dirac</a:t>
              </a:r>
            </a:p>
            <a:p>
              <a:pPr algn="ctr"/>
              <a:r>
                <a:rPr lang="fr-FR" dirty="0" smtClean="0"/>
                <a:t>(1902-1984)</a:t>
              </a:r>
              <a:endParaRPr lang="fr-FR" dirty="0"/>
            </a:p>
          </p:txBody>
        </p:sp>
      </p:grpSp>
      <p:grpSp>
        <p:nvGrpSpPr>
          <p:cNvPr id="8" name="Groupe 7"/>
          <p:cNvGrpSpPr/>
          <p:nvPr/>
        </p:nvGrpSpPr>
        <p:grpSpPr>
          <a:xfrm>
            <a:off x="3103566" y="5472080"/>
            <a:ext cx="2044498" cy="369332"/>
            <a:chOff x="3103566" y="5472080"/>
            <a:chExt cx="2044498" cy="369332"/>
          </a:xfrm>
        </p:grpSpPr>
        <p:pic>
          <p:nvPicPr>
            <p:cNvPr id="12293"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3566" y="5522106"/>
              <a:ext cx="347763" cy="30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5" name="ZoneTexte 334"/>
            <p:cNvSpPr txBox="1"/>
            <p:nvPr/>
          </p:nvSpPr>
          <p:spPr>
            <a:xfrm>
              <a:off x="3437852" y="5472080"/>
              <a:ext cx="1710212" cy="369332"/>
            </a:xfrm>
            <a:prstGeom prst="rect">
              <a:avLst/>
            </a:prstGeom>
            <a:noFill/>
          </p:spPr>
          <p:txBody>
            <a:bodyPr wrap="none" rtlCol="0">
              <a:spAutoFit/>
            </a:bodyPr>
            <a:lstStyle/>
            <a:p>
              <a:r>
                <a:rPr lang="fr-FR" dirty="0" smtClean="0"/>
                <a:t>: vide quantique</a:t>
              </a:r>
              <a:endParaRPr lang="fr-FR" dirty="0"/>
            </a:p>
          </p:txBody>
        </p:sp>
      </p:grpSp>
      <p:pic>
        <p:nvPicPr>
          <p:cNvPr id="108" name="Picture 3"/>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56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Fluctuations du vide</a:t>
            </a:r>
            <a:endParaRPr lang="fr-FR" dirty="0"/>
          </a:p>
        </p:txBody>
      </p:sp>
      <p:grpSp>
        <p:nvGrpSpPr>
          <p:cNvPr id="3" name="Groupe 2"/>
          <p:cNvGrpSpPr/>
          <p:nvPr/>
        </p:nvGrpSpPr>
        <p:grpSpPr>
          <a:xfrm>
            <a:off x="5282" y="1988840"/>
            <a:ext cx="2049302" cy="1906331"/>
            <a:chOff x="5282" y="1988840"/>
            <a:chExt cx="2049302" cy="1906331"/>
          </a:xfrm>
        </p:grpSpPr>
        <p:sp>
          <p:nvSpPr>
            <p:cNvPr id="4" name="Rectangle 3"/>
            <p:cNvSpPr/>
            <p:nvPr/>
          </p:nvSpPr>
          <p:spPr>
            <a:xfrm>
              <a:off x="5282" y="3248840"/>
              <a:ext cx="2049302" cy="646331"/>
            </a:xfrm>
            <a:prstGeom prst="rect">
              <a:avLst/>
            </a:prstGeom>
          </p:spPr>
          <p:txBody>
            <a:bodyPr wrap="square">
              <a:spAutoFit/>
            </a:bodyPr>
            <a:lstStyle/>
            <a:p>
              <a:pPr algn="ctr"/>
              <a:r>
                <a:rPr lang="fr-FR" dirty="0"/>
                <a:t>Werner </a:t>
              </a:r>
              <a:r>
                <a:rPr lang="fr-FR" dirty="0" smtClean="0"/>
                <a:t>Heisenberg</a:t>
              </a:r>
            </a:p>
            <a:p>
              <a:pPr algn="ctr"/>
              <a:r>
                <a:rPr lang="fr-FR" dirty="0"/>
                <a:t>(</a:t>
              </a:r>
              <a:r>
                <a:rPr lang="fr-FR" dirty="0" smtClean="0"/>
                <a:t>1901-1976)</a:t>
              </a:r>
              <a:endParaRPr lang="fr-FR" dirty="0"/>
            </a:p>
          </p:txBody>
        </p:sp>
        <p:pic>
          <p:nvPicPr>
            <p:cNvPr id="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26442" r="4224" b="40289"/>
            <a:stretch/>
          </p:blipFill>
          <p:spPr bwMode="auto">
            <a:xfrm>
              <a:off x="537839" y="1988840"/>
              <a:ext cx="922259"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3407" y="2568287"/>
            <a:ext cx="1893623" cy="338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e 31"/>
          <p:cNvGrpSpPr/>
          <p:nvPr/>
        </p:nvGrpSpPr>
        <p:grpSpPr>
          <a:xfrm>
            <a:off x="1259632" y="5847655"/>
            <a:ext cx="1791502" cy="461665"/>
            <a:chOff x="1259632" y="5847655"/>
            <a:chExt cx="1791502" cy="461665"/>
          </a:xfrm>
        </p:grpSpPr>
        <p:cxnSp>
          <p:nvCxnSpPr>
            <p:cNvPr id="28" name="Connecteur droit 27"/>
            <p:cNvCxnSpPr/>
            <p:nvPr/>
          </p:nvCxnSpPr>
          <p:spPr>
            <a:xfrm>
              <a:off x="1573722" y="6084331"/>
              <a:ext cx="1477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59632" y="5847655"/>
              <a:ext cx="340158" cy="461665"/>
            </a:xfrm>
            <a:prstGeom prst="rect">
              <a:avLst/>
            </a:prstGeom>
          </p:spPr>
          <p:txBody>
            <a:bodyPr wrap="none">
              <a:spAutoFit/>
            </a:bodyPr>
            <a:lstStyle/>
            <a:p>
              <a:r>
                <a:rPr lang="fr-FR" sz="2400" dirty="0" smtClean="0"/>
                <a:t>0</a:t>
              </a:r>
              <a:endParaRPr lang="fr-FR" sz="2400" dirty="0"/>
            </a:p>
          </p:txBody>
        </p:sp>
      </p:grpSp>
      <p:grpSp>
        <p:nvGrpSpPr>
          <p:cNvPr id="30" name="Groupe 29"/>
          <p:cNvGrpSpPr/>
          <p:nvPr/>
        </p:nvGrpSpPr>
        <p:grpSpPr>
          <a:xfrm>
            <a:off x="4842102" y="-262066"/>
            <a:ext cx="1674114" cy="3834071"/>
            <a:chOff x="4842102" y="-262066"/>
            <a:chExt cx="1674114" cy="3834071"/>
          </a:xfrm>
        </p:grpSpPr>
        <p:sp>
          <p:nvSpPr>
            <p:cNvPr id="103" name="Arc 102"/>
            <p:cNvSpPr/>
            <p:nvPr/>
          </p:nvSpPr>
          <p:spPr>
            <a:xfrm flipV="1">
              <a:off x="4842102" y="-262066"/>
              <a:ext cx="1624213" cy="3744416"/>
            </a:xfrm>
            <a:prstGeom prst="arc">
              <a:avLst>
                <a:gd name="adj1" fmla="val 12776920"/>
                <a:gd name="adj2" fmla="val 19531885"/>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04" name="Connecteur droit avec flèche 103"/>
            <p:cNvCxnSpPr/>
            <p:nvPr/>
          </p:nvCxnSpPr>
          <p:spPr>
            <a:xfrm rot="5400000" flipH="1" flipV="1">
              <a:off x="4788914" y="2707211"/>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316772" y="1610142"/>
              <a:ext cx="335348" cy="461665"/>
            </a:xfrm>
            <a:prstGeom prst="rect">
              <a:avLst/>
            </a:prstGeom>
          </p:spPr>
          <p:txBody>
            <a:bodyPr wrap="none">
              <a:spAutoFit/>
            </a:bodyPr>
            <a:lstStyle/>
            <a:p>
              <a:r>
                <a:rPr lang="fr-FR" sz="2400" dirty="0" smtClean="0"/>
                <a:t>E</a:t>
              </a:r>
              <a:endParaRPr lang="fr-FR" sz="2400" dirty="0"/>
            </a:p>
          </p:txBody>
        </p:sp>
        <p:cxnSp>
          <p:nvCxnSpPr>
            <p:cNvPr id="106" name="Connecteur droit avec flèche 105"/>
            <p:cNvCxnSpPr/>
            <p:nvPr/>
          </p:nvCxnSpPr>
          <p:spPr>
            <a:xfrm>
              <a:off x="5134839" y="3482350"/>
              <a:ext cx="1337392"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6198500" y="3039343"/>
              <a:ext cx="317716" cy="461665"/>
            </a:xfrm>
            <a:prstGeom prst="rect">
              <a:avLst/>
            </a:prstGeom>
          </p:spPr>
          <p:txBody>
            <a:bodyPr wrap="none">
              <a:spAutoFit/>
            </a:bodyPr>
            <a:lstStyle/>
            <a:p>
              <a:r>
                <a:rPr lang="fr-FR" sz="2400" dirty="0" smtClean="0"/>
                <a:t>x</a:t>
              </a:r>
              <a:endParaRPr lang="fr-FR" sz="2400" dirty="0"/>
            </a:p>
          </p:txBody>
        </p:sp>
        <p:sp>
          <p:nvSpPr>
            <p:cNvPr id="109" name="Ellipse 108"/>
            <p:cNvSpPr/>
            <p:nvPr/>
          </p:nvSpPr>
          <p:spPr>
            <a:xfrm>
              <a:off x="5340967" y="2852936"/>
              <a:ext cx="620774" cy="648072"/>
            </a:xfrm>
            <a:prstGeom prst="ellipse">
              <a:avLst/>
            </a:prstGeom>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27" name="Groupe 126"/>
          <p:cNvGrpSpPr/>
          <p:nvPr/>
        </p:nvGrpSpPr>
        <p:grpSpPr>
          <a:xfrm>
            <a:off x="4355976" y="4771942"/>
            <a:ext cx="4230066" cy="1477316"/>
            <a:chOff x="4355976" y="4771942"/>
            <a:chExt cx="4230066" cy="1477316"/>
          </a:xfrm>
        </p:grpSpPr>
        <p:pic>
          <p:nvPicPr>
            <p:cNvPr id="1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4772025" y="5320571"/>
              <a:ext cx="3429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22" name="Line 3"/>
            <p:cNvSpPr>
              <a:spLocks noChangeShapeType="1"/>
            </p:cNvSpPr>
            <p:nvPr/>
          </p:nvSpPr>
          <p:spPr bwMode="auto">
            <a:xfrm>
              <a:off x="4772025" y="5779358"/>
              <a:ext cx="3544391"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23" name="Line 4"/>
            <p:cNvSpPr>
              <a:spLocks noChangeShapeType="1"/>
            </p:cNvSpPr>
            <p:nvPr/>
          </p:nvSpPr>
          <p:spPr bwMode="auto">
            <a:xfrm rot="16200000">
              <a:off x="4308475" y="5709508"/>
              <a:ext cx="1079500"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4771942"/>
              <a:ext cx="603863" cy="41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6" name="ZoneTexte 125"/>
            <p:cNvSpPr txBox="1"/>
            <p:nvPr/>
          </p:nvSpPr>
          <p:spPr>
            <a:xfrm>
              <a:off x="8316416" y="5573163"/>
              <a:ext cx="269626" cy="461665"/>
            </a:xfrm>
            <a:prstGeom prst="rect">
              <a:avLst/>
            </a:prstGeom>
            <a:noFill/>
          </p:spPr>
          <p:txBody>
            <a:bodyPr wrap="none" rtlCol="0">
              <a:spAutoFit/>
            </a:bodyPr>
            <a:lstStyle/>
            <a:p>
              <a:r>
                <a:rPr lang="fr-FR" sz="2400" i="1" dirty="0" smtClean="0">
                  <a:latin typeface="Times New Roman" pitchFamily="18" charset="0"/>
                  <a:cs typeface="Times New Roman" pitchFamily="18" charset="0"/>
                </a:rPr>
                <a:t>t</a:t>
              </a:r>
              <a:endParaRPr lang="fr-FR" sz="2400" i="1" dirty="0">
                <a:latin typeface="Times New Roman" pitchFamily="18" charset="0"/>
                <a:cs typeface="Times New Roman" pitchFamily="18" charset="0"/>
              </a:endParaRPr>
            </a:p>
          </p:txBody>
        </p:sp>
      </p:grpSp>
      <p:grpSp>
        <p:nvGrpSpPr>
          <p:cNvPr id="33" name="Groupe 32"/>
          <p:cNvGrpSpPr/>
          <p:nvPr/>
        </p:nvGrpSpPr>
        <p:grpSpPr>
          <a:xfrm>
            <a:off x="467544" y="5470652"/>
            <a:ext cx="1171194" cy="444207"/>
            <a:chOff x="467544" y="5470652"/>
            <a:chExt cx="1171194" cy="444207"/>
          </a:xfrm>
        </p:grpSpPr>
        <p:pic>
          <p:nvPicPr>
            <p:cNvPr id="129"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544" y="5470652"/>
              <a:ext cx="347763" cy="308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0" name="Connecteur droit avec flèche 129"/>
            <p:cNvCxnSpPr/>
            <p:nvPr/>
          </p:nvCxnSpPr>
          <p:spPr>
            <a:xfrm>
              <a:off x="815307" y="5664103"/>
              <a:ext cx="823431" cy="25075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e 30"/>
          <p:cNvGrpSpPr/>
          <p:nvPr/>
        </p:nvGrpSpPr>
        <p:grpSpPr>
          <a:xfrm>
            <a:off x="5387497" y="3717032"/>
            <a:ext cx="527713" cy="329170"/>
            <a:chOff x="5387497" y="3717032"/>
            <a:chExt cx="527713" cy="329170"/>
          </a:xfrm>
        </p:grpSpPr>
        <p:cxnSp>
          <p:nvCxnSpPr>
            <p:cNvPr id="52" name="Connecteur droit avec flèche 51"/>
            <p:cNvCxnSpPr/>
            <p:nvPr/>
          </p:nvCxnSpPr>
          <p:spPr>
            <a:xfrm>
              <a:off x="5387497" y="3717032"/>
              <a:ext cx="527713" cy="0"/>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53"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6434"/>
            <a:stretch/>
          </p:blipFill>
          <p:spPr bwMode="auto">
            <a:xfrm>
              <a:off x="5452036" y="3744140"/>
              <a:ext cx="398634" cy="30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8" name="Groupe 57"/>
          <p:cNvGrpSpPr/>
          <p:nvPr/>
        </p:nvGrpSpPr>
        <p:grpSpPr>
          <a:xfrm>
            <a:off x="1341765" y="4239018"/>
            <a:ext cx="2115415" cy="1961863"/>
            <a:chOff x="1341765" y="4239018"/>
            <a:chExt cx="2115415" cy="1961863"/>
          </a:xfrm>
        </p:grpSpPr>
        <p:grpSp>
          <p:nvGrpSpPr>
            <p:cNvPr id="59" name="Groupe 58"/>
            <p:cNvGrpSpPr/>
            <p:nvPr/>
          </p:nvGrpSpPr>
          <p:grpSpPr>
            <a:xfrm>
              <a:off x="1341765" y="4239018"/>
              <a:ext cx="1549794" cy="1961863"/>
              <a:chOff x="3645199" y="4007006"/>
              <a:chExt cx="1549794" cy="1961863"/>
            </a:xfrm>
          </p:grpSpPr>
          <p:cxnSp>
            <p:nvCxnSpPr>
              <p:cNvPr id="74" name="Connecteur droit avec flèche 73"/>
              <p:cNvCxnSpPr/>
              <p:nvPr/>
            </p:nvCxnSpPr>
            <p:spPr>
              <a:xfrm rot="5400000" flipH="1" flipV="1">
                <a:off x="3117341" y="5104075"/>
                <a:ext cx="1728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645199" y="4007006"/>
                <a:ext cx="335348" cy="461665"/>
              </a:xfrm>
              <a:prstGeom prst="rect">
                <a:avLst/>
              </a:prstGeom>
            </p:spPr>
            <p:txBody>
              <a:bodyPr wrap="none">
                <a:spAutoFit/>
              </a:bodyPr>
              <a:lstStyle/>
              <a:p>
                <a:r>
                  <a:rPr lang="fr-FR" sz="2400" dirty="0" smtClean="0"/>
                  <a:t>E</a:t>
                </a:r>
                <a:endParaRPr lang="fr-FR" sz="2400" dirty="0"/>
              </a:p>
            </p:txBody>
          </p:sp>
          <p:cxnSp>
            <p:nvCxnSpPr>
              <p:cNvPr id="76" name="Connecteur droit 75"/>
              <p:cNvCxnSpPr/>
              <p:nvPr/>
            </p:nvCxnSpPr>
            <p:spPr>
              <a:xfrm>
                <a:off x="3980547" y="5378169"/>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a:off x="3980547" y="5016541"/>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Ellipse 77"/>
              <p:cNvSpPr/>
              <p:nvPr/>
            </p:nvSpPr>
            <p:spPr>
              <a:xfrm>
                <a:off x="4223493" y="495524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60" name="Connecteur droit 59"/>
            <p:cNvCxnSpPr/>
            <p:nvPr/>
          </p:nvCxnSpPr>
          <p:spPr>
            <a:xfrm>
              <a:off x="1686733" y="4890101"/>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Ellipse 60"/>
            <p:cNvSpPr/>
            <p:nvPr/>
          </p:nvSpPr>
          <p:spPr>
            <a:xfrm>
              <a:off x="1917829" y="5556103"/>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2072459" y="5187098"/>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2072459" y="4836023"/>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1917829" y="4836023"/>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2242789" y="4836023"/>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6" name="Connecteur droit avec flèche 65"/>
            <p:cNvCxnSpPr/>
            <p:nvPr/>
          </p:nvCxnSpPr>
          <p:spPr>
            <a:xfrm>
              <a:off x="2916251" y="5295098"/>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7"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69957" y="5279877"/>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Connecteur droit avec flèche 67"/>
            <p:cNvCxnSpPr/>
            <p:nvPr/>
          </p:nvCxnSpPr>
          <p:spPr>
            <a:xfrm>
              <a:off x="2916976" y="4905322"/>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69"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70682" y="4890101"/>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0" name="Groupe 69"/>
            <p:cNvGrpSpPr/>
            <p:nvPr/>
          </p:nvGrpSpPr>
          <p:grpSpPr>
            <a:xfrm>
              <a:off x="1684525" y="5590205"/>
              <a:ext cx="1772655" cy="331892"/>
              <a:chOff x="2755492" y="5990411"/>
              <a:chExt cx="1772655" cy="331892"/>
            </a:xfrm>
          </p:grpSpPr>
          <p:cxnSp>
            <p:nvCxnSpPr>
              <p:cNvPr id="71" name="Connecteur droit 70"/>
              <p:cNvCxnSpPr/>
              <p:nvPr/>
            </p:nvCxnSpPr>
            <p:spPr>
              <a:xfrm>
                <a:off x="2755492" y="6320715"/>
                <a:ext cx="121444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Connecteur droit avec flèche 71"/>
              <p:cNvCxnSpPr/>
              <p:nvPr/>
            </p:nvCxnSpPr>
            <p:spPr>
              <a:xfrm>
                <a:off x="3994630" y="6005632"/>
                <a:ext cx="0" cy="315005"/>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3"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48336" y="5990411"/>
                <a:ext cx="379811" cy="276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40627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1995" y="279294"/>
            <a:ext cx="7288397" cy="1143000"/>
          </a:xfrm>
        </p:spPr>
        <p:txBody>
          <a:bodyPr>
            <a:normAutofit fontScale="90000"/>
          </a:bodyPr>
          <a:lstStyle/>
          <a:p>
            <a:r>
              <a:rPr lang="fr-FR" dirty="0" smtClean="0"/>
              <a:t>Corrélations d’intensité (1950’s)</a:t>
            </a:r>
            <a:endParaRPr lang="fr-FR" dirty="0"/>
          </a:p>
        </p:txBody>
      </p:sp>
      <p:sp>
        <p:nvSpPr>
          <p:cNvPr id="9218" name="AutoShape 2" descr="data:image/jpeg;base64,/9j/4AAQSkZJRgABAQAAAQABAAD/2wCEAAkGBhQSERUUEhQVFRUVGBgXGBgWFRUXFhUVGBcXFxcXFRcXHCYeFxkjGRUUHy8gIycpLCwsFR4xNTAqNSYrLCkBCQoKDgwOGg8PGiwkHCAsLCwsLCwsLCksLCwsLCwsLCksKSwsLCwsLCksLCwsLCwsKSksLCkpLCwsLCwsLCwsLP/AABEIAN4A4wMBIgACEQEDEQH/xAAcAAACAgMBAQAAAAAAAAAAAAAEBQMGAAECBwj/xABBEAABAgQCBwUGBQMDBAMBAAABAAIDBBEhBTESIkFRYXGBBjKRscETIzOh0fAHQnKC4WLC8RRSshZDkqJEg5MV/8QAGQEAAwEBAQAAAAAAAAAAAAAAAQIDBAAF/8QAIxEAAgICAwABBQEAAAAAAAAAAAECESExAxJBIgQTMlFxYf/aAAwDAQACEQMRAD8Au0lk39Y9VPiQ1x+k+YUEhl+4eaIxIazf0n0WNaPUf5AEh8VvMppOj3b+ZSqTPvRzTec+G/mUsdMMtoXYR3n9PJBTmQ5nzKOwga7uQQU6LdT5lM9HLY0w/wCEeRUn5xyPoo8OHuj1U9NYcvomQj2yGa2cwkEwNZ3VWGaGXMJBMDWd1Qewx0QTQt0Usnl1XMcWPJblB5oyCh0HhsOpyDfEVvRVPGZwkk6dgDqg2pzy63zHJSdqe0zpdgYwNLnAgZ6p2k3tQH5ryuZjFxuaoPOB4qlbG01i2iSWPcDw5768kvm8QfFOu5zqZVNaD7JQrG1RsHDXOHJdUY7KLtPQGXha9onEDs/XO31+ild2c8UPuwD9iYh0uakZE+wmL+z7ghjhbh0R7xYv2prwklsRitpoRHgg213Z8sk1le3k5Cp72oBrRwBHWoSJ0Bw2KE1TKhXa2X2V/EsvoI8MCgI0mW41obHkrU2eZEhh7HBzTS49RsXiyd9msddBiUrVjiAR5UR0LSZ7bhnw2fu81Oc3cvqhMGigsbS93cxkjC27v0/VcRezimf6meQSoDWPMpsTSv6m+QSkd7qUGPEeBqxY02WJyQqkcjwcP+SKxEaw5H0Qcpk7mPMI3EM29fJRWiz/ACFct8Uc06me4/mUlgfEHMJ3MjUfzKSPoZbQswo67uQQ073R18yp8KOu7kPJQzp1B+7zKbw70Y4d8E9VP+YcihsNPujyKJ/MOR9EyEeyOZyHMJDMN1ndU+mtnMJFNd53VcwxIZjJcwIuiHHdU+AJXUz3eirXaideyCQ2wcaEnO48Bat10mPBWVLH8SMWK4m9Tt3bB80vlpRzzqhEQ5XTeGjqdvElWvD8PDGgAWUuTlXGsbNMOLu86FuHYFTvJ3AkgLUsPmiocKg4otkuRsqsbk5PJuSUVSABLDYPveuhL/JEluaidYIBBTB2FBzEmK1CPLttFEXIKVHUJpiSS6Ykxu8FYnNqhIsCqtDkaElBMq0aAWlcNNCnc9AJbQ7DnuSWI2hW2EuyPP5OPo8F6wD8RPZOaHwzoDaHXFQBWlNwXqcOIHAuBqC2tuq+cg6i9h/D7H/bSuiTrQ2hh5NFGnwomWCM0mrRbHix/Uz0Scd48ym7sjzZ6JPXXPMrmJEdhyxaCxOTFUr+bn6hHT+bOZ8igJM9/qj578vP0KitFpbFUI+8HMJ3H7j+vkEkb8Qcwnkbuu+9iSPoZeCnDPiH72KObGp4+ZUmHH3h+9ijmx7sdfMpvDvQ3DD7ooo94cj6ILCz7o8kY7vDqitCPZxM7OYSOb77uqeTP5eYSOc7zuq5hiRR+70VR7YEezAJ21pvt5fVW6MdXoqD2peYkw2GP6R43r8/kukU4tnGBSerpnN3/H+T6Kyy8BBSsClKZCn8JzLwqi/zXmyfeVnqxXVUahy1cvBFGBQZKRsH7C6cxGjrAIkE1y++KidAJz8Nn8Jo1nE+d1MYYGwJlGwd6K7FljyQrodFYJuGN1K/fS3klczL5ffikcaGUrFkS91wBdTRRRRhu9BDAU5Dsbca7lVomatOKxaNoMyT8lV4mZW/g0YPqDhwVg7E4x7CYAcdWJqE7icjyrRIaLGGhHBXZmR9FV1TzZ6JT+c/qPotdm8UEeWa+t9QHmMz6rbh7w8/ogyaVNodBqxYFioSEsvbT5FMZwWZzHkUtg/n6+qZTXdbzaorReWxT/3BzCexu6772BIonxB97U8id133sSx9DLwVYf8AE6+iydHux18ytSHxOvotzo92OvmUfAek2GfBPJGu7w5FA4UfclGuOsORRQr2czAy5hIpvvu6p5MZDmEkmjrHquYYkMQavRVCYkdKcc/YGtpzIAPyHzVrnY2hCc7PRaT8l5kcfie1MQmldgypuQ5E2qRbhw7ZfpWTR8OFRVfCu1LHaIdZ2V8t2atktMBwosbhRuU7MbDG1bB4rqIAuoULaCu6nORETvFVwI3MffD6Iwwrf4Q0WWoj1aB2TIol67UvmDeyK00JNOoPuyRjoAmM7IcWJ3D1U4brfNRTTaNcfu6VKx2yv4pMX8fmSlL2oycfU/NcNYNG/wDOea9DjVIw8vyZCIdh1WGB9+FPNTmIBbba/CijfMXKoSwXv8NMS1IkInJ7SOp+tuoVva73h5/ReY9gZoiYc0fnDfHSFPmR816YPiHn9Eoj/Y8qtLAsVTOJoAu/r6plMdxvNqXQO8773phGd7sft8worRaWxXHHvB97U8I1HcvRJJn4g5p3paruQ8ksds6WkJ5L4nUeSknB7vx8yopQ+86hSzXw/vej4d6SYT8EouINdvIoPCPhFGxO83kVy0K9nMfIcwkUz3z1TyPs5hJJnvHquYYkMYanT0VRwiFCaSx0PSvezadKmuRCtU7E0YdeFOpVMi4ISXPa94rsbWo6bVLmawrNX062xriPZqXiCoaYR3tpTmW1yXGEGJCJhucHUyI3IOSlYrR7yO8tvRprn+4GnRMsEhVcSbDLP5jd/CjKXlmqMRxMxXBlQ2p4eaTx+0xhNOk012f5+80/jTIbYFJJ4s/MNI7gCac13ZIHVsDg/iADTSZTZy6ooduIRFxb062QUvhUCKbwhTmQ7nYrc72FhkVhvc0nY648c/FVjNMnKDQfK4wyKbHfSlFHHi1N1WI2ExYBq2tReoG7jsPyKYSuJ+0sbOHmkmvUUi/2NBnUZUr/AAhcQGob3+l0UxxICHnYdWO3kUH3yqpLY70VCZN+f1I+igiu3ff2VqI5Rkr0UjBNmnOXLitlaTkR12KvOQudT0B9SF61/wBw815Z2DZWZJ/2try12D1XqLD7w81Jv5UN4h6CsWgViqZxNA77kwi/CHJvmEqgxPeOR7ovueg81FF2sgc33xzTkHVPL0SOdfrjmnLH6p5eiC2zpaQqlu+eYUsb4fj5lQy7tc8wpIg934+ZXeHPZLhHwijoneHIoDCPhH72o6L3m9UVoV7OY+Q5hJpnvHqnUbZzCTTPePVczoimddpPa3Y0VPM/x5oc0H8U+S4jvJiuA4D/ANQpmQabLrFNtyZ6fFGooBmYZJAvU+I+iPlYOg2u7IKGDCq4uKkmYyWiyRGIhJQ0yw0IqQHbkQw7UZClQ5p+S5I5sqrWx4J0oRDxW7HUrzF6+GW5MH4y4tGlDe1xFaNNaV37gdybwsOoQdEEDZb5VU7oLdjRW1iBs81TtjJJ7K1Dmy+lQeGyymdhjS4OaADt3eKYzkIWqAOViOqx0IAbaqd1obYE11DvuVp0Tfu9FxFiblCXapPNcnkNYKfMt1yOKxksSQACSdgzy3I+FLEv4g0+n08FZJCVhwodemke885UB2Dktr5OqMi4uzK//wDwqAaV3OyaPvldKp6VMN1DtFR5eiuEJpEVoIGkSakbeXAZBIe1rKRm02sB8S75occ22Pz8cYwtIM7AwyY0RwyawV6vZ9D4L0qB8U81WOx2CGXl3mIKPiBriNrRpENB47eqs8uPeFddzMrxEfrS501i0mUrMvF945EOn2iDTTbWmRcK57kljxveOA/N5IaLJ14dFjlydcI9CPF2yx1iEcAgk7QmUHGoNCPaNrTImnmqe6VJFBpW3E2XMtots8a2ddhCm+Z3aQ/2E1VlnlooLjQjMZIqI/3aqf8AqjDcHAhhJsCe9wLdvmn4xFhhCpoaXG4nzVYTtZI8nF1YxwZ3uj97Ue/vDkUlw2fY1pbWo37iTbSGwcVLO46GmrBp6NjcDoCbV50VLVEXF2M4+zmEome91KMESK4tLmsht0hape8im0gBrT/5IGcdRx4VK5sCEUA1e473H6ImKakNG2yBwyJlXmsnJ2hDhcNN+A3mnGiw7Z6ukkNjhhDSd2dNtbUSydhbti6GLBzak2rYNuSTkAhmzxdSsJ5B/SeNxWqfegqVbO5KPWx20onUODo5XG5V+PHaS0Q7kkU3p7p0I4+m1cgMkrQ1C7z5FbsoHxtGwyXUDZkeCK/fglU3ayKiTVUum421TYUgDT80PiEejQBxryWw+55qONGo0kgEHLoNv3tT8aydN4B8Jhl7r/zx++KsOHSwoSblpIAOTW1OQ3pb2cAY0veKUDnHgBYeqcSU20Nudd+yhABJ0jTedniqv8rFisEEcNEVrjYBrnHgAKZdVnZ/s6XRzHmG0cdaGw/kH5dLiBs2FCYhOj2rabS0Dk0gk9XE+AVyL/e/t/uS3QnM/CJx1f2N/wCSKg/EKFZdv/1/3ItopEKpxmSY4osXK0thlPO8Qe7Tc5l6HZdSSk4SLm9R4EVTONLUSDEpB9dODZwzGx3ArzGrZ7UaSosRiaiRYoCLkUpfZX7KIwnFPaNGkNF+eiTexofviN4TDFITXQibNqDc3paxonUE9gbpYKyzC4sV5IBN2tP6a3A4E0rwrxTN0o5g6mpNRU5Vr4DkVtvah7HB0JrWgkFw73HZxrWmw0G2vMbFnxiA5xO0UptJNWmwrUmxofTQ3EyxUrzon7Mzb3RGBxZQ1Y4VJeKVu7RyzFj6K0y0CH7YBtHDRLrjbpUB3E0GaTYNhriC4UNc3UF62rUG+V1YZPD/AGbq5ucL7gBkBwz8UkUT5WrwFxNnNJMSPe6+SdxNnNI8UNK9fJUkRiVaXiaoCkgxDSygZTRCUnThvqwkitabR12rDFWerQ/i4ewAVaK76C9SpjIitjTrsQZxsOA0hfaMvNHwcQY64IHP02KiEcJIIl5FkPWoK7TtRjiCKhLnRqLcCY3ZIsCb9DIrtX5IGPFWGYzQ8Q1zUmypr2iBxGKAES54A3pNNuLnBckctnUPIqGK7fsyXTo1AgokYVAJoCRU7ht+SrFAY+waXd7MuNmnKu2lx81PiusGOf3RuAAKMiT7BDDRqigIqKatLEV2USDGcU0xotyFL7KbKI1kW/QKYmdKKCMtnIL0cHXaf6PULy951gvVZCFpaB3sHoi43RDkfrNycKoB/o/uUkT4pRTING/sPmhYvxjyWiMaRkbtjVYuVisRKhCxX8sQU4/lP05FEvlxS11kxJAiwqhIFYRoTVpy/pP0Xm0z2cPKF2KYUSNJpLXA6QpahpSvhZLHwYz260U0yNG0PVXaPA0oekNip+LYdG0h7N5YHWNK0/zxVEqedC3axsbYRhjRBaAK1GsDt5pViOAufUBjaA2eSdIDdSl+pRvZeZOjok1LNXmK2NeKsswW6IBGaVyrR0l4yXsyQYFgAMqDIUtQck5f3xyKr/Z2JRsUVsIlvBtaJ4YlSDw2qsZrqmzByRqTSJIuzmkWKyz36WiN/AJw+J18lwW1zSy5L0dGNHlrZy1rqSG+9aVUeOSPsJh7MgDbkbj74ImWbZQ1lHpJ2SiLDNnNoeItla6niSUIiwb0t5LcORr1XUOU0eFEym0HsDQ8PeDqRHBu7PzWm6bHaJNRvpTxCMdFI5eaJ/6bmog0mwIhGytG15BxBKXMnhAlKK/J0ACKb1Wy8UQ03BiQSWxWOY4ZhwoRuXEGIXkBovfalp2HawSRo2xLHx6FGxpKIKg0r80I7BIj26TT4qir06qF8aYqhgC40GZNBzNlzFadItIoRmiMOgB8aGytAXAE7gLn5BaUkkRcrLR2nhhrmAbIYH/jUKtxHW/aFcMVwr2hFXEECg2imaqmIYbEhd4WpTSF2nqpRQkXiiEMq8DiF69hDfdw/wBA9F5nhEjUhxG5em4V8OH+k+atBekOZ+E7jq/tPmgYp98eSMdl+13mgYp98eSoQQ10li5qsVSZQML7U1f7OKNE7OO9PJpjXsLrUoqlMYCIo0WWc25edp2D7yUEpjUaVd7OMCW+nqFhjUkevJUy1Skw5g0IliLt4038aKfH5mHo6VW00QTfbS/zSGPjH+rAhQga/wC8g1aN9d4RMv2McaGJFc/aBelRlXei5VgNLbN4bJ0ILdoBFdxAqOdU3nH6nJFwJUAA77oDGYmqQFmmqQLthvZmD7hrtri51ebiB8gE50EJ2dg6MtCH9APjf1TPQTJYMc38mQhq6aVssWmlEUpn4gYfqCMBlqu/tPoqvITeQXp2LyTY0CJCP5mkV3HYfFUOa7PiGA01a9opXYeJ3pZSUVk1cUsUFy8wN/H+US94JVcjx3QqaVOYuP4URx4VzTRtrBRl/wAEgMh+ziuaDFiuLYIdcANNHP8A1F2q2uVyr7CgaTHe3hNbxa4uDhv3+KpMCegQ/wDSxozm6MOWhPY25c5xDiCKW75Pgn+B457eC+LpUaSWt5i3mVv40oqjx+ZynLsIcam4b48OUFHMiBzYUQ6dYUxQubDJcTWG8NLS3eQbWKq0PDgCHsq2txw2Fp5EEdFa8bkBBmpCGxrYjokYP0nVOjoua6I8X71CabtFLjAFyMnPiOH6XRHkLnFPZXj5HHMRVPRg7R9oACBnsp97FC/EGNFiEbiDASWbDmN9RccvqozgkNoBpQrFyUpNI9OEnKKbK/iUGHFFW10+Rp1JXGGYUYbg59N1a5AqywWs3Cy4mY0PRIF9iTs6oLGsuwOht0r2uo4kg2hvbcbj5rjBZoOh6J7zai9iWjI3505qOenKGgTJ0jK07o5bh7GijbBOcNnWta1praorzNUpl5cm5RLorWKkeRoWUUxy2KCLGuq7zQUY++P6UvbNE5VHFStnNer91KjzIVlNMm4UPwsXDHAiouDtWK5AqOGM1BxqfHL5UUc3h4ixCCAQ1u3ef8I1rQ3RHIImVYPavG8NI5XHovMPZb9MwvCmQzqtAtsCZGwB2goeHG8RmpS+oVI1RCTdkMw6lRsN2+Zb6j+FWcTnSTo7TanM0T+fiUYfvw4qv4HK+3mBW4BvyH8rPN2x06Vl3lYgDQNwARjHVWnSQ2LhgAKorWzE2nomXDxVSrTQnFIXNoKKOZlWvFHAEKQ3cF1FF0FoJWMU7IQngirgOGzlVVdv4bRnh7mUdoP0MyCRRrg4WyIcF6NFTLCJ+FBYfaRGMBdUabmttQbyjw4nWkNLkko/sr/YWQeGCXm5Z1YIIhve3SY+EXaWhpCwc1xNAcweCsUWNLsa6CIZhgV7tCKm9aZ508EQ/tZKD/5MD/8AVn1XmvaLtAwzrjAiOe8uGgGUfDez2dKd4CunxtRbrUVgyKMuSTbVFmxPFNRpYC6K8aDTokiXDgWvcXUs9zaig2VKVRIobYbLAcBa6HwHtS+L7WFEhhujr1FbEChaRe+3NK3Yy5+s1msxrXODTpVY8Vtxbao23og5YtF+Pjp1IPMpV1a1dXx31XOITtNUDSd8hzOzzSz/AKqa46LAfaGmYIoDcVrkNvFO5CXAFXXJzJ2nesUlnCPTwkAQMMe4VLs7mlh9UZLYSRmV1FxGrvZw8xmdg4DeV27CqjSc5xP6j5VSpCu/QfEoBDatNHNuPpyQ2CPEWrjYjNu4/RFOwdh5qOPhehcZ7CLELqEasYxHeCDivBNkPLzxiilBpNs6m/fTcc1M2rc7ok6o7DqC6HdOgFSOIfmCOWSlhSbQnFBP9a1bRTorQdngsRs47LLg8lKx/vm8iPou4Tc+CXQ4pMRx3DZsvUKDxk2rI+LQH8/P7quXnRQ8SavWuwFKsUxQCt8l3ch1shx/FaMIGZsnPYTDvZQtJw1n3vuVSwWSdNTArlmeAXpQhaNANiC/YnK6XUYlQxYS7huqFis8mTRCwLomi2WLTwlqggoOsiYoQ4bdFRBYIR0NLYG9DRJprdV3zRj2rz7t/OvZFaGmmqllFy0PBW6J8U7MMjRi6EQ1tL2tXgAgY/YlzTURP/U+hRPYXF9NrmPOs2/Q5Hxt4KxzMvEf3dGm8uFPAFNHtHDNUWeeTGJxZN1NM0J2UIJIuXA8Fzg/asQidFrTpjRPeBIuABWtLEhWLtB2YDoMSms8ix2Ai4p97V5eCWO3Fp6ggrXw/Jf6jN9RPpLWGenSWH114mk6I4NA0qVAADWtFABkBU8EympsNIhMOtSrj8qBVCV7bVZTROkBsy6FLTisZ0QxACANuee9I4yNCnClTPQpSHChAuJpw2k7yUsxrtiG6sO52UvTiq0+fjRaC5ruFU0wfCvZODn0cXCxzoTmOaDaWxutsklu1ZJADXk2zGZ51TyXxB0QGrdEAbSCSeiEfFbEYYYFAKF1LGuYodmwoeBHfCNHglpycP7qbeKnaG6kk4TAeIw7uTxvG/p9U1bFDr7NiHilsRhGYyQGCzVjBdnDNuLDl4ZeC4jKPo7hkAVUUWZqaNHVdFtqKGZihooMygTSIHUrmsW2ylrm6xdTGtE0QxqXDW/ur5ZonD5MjO9c9gU7IJ3NHRSOJAJOxJRZy8AY7QCcvFVTFHF8UQ2XqaU4p/iMajSa8Suex+Eh0X27hXY3hxSLZzdKyydnMIECGBTWOZTePlVY9Y7JUrFGNu3ZLKvUrgg4BujdJMsoSSpnAK5iLCVj8l3gAZpuiXZBBsdrIw5JY6GkiCIqx2klA4ijQ6I6zGnK2bnf0iorzA2qyTMUAV8AMydwS6FBuXOu92fADJo4D5kkrmrHi6yeXQ5gyU6CTUCz+IdSvhn0XqcKEx4DgBfaF5z+I8joxWxNj7dR/BTv8PcZL4Gg41MPV6Zt+VuivWFJ/wAGUvlS/paY8C1DkvPMd7LsfFc86Qqc20pXiF6M41BsN6VTMtWhOZy4ISTTuJoioyXWaKthnZSHDZRzdIm9TnyTHDsBYCdldmxGxnkHhku4EUFJl7KUkqRuUwwMLgygOeVjvBWGVqCQL11mcd7eKIhxaOBWzQl2wi4P14JnFC2yuA+9dTImv34JzAhDRuEpnBUjRNHUvtrzRErOPbZ7CeIy+alHZWStDQMFLABViO7RnGEbatPIg/QeCsEabGjUW4EXVVjTIM3D5nyIVnsi9Fuc6grwQLNZ5dusOa7mH2oupcaIruHzP8JGiKQTRozN1iEIJusTUCh4VBHaSLon2dQEJPmjVFsqiuY9ENKDNxoBvV1wDDPYyzG7aVPPMhUeQHtJ+Ex2Va+AqvUBDpUbP4RivROaVUiBzrBSaNkOGoxgsmM7wDwW3U+lRY1lCtPXVQHk25aJsumiy50bLgALrFFPjhran+SdwCGiC6I9iKVoKpVgowYDS1ndBuH1XDiiKWQ5F06AUn8UKexg79N3yb/IVJ7N40ZaLU911jw3H73q1/ifMgxYMI5Na55P6iBTwZ81R8QY22jXK9d/DgtUIpx6v0STcX2Xh7BIz/tWi9QRXojSypNdi857CYw6vsTWgoQeG5egQ4pvxU4/F9Wae3ZdkDTMul7GUvvTqK2o50+aEmZa4G9GUfSsZ+Ef+3guXxR4n5Lc2DYb/wDKgjjZuCkx0BQG6UQu35ck5hsaBUpfhUKtOSNmrG6PEvTpvNCvFI5OWQ3Kiz0z76u0X+avGIP1DRefxzWKVSKuTI8sqil/p6DKv0mtO8AokmtON/p8qIeSZSHyai5aFf75eikcyQMW10WLE5M//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6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AutoShape 8" descr="Résultat de recherche d'images pour &quot;candl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21" name="Groupe 20"/>
          <p:cNvGrpSpPr/>
          <p:nvPr/>
        </p:nvGrpSpPr>
        <p:grpSpPr>
          <a:xfrm>
            <a:off x="6365348" y="4370209"/>
            <a:ext cx="2671148" cy="820826"/>
            <a:chOff x="6444208" y="4221089"/>
            <a:chExt cx="2671148" cy="820826"/>
          </a:xfrm>
        </p:grpSpPr>
        <p:cxnSp>
          <p:nvCxnSpPr>
            <p:cNvPr id="17" name="Connecteur droit avec flèche 16"/>
            <p:cNvCxnSpPr/>
            <p:nvPr/>
          </p:nvCxnSpPr>
          <p:spPr>
            <a:xfrm flipH="1" flipV="1">
              <a:off x="6444208" y="4221089"/>
              <a:ext cx="1270828" cy="49766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8" name="ZoneTexte 97"/>
            <p:cNvSpPr txBox="1"/>
            <p:nvPr/>
          </p:nvSpPr>
          <p:spPr>
            <a:xfrm>
              <a:off x="7715036" y="4395584"/>
              <a:ext cx="1400320" cy="646331"/>
            </a:xfrm>
            <a:prstGeom prst="rect">
              <a:avLst/>
            </a:prstGeom>
            <a:noFill/>
          </p:spPr>
          <p:txBody>
            <a:bodyPr wrap="none" rtlCol="0">
              <a:spAutoFit/>
            </a:bodyPr>
            <a:lstStyle/>
            <a:p>
              <a:r>
                <a:rPr lang="fr-FR" dirty="0" smtClean="0"/>
                <a:t>groupement </a:t>
              </a:r>
            </a:p>
            <a:p>
              <a:r>
                <a:rPr lang="fr-FR" dirty="0" smtClean="0"/>
                <a:t>de photons</a:t>
              </a:r>
              <a:endParaRPr lang="fr-FR" dirty="0"/>
            </a:p>
          </p:txBody>
        </p:sp>
      </p:grpSp>
      <p:grpSp>
        <p:nvGrpSpPr>
          <p:cNvPr id="5" name="Groupe 4"/>
          <p:cNvGrpSpPr/>
          <p:nvPr/>
        </p:nvGrpSpPr>
        <p:grpSpPr>
          <a:xfrm>
            <a:off x="-108520" y="1412776"/>
            <a:ext cx="1917576" cy="3240360"/>
            <a:chOff x="-108520" y="1412776"/>
            <a:chExt cx="1917576" cy="3240360"/>
          </a:xfrm>
        </p:grpSpPr>
        <p:grpSp>
          <p:nvGrpSpPr>
            <p:cNvPr id="13" name="Groupe 12"/>
            <p:cNvGrpSpPr/>
            <p:nvPr/>
          </p:nvGrpSpPr>
          <p:grpSpPr>
            <a:xfrm>
              <a:off x="-108520" y="1412776"/>
              <a:ext cx="1917576" cy="1554282"/>
              <a:chOff x="35496" y="1813163"/>
              <a:chExt cx="1917576" cy="1554282"/>
            </a:xfrm>
          </p:grpSpPr>
          <p:sp>
            <p:nvSpPr>
              <p:cNvPr id="3" name="Rectangle 2"/>
              <p:cNvSpPr/>
              <p:nvPr/>
            </p:nvSpPr>
            <p:spPr>
              <a:xfrm>
                <a:off x="35496" y="3059668"/>
                <a:ext cx="1917576" cy="307777"/>
              </a:xfrm>
              <a:prstGeom prst="rect">
                <a:avLst/>
              </a:prstGeom>
            </p:spPr>
            <p:txBody>
              <a:bodyPr wrap="none">
                <a:spAutoFit/>
              </a:bodyPr>
              <a:lstStyle/>
              <a:p>
                <a:r>
                  <a:rPr lang="en-US" sz="1400" dirty="0"/>
                  <a:t> Robert </a:t>
                </a:r>
                <a:r>
                  <a:rPr lang="en-US" sz="1400" dirty="0" err="1" smtClean="0"/>
                  <a:t>Hanbury</a:t>
                </a:r>
                <a:r>
                  <a:rPr lang="en-US" sz="1400" dirty="0" smtClean="0"/>
                  <a:t>-Brown</a:t>
                </a:r>
                <a:endParaRPr lang="fr-FR" sz="14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813163"/>
                <a:ext cx="913043"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e 3"/>
            <p:cNvGrpSpPr/>
            <p:nvPr/>
          </p:nvGrpSpPr>
          <p:grpSpPr>
            <a:xfrm>
              <a:off x="163959" y="3105104"/>
              <a:ext cx="1206997" cy="1548032"/>
              <a:chOff x="163959" y="3105104"/>
              <a:chExt cx="1206997" cy="1548032"/>
            </a:xfrm>
          </p:grpSpPr>
          <p:sp>
            <p:nvSpPr>
              <p:cNvPr id="85" name="Rectangle 84"/>
              <p:cNvSpPr/>
              <p:nvPr/>
            </p:nvSpPr>
            <p:spPr>
              <a:xfrm>
                <a:off x="163959" y="4345359"/>
                <a:ext cx="1206997" cy="307777"/>
              </a:xfrm>
              <a:prstGeom prst="rect">
                <a:avLst/>
              </a:prstGeom>
            </p:spPr>
            <p:txBody>
              <a:bodyPr wrap="none">
                <a:spAutoFit/>
              </a:bodyPr>
              <a:lstStyle/>
              <a:p>
                <a:r>
                  <a:rPr lang="en-US" sz="1400" dirty="0" smtClean="0"/>
                  <a:t>Richard </a:t>
                </a:r>
                <a:r>
                  <a:rPr lang="en-US" sz="1400" dirty="0" err="1" smtClean="0"/>
                  <a:t>Twiss</a:t>
                </a:r>
                <a:r>
                  <a:rPr lang="en-US" sz="1400" dirty="0" smtClean="0"/>
                  <a:t> </a:t>
                </a:r>
                <a:endParaRPr lang="fr-FR" sz="1400"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588" y="3105104"/>
                <a:ext cx="949375"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5" name="Groupe 14"/>
          <p:cNvGrpSpPr/>
          <p:nvPr/>
        </p:nvGrpSpPr>
        <p:grpSpPr>
          <a:xfrm>
            <a:off x="4330974" y="1124744"/>
            <a:ext cx="1388925" cy="1440225"/>
            <a:chOff x="4330974" y="1124744"/>
            <a:chExt cx="1388925" cy="1440225"/>
          </a:xfrm>
        </p:grpSpPr>
        <p:cxnSp>
          <p:nvCxnSpPr>
            <p:cNvPr id="14337" name="Connecteur droit avec flèche 14336"/>
            <p:cNvCxnSpPr/>
            <p:nvPr/>
          </p:nvCxnSpPr>
          <p:spPr>
            <a:xfrm>
              <a:off x="4825298" y="1484784"/>
              <a:ext cx="894601"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339" name="ZoneTexte 14338"/>
            <p:cNvSpPr txBox="1"/>
            <p:nvPr/>
          </p:nvSpPr>
          <p:spPr>
            <a:xfrm>
              <a:off x="5151064" y="1124744"/>
              <a:ext cx="385042" cy="369332"/>
            </a:xfrm>
            <a:prstGeom prst="rect">
              <a:avLst/>
            </a:prstGeom>
            <a:noFill/>
          </p:spPr>
          <p:txBody>
            <a:bodyPr wrap="none" rtlCol="0">
              <a:spAutoFit/>
            </a:bodyPr>
            <a:lstStyle/>
            <a:p>
              <a:r>
                <a:rPr lang="fr-FR" dirty="0" smtClean="0"/>
                <a:t>d</a:t>
              </a:r>
              <a:r>
                <a:rPr lang="fr-FR" baseline="-25000" dirty="0" smtClean="0"/>
                <a:t>1</a:t>
              </a:r>
              <a:endParaRPr lang="fr-FR" baseline="-25000" dirty="0"/>
            </a:p>
          </p:txBody>
        </p:sp>
        <p:cxnSp>
          <p:nvCxnSpPr>
            <p:cNvPr id="56" name="Connecteur droit avec flèche 55"/>
            <p:cNvCxnSpPr/>
            <p:nvPr/>
          </p:nvCxnSpPr>
          <p:spPr>
            <a:xfrm rot="5400000">
              <a:off x="4231731" y="2117669"/>
              <a:ext cx="894601"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4330974" y="1958410"/>
              <a:ext cx="385042" cy="369332"/>
            </a:xfrm>
            <a:prstGeom prst="rect">
              <a:avLst/>
            </a:prstGeom>
            <a:noFill/>
          </p:spPr>
          <p:txBody>
            <a:bodyPr wrap="none" rtlCol="0">
              <a:spAutoFit/>
            </a:bodyPr>
            <a:lstStyle/>
            <a:p>
              <a:r>
                <a:rPr lang="fr-FR" dirty="0" smtClean="0"/>
                <a:t>d</a:t>
              </a:r>
              <a:r>
                <a:rPr lang="fr-FR" baseline="-25000" dirty="0"/>
                <a:t>2</a:t>
              </a:r>
            </a:p>
          </p:txBody>
        </p:sp>
      </p:grpSp>
      <p:grpSp>
        <p:nvGrpSpPr>
          <p:cNvPr id="14340" name="Groupe 14339"/>
          <p:cNvGrpSpPr/>
          <p:nvPr/>
        </p:nvGrpSpPr>
        <p:grpSpPr>
          <a:xfrm>
            <a:off x="5213220" y="3541760"/>
            <a:ext cx="3319220" cy="2556640"/>
            <a:chOff x="2051720" y="3392640"/>
            <a:chExt cx="3319220" cy="2556640"/>
          </a:xfrm>
        </p:grpSpPr>
        <p:pic>
          <p:nvPicPr>
            <p:cNvPr id="82"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1720" y="3392640"/>
              <a:ext cx="2887865" cy="2556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ZoneTexte 57"/>
            <p:cNvSpPr txBox="1"/>
            <p:nvPr/>
          </p:nvSpPr>
          <p:spPr>
            <a:xfrm>
              <a:off x="4650975" y="5574844"/>
              <a:ext cx="719965" cy="369332"/>
            </a:xfrm>
            <a:prstGeom prst="rect">
              <a:avLst/>
            </a:prstGeom>
            <a:noFill/>
          </p:spPr>
          <p:txBody>
            <a:bodyPr wrap="square" rtlCol="0">
              <a:spAutoFit/>
            </a:bodyPr>
            <a:lstStyle/>
            <a:p>
              <a:r>
                <a:rPr lang="fr-FR" dirty="0">
                  <a:latin typeface="Symbol" pitchFamily="18" charset="2"/>
                </a:rPr>
                <a:t>t</a:t>
              </a:r>
              <a:endParaRPr lang="fr-FR" baseline="-25000" dirty="0">
                <a:latin typeface="Symbol" pitchFamily="18" charset="2"/>
              </a:endParaRPr>
            </a:p>
          </p:txBody>
        </p:sp>
      </p:grpSp>
      <p:grpSp>
        <p:nvGrpSpPr>
          <p:cNvPr id="7" name="Groupe 6"/>
          <p:cNvGrpSpPr/>
          <p:nvPr/>
        </p:nvGrpSpPr>
        <p:grpSpPr>
          <a:xfrm>
            <a:off x="2918940" y="1485702"/>
            <a:ext cx="4983247" cy="1620762"/>
            <a:chOff x="2918940" y="1485702"/>
            <a:chExt cx="4983247" cy="1620762"/>
          </a:xfrm>
        </p:grpSpPr>
        <p:grpSp>
          <p:nvGrpSpPr>
            <p:cNvPr id="31" name="Groupe 30"/>
            <p:cNvGrpSpPr/>
            <p:nvPr/>
          </p:nvGrpSpPr>
          <p:grpSpPr>
            <a:xfrm>
              <a:off x="2918940" y="1485702"/>
              <a:ext cx="3667589" cy="1619402"/>
              <a:chOff x="2992643" y="1855034"/>
              <a:chExt cx="3667589" cy="1619402"/>
            </a:xfrm>
          </p:grpSpPr>
          <p:grpSp>
            <p:nvGrpSpPr>
              <p:cNvPr id="12" name="Groupe 11"/>
              <p:cNvGrpSpPr/>
              <p:nvPr/>
            </p:nvGrpSpPr>
            <p:grpSpPr>
              <a:xfrm>
                <a:off x="3277676" y="1864366"/>
                <a:ext cx="2528906" cy="1116084"/>
                <a:chOff x="3275856" y="2239368"/>
                <a:chExt cx="2528906" cy="1116084"/>
              </a:xfrm>
            </p:grpSpPr>
            <p:cxnSp>
              <p:nvCxnSpPr>
                <p:cNvPr id="6" name="Connecteur droit 5"/>
                <p:cNvCxnSpPr/>
                <p:nvPr/>
              </p:nvCxnSpPr>
              <p:spPr>
                <a:xfrm>
                  <a:off x="3275856" y="2420888"/>
                  <a:ext cx="15841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680012" y="2239368"/>
                  <a:ext cx="360000" cy="360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868678" y="2420888"/>
                  <a:ext cx="936084" cy="1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16200000">
                  <a:off x="4391210" y="2886650"/>
                  <a:ext cx="936084" cy="15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ZoneTexte 15"/>
              <p:cNvSpPr txBox="1"/>
              <p:nvPr/>
            </p:nvSpPr>
            <p:spPr>
              <a:xfrm>
                <a:off x="2992643" y="1855034"/>
                <a:ext cx="290464" cy="369332"/>
              </a:xfrm>
              <a:prstGeom prst="rect">
                <a:avLst/>
              </a:prstGeom>
              <a:noFill/>
            </p:spPr>
            <p:txBody>
              <a:bodyPr wrap="none" rtlCol="0">
                <a:spAutoFit/>
              </a:bodyPr>
              <a:lstStyle/>
              <a:p>
                <a:r>
                  <a:rPr lang="fr-FR" dirty="0" smtClean="0"/>
                  <a:t>S</a:t>
                </a:r>
                <a:endParaRPr lang="fr-FR" dirty="0"/>
              </a:p>
            </p:txBody>
          </p:sp>
          <p:grpSp>
            <p:nvGrpSpPr>
              <p:cNvPr id="20" name="Groupe 19"/>
              <p:cNvGrpSpPr/>
              <p:nvPr/>
            </p:nvGrpSpPr>
            <p:grpSpPr>
              <a:xfrm>
                <a:off x="5707660" y="1928123"/>
                <a:ext cx="225926" cy="235526"/>
                <a:chOff x="6853696" y="1980214"/>
                <a:chExt cx="225926" cy="235526"/>
              </a:xfrm>
            </p:grpSpPr>
            <p:sp>
              <p:nvSpPr>
                <p:cNvPr id="18" name="Arc 17"/>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9" name="Ellipse 18"/>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8" name="Groupe 37"/>
              <p:cNvGrpSpPr/>
              <p:nvPr/>
            </p:nvGrpSpPr>
            <p:grpSpPr>
              <a:xfrm rot="5400000">
                <a:off x="4757535" y="2862687"/>
                <a:ext cx="225926" cy="235526"/>
                <a:chOff x="6853696" y="1980214"/>
                <a:chExt cx="225926" cy="235526"/>
              </a:xfrm>
            </p:grpSpPr>
            <p:sp>
              <p:nvSpPr>
                <p:cNvPr id="39" name="Arc 38"/>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0" name="Ellipse 39"/>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6" name="Groupe 25"/>
              <p:cNvGrpSpPr/>
              <p:nvPr/>
            </p:nvGrpSpPr>
            <p:grpSpPr>
              <a:xfrm>
                <a:off x="5820623" y="2044366"/>
                <a:ext cx="335553" cy="1168610"/>
                <a:chOff x="5820623" y="2044366"/>
                <a:chExt cx="335553" cy="1168610"/>
              </a:xfrm>
            </p:grpSpPr>
            <p:cxnSp>
              <p:nvCxnSpPr>
                <p:cNvPr id="23" name="Connecteur droit 22"/>
                <p:cNvCxnSpPr>
                  <a:stCxn id="18" idx="1"/>
                </p:cNvCxnSpPr>
                <p:nvPr/>
              </p:nvCxnSpPr>
              <p:spPr>
                <a:xfrm flipV="1">
                  <a:off x="5820623" y="2044366"/>
                  <a:ext cx="335553" cy="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6156176" y="2053383"/>
                  <a:ext cx="0" cy="1159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e 45"/>
              <p:cNvGrpSpPr/>
              <p:nvPr/>
            </p:nvGrpSpPr>
            <p:grpSpPr>
              <a:xfrm rot="5400000" flipV="1">
                <a:off x="5276488" y="2563922"/>
                <a:ext cx="335553" cy="1168610"/>
                <a:chOff x="5820623" y="2044366"/>
                <a:chExt cx="335553" cy="1168610"/>
              </a:xfrm>
            </p:grpSpPr>
            <p:cxnSp>
              <p:nvCxnSpPr>
                <p:cNvPr id="47" name="Connecteur droit 46"/>
                <p:cNvCxnSpPr/>
                <p:nvPr/>
              </p:nvCxnSpPr>
              <p:spPr>
                <a:xfrm flipV="1">
                  <a:off x="5820623" y="2044366"/>
                  <a:ext cx="335553" cy="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a:off x="6156176" y="2053383"/>
                  <a:ext cx="0" cy="1159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ZoneTexte 26"/>
              <p:cNvSpPr txBox="1"/>
              <p:nvPr/>
            </p:nvSpPr>
            <p:spPr>
              <a:xfrm>
                <a:off x="5933586" y="3105104"/>
                <a:ext cx="341760" cy="369332"/>
              </a:xfrm>
              <a:prstGeom prst="rect">
                <a:avLst/>
              </a:prstGeom>
              <a:solidFill>
                <a:schemeClr val="bg1"/>
              </a:solidFill>
              <a:ln>
                <a:solidFill>
                  <a:schemeClr val="tx1"/>
                </a:solidFill>
              </a:ln>
            </p:spPr>
            <p:txBody>
              <a:bodyPr wrap="none" rtlCol="0">
                <a:spAutoFit/>
              </a:bodyPr>
              <a:lstStyle/>
              <a:p>
                <a:r>
                  <a:rPr lang="fr-FR" dirty="0" smtClean="0"/>
                  <a:t>&amp;</a:t>
                </a:r>
                <a:endParaRPr lang="fr-FR" dirty="0"/>
              </a:p>
            </p:txBody>
          </p:sp>
          <p:cxnSp>
            <p:nvCxnSpPr>
              <p:cNvPr id="29" name="Connecteur droit avec flèche 28"/>
              <p:cNvCxnSpPr>
                <a:stCxn id="27" idx="3"/>
              </p:cNvCxnSpPr>
              <p:nvPr/>
            </p:nvCxnSpPr>
            <p:spPr>
              <a:xfrm>
                <a:off x="6275346" y="3289770"/>
                <a:ext cx="38488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9" name="ZoneTexte 58"/>
            <p:cNvSpPr txBox="1"/>
            <p:nvPr/>
          </p:nvSpPr>
          <p:spPr>
            <a:xfrm>
              <a:off x="6606503" y="2737132"/>
              <a:ext cx="1295684" cy="369332"/>
            </a:xfrm>
            <a:prstGeom prst="rect">
              <a:avLst/>
            </a:prstGeom>
            <a:solidFill>
              <a:schemeClr val="bg1"/>
            </a:solidFill>
            <a:ln>
              <a:solidFill>
                <a:schemeClr val="tx1"/>
              </a:solidFill>
            </a:ln>
          </p:spPr>
          <p:txBody>
            <a:bodyPr wrap="square" rtlCol="0">
              <a:spAutoFit/>
            </a:bodyPr>
            <a:lstStyle/>
            <a:p>
              <a:pPr algn="ctr"/>
              <a:r>
                <a:rPr lang="fr-FR" dirty="0" smtClean="0"/>
                <a:t>compteur</a:t>
              </a:r>
              <a:endParaRPr lang="fr-FR" dirty="0"/>
            </a:p>
          </p:txBody>
        </p:sp>
      </p:grpSp>
      <p:grpSp>
        <p:nvGrpSpPr>
          <p:cNvPr id="9" name="Groupe 8"/>
          <p:cNvGrpSpPr/>
          <p:nvPr/>
        </p:nvGrpSpPr>
        <p:grpSpPr>
          <a:xfrm>
            <a:off x="1763786" y="3460358"/>
            <a:ext cx="3024238" cy="1294265"/>
            <a:chOff x="1951224" y="3645024"/>
            <a:chExt cx="3024238" cy="1294265"/>
          </a:xfrm>
        </p:grpSpPr>
        <p:cxnSp>
          <p:nvCxnSpPr>
            <p:cNvPr id="61" name="Connecteur droit avec flèche 60"/>
            <p:cNvCxnSpPr/>
            <p:nvPr/>
          </p:nvCxnSpPr>
          <p:spPr>
            <a:xfrm flipV="1">
              <a:off x="2411760" y="3645024"/>
              <a:ext cx="0" cy="102575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rot="16200000">
              <a:off x="1615619" y="3980629"/>
              <a:ext cx="1009764" cy="338554"/>
            </a:xfrm>
            <a:prstGeom prst="rect">
              <a:avLst/>
            </a:prstGeom>
          </p:spPr>
          <p:txBody>
            <a:bodyPr wrap="none">
              <a:spAutoFit/>
            </a:bodyPr>
            <a:lstStyle/>
            <a:p>
              <a:r>
                <a:rPr lang="fr-FR" sz="1600" dirty="0" smtClean="0"/>
                <a:t>comptage</a:t>
              </a:r>
              <a:endParaRPr lang="fr-FR" sz="1600" dirty="0"/>
            </a:p>
          </p:txBody>
        </p:sp>
        <p:cxnSp>
          <p:nvCxnSpPr>
            <p:cNvPr id="63" name="Connecteur droit avec flèche 62"/>
            <p:cNvCxnSpPr/>
            <p:nvPr/>
          </p:nvCxnSpPr>
          <p:spPr>
            <a:xfrm>
              <a:off x="2339752" y="4581128"/>
              <a:ext cx="248554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ZoneTexte 67"/>
            <p:cNvSpPr txBox="1"/>
            <p:nvPr/>
          </p:nvSpPr>
          <p:spPr>
            <a:xfrm>
              <a:off x="4625582" y="4569957"/>
              <a:ext cx="349880" cy="369332"/>
            </a:xfrm>
            <a:prstGeom prst="rect">
              <a:avLst/>
            </a:prstGeom>
            <a:noFill/>
          </p:spPr>
          <p:txBody>
            <a:bodyPr wrap="square" rtlCol="0">
              <a:spAutoFit/>
            </a:bodyPr>
            <a:lstStyle/>
            <a:p>
              <a:r>
                <a:rPr lang="fr-FR" dirty="0">
                  <a:latin typeface="Symbol" pitchFamily="18" charset="2"/>
                </a:rPr>
                <a:t>t</a:t>
              </a:r>
              <a:endParaRPr lang="fr-FR" baseline="-25000" dirty="0">
                <a:latin typeface="Symbol" pitchFamily="18" charset="2"/>
              </a:endParaRPr>
            </a:p>
          </p:txBody>
        </p:sp>
        <p:pic>
          <p:nvPicPr>
            <p:cNvPr id="70" name="Picture 2"/>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flipV="1">
              <a:off x="2391508" y="3789040"/>
              <a:ext cx="2413546" cy="21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4345" name="Groupe 14344"/>
          <p:cNvGrpSpPr/>
          <p:nvPr/>
        </p:nvGrpSpPr>
        <p:grpSpPr>
          <a:xfrm>
            <a:off x="2313112" y="5533831"/>
            <a:ext cx="2834952" cy="991513"/>
            <a:chOff x="163959" y="5661248"/>
            <a:chExt cx="4480049" cy="991513"/>
          </a:xfrm>
        </p:grpSpPr>
        <p:cxnSp>
          <p:nvCxnSpPr>
            <p:cNvPr id="72" name="Connecteur droit avec flèche 71"/>
            <p:cNvCxnSpPr/>
            <p:nvPr/>
          </p:nvCxnSpPr>
          <p:spPr>
            <a:xfrm>
              <a:off x="163959" y="6294600"/>
              <a:ext cx="399775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3" name="ZoneTexte 72"/>
            <p:cNvSpPr txBox="1"/>
            <p:nvPr/>
          </p:nvSpPr>
          <p:spPr>
            <a:xfrm>
              <a:off x="3924043" y="6283429"/>
              <a:ext cx="719965" cy="369332"/>
            </a:xfrm>
            <a:prstGeom prst="rect">
              <a:avLst/>
            </a:prstGeom>
            <a:noFill/>
          </p:spPr>
          <p:txBody>
            <a:bodyPr wrap="square" rtlCol="0">
              <a:spAutoFit/>
            </a:bodyPr>
            <a:lstStyle/>
            <a:p>
              <a:r>
                <a:rPr lang="fr-FR" dirty="0" smtClean="0"/>
                <a:t>t</a:t>
              </a:r>
              <a:endParaRPr lang="fr-FR" baseline="-25000" dirty="0"/>
            </a:p>
          </p:txBody>
        </p:sp>
        <p:sp>
          <p:nvSpPr>
            <p:cNvPr id="14344" name="Forme libre 14343"/>
            <p:cNvSpPr/>
            <p:nvPr/>
          </p:nvSpPr>
          <p:spPr>
            <a:xfrm>
              <a:off x="251520"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6" name="Forme libre 75"/>
            <p:cNvSpPr/>
            <p:nvPr/>
          </p:nvSpPr>
          <p:spPr>
            <a:xfrm>
              <a:off x="323528"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7" name="Forme libre 76"/>
            <p:cNvSpPr/>
            <p:nvPr/>
          </p:nvSpPr>
          <p:spPr>
            <a:xfrm>
              <a:off x="683567" y="5685265"/>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8" name="Forme libre 77"/>
            <p:cNvSpPr/>
            <p:nvPr/>
          </p:nvSpPr>
          <p:spPr>
            <a:xfrm>
              <a:off x="1043607"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9" name="Forme libre 78"/>
            <p:cNvSpPr/>
            <p:nvPr/>
          </p:nvSpPr>
          <p:spPr>
            <a:xfrm>
              <a:off x="1115615"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0" name="Forme libre 79"/>
            <p:cNvSpPr/>
            <p:nvPr/>
          </p:nvSpPr>
          <p:spPr>
            <a:xfrm>
              <a:off x="1259631"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Forme libre 80"/>
            <p:cNvSpPr/>
            <p:nvPr/>
          </p:nvSpPr>
          <p:spPr>
            <a:xfrm>
              <a:off x="2051719"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4" name="Forme libre 83"/>
            <p:cNvSpPr/>
            <p:nvPr/>
          </p:nvSpPr>
          <p:spPr>
            <a:xfrm>
              <a:off x="2411759"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6" name="Forme libre 85"/>
            <p:cNvSpPr/>
            <p:nvPr/>
          </p:nvSpPr>
          <p:spPr>
            <a:xfrm>
              <a:off x="2843807"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9" name="Forme libre 88"/>
            <p:cNvSpPr/>
            <p:nvPr/>
          </p:nvSpPr>
          <p:spPr>
            <a:xfrm>
              <a:off x="2915816"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0" name="Forme libre 89"/>
            <p:cNvSpPr/>
            <p:nvPr/>
          </p:nvSpPr>
          <p:spPr>
            <a:xfrm>
              <a:off x="3068216"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1" name="Forme libre 90"/>
            <p:cNvSpPr/>
            <p:nvPr/>
          </p:nvSpPr>
          <p:spPr>
            <a:xfrm>
              <a:off x="3131840"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2" name="Forme libre 91"/>
            <p:cNvSpPr/>
            <p:nvPr/>
          </p:nvSpPr>
          <p:spPr>
            <a:xfrm>
              <a:off x="3635895"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3" name="Forme libre 92"/>
            <p:cNvSpPr/>
            <p:nvPr/>
          </p:nvSpPr>
          <p:spPr>
            <a:xfrm>
              <a:off x="3788295" y="5661248"/>
              <a:ext cx="216025" cy="624055"/>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95" name="Groupe 94"/>
          <p:cNvGrpSpPr/>
          <p:nvPr/>
        </p:nvGrpSpPr>
        <p:grpSpPr>
          <a:xfrm>
            <a:off x="251520" y="4790518"/>
            <a:ext cx="1117805" cy="1806834"/>
            <a:chOff x="307975" y="1685239"/>
            <a:chExt cx="1117805" cy="1806834"/>
          </a:xfrm>
        </p:grpSpPr>
        <p:sp>
          <p:nvSpPr>
            <p:cNvPr id="96" name="Rectangle 95"/>
            <p:cNvSpPr/>
            <p:nvPr/>
          </p:nvSpPr>
          <p:spPr>
            <a:xfrm>
              <a:off x="307975" y="2968853"/>
              <a:ext cx="1117805" cy="523220"/>
            </a:xfrm>
            <a:prstGeom prst="rect">
              <a:avLst/>
            </a:prstGeom>
          </p:spPr>
          <p:txBody>
            <a:bodyPr wrap="none">
              <a:spAutoFit/>
            </a:bodyPr>
            <a:lstStyle/>
            <a:p>
              <a:pPr algn="ctr"/>
              <a:r>
                <a:rPr lang="en-US" sz="1400" dirty="0"/>
                <a:t>Roy </a:t>
              </a:r>
              <a:r>
                <a:rPr lang="en-US" sz="1400" dirty="0" err="1" smtClean="0"/>
                <a:t>Glauber</a:t>
              </a:r>
              <a:r>
                <a:rPr lang="en-US" sz="1400" dirty="0" smtClean="0"/>
                <a:t> </a:t>
              </a:r>
            </a:p>
            <a:p>
              <a:pPr algn="ctr"/>
              <a:r>
                <a:rPr lang="en-US" sz="1400" dirty="0" smtClean="0"/>
                <a:t>(1925-)</a:t>
              </a:r>
              <a:endParaRPr lang="fr-FR" sz="1400" dirty="0"/>
            </a:p>
          </p:txBody>
        </p:sp>
        <p:pic>
          <p:nvPicPr>
            <p:cNvPr id="9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983" y="1685239"/>
              <a:ext cx="799787" cy="12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Groupe 13"/>
          <p:cNvGrpSpPr/>
          <p:nvPr/>
        </p:nvGrpSpPr>
        <p:grpSpPr>
          <a:xfrm>
            <a:off x="2368520" y="3284984"/>
            <a:ext cx="2283919" cy="1535096"/>
            <a:chOff x="2368520" y="3284984"/>
            <a:chExt cx="2283919" cy="1535096"/>
          </a:xfrm>
        </p:grpSpPr>
        <p:cxnSp>
          <p:nvCxnSpPr>
            <p:cNvPr id="11" name="Connecteur droit 10"/>
            <p:cNvCxnSpPr/>
            <p:nvPr/>
          </p:nvCxnSpPr>
          <p:spPr>
            <a:xfrm>
              <a:off x="2368520" y="3284984"/>
              <a:ext cx="2269340" cy="1535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flipV="1">
              <a:off x="2383099" y="3284984"/>
              <a:ext cx="2269340" cy="15350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e 27"/>
          <p:cNvGrpSpPr/>
          <p:nvPr/>
        </p:nvGrpSpPr>
        <p:grpSpPr>
          <a:xfrm>
            <a:off x="3582643" y="1184835"/>
            <a:ext cx="552480" cy="974342"/>
            <a:chOff x="3582643" y="1184835"/>
            <a:chExt cx="552480" cy="974342"/>
          </a:xfrm>
        </p:grpSpPr>
        <p:grpSp>
          <p:nvGrpSpPr>
            <p:cNvPr id="22" name="Groupe 21"/>
            <p:cNvGrpSpPr/>
            <p:nvPr/>
          </p:nvGrpSpPr>
          <p:grpSpPr>
            <a:xfrm>
              <a:off x="3582643" y="1184835"/>
              <a:ext cx="552480" cy="499033"/>
              <a:chOff x="3582643" y="1184835"/>
              <a:chExt cx="552480" cy="499033"/>
            </a:xfrm>
          </p:grpSpPr>
          <p:sp>
            <p:nvSpPr>
              <p:cNvPr id="83" name="Forme libre 82"/>
              <p:cNvSpPr/>
              <p:nvPr/>
            </p:nvSpPr>
            <p:spPr>
              <a:xfrm>
                <a:off x="3582643" y="1195206"/>
                <a:ext cx="136700" cy="488662"/>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7" name="Forme libre 86"/>
              <p:cNvSpPr/>
              <p:nvPr/>
            </p:nvSpPr>
            <p:spPr>
              <a:xfrm>
                <a:off x="3998423" y="1184835"/>
                <a:ext cx="136700" cy="488662"/>
              </a:xfrm>
              <a:custGeom>
                <a:avLst/>
                <a:gdLst>
                  <a:gd name="connsiteX0" fmla="*/ 0 w 2907102"/>
                  <a:gd name="connsiteY0" fmla="*/ 1228378 h 1253542"/>
                  <a:gd name="connsiteX1" fmla="*/ 353683 w 2907102"/>
                  <a:gd name="connsiteY1" fmla="*/ 1245630 h 1253542"/>
                  <a:gd name="connsiteX2" fmla="*/ 690113 w 2907102"/>
                  <a:gd name="connsiteY2" fmla="*/ 1116234 h 1253542"/>
                  <a:gd name="connsiteX3" fmla="*/ 1026544 w 2907102"/>
                  <a:gd name="connsiteY3" fmla="*/ 805683 h 1253542"/>
                  <a:gd name="connsiteX4" fmla="*/ 1250830 w 2907102"/>
                  <a:gd name="connsiteY4" fmla="*/ 426121 h 1253542"/>
                  <a:gd name="connsiteX5" fmla="*/ 1440611 w 2907102"/>
                  <a:gd name="connsiteY5" fmla="*/ 72438 h 1253542"/>
                  <a:gd name="connsiteX6" fmla="*/ 1578634 w 2907102"/>
                  <a:gd name="connsiteY6" fmla="*/ 12053 h 1253542"/>
                  <a:gd name="connsiteX7" fmla="*/ 1725283 w 2907102"/>
                  <a:gd name="connsiteY7" fmla="*/ 236340 h 1253542"/>
                  <a:gd name="connsiteX8" fmla="*/ 1906438 w 2907102"/>
                  <a:gd name="connsiteY8" fmla="*/ 753925 h 1253542"/>
                  <a:gd name="connsiteX9" fmla="*/ 2087593 w 2907102"/>
                  <a:gd name="connsiteY9" fmla="*/ 1064476 h 1253542"/>
                  <a:gd name="connsiteX10" fmla="*/ 2346385 w 2907102"/>
                  <a:gd name="connsiteY10" fmla="*/ 1228378 h 1253542"/>
                  <a:gd name="connsiteX11" fmla="*/ 2907102 w 2907102"/>
                  <a:gd name="connsiteY11" fmla="*/ 1237004 h 1253542"/>
                  <a:gd name="connsiteX0" fmla="*/ 0 w 2907102"/>
                  <a:gd name="connsiteY0" fmla="*/ 1228378 h 1254811"/>
                  <a:gd name="connsiteX1" fmla="*/ 353683 w 2907102"/>
                  <a:gd name="connsiteY1" fmla="*/ 1245630 h 1254811"/>
                  <a:gd name="connsiteX2" fmla="*/ 784511 w 2907102"/>
                  <a:gd name="connsiteY2" fmla="*/ 1098981 h 1254811"/>
                  <a:gd name="connsiteX3" fmla="*/ 1026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8378 h 1254811"/>
                  <a:gd name="connsiteX1" fmla="*/ 353683 w 2907102"/>
                  <a:gd name="connsiteY1" fmla="*/ 1245630 h 1254811"/>
                  <a:gd name="connsiteX2" fmla="*/ 784511 w 2907102"/>
                  <a:gd name="connsiteY2" fmla="*/ 1098981 h 1254811"/>
                  <a:gd name="connsiteX3" fmla="*/ 1085544 w 2907102"/>
                  <a:gd name="connsiteY3" fmla="*/ 805683 h 1254811"/>
                  <a:gd name="connsiteX4" fmla="*/ 1250830 w 2907102"/>
                  <a:gd name="connsiteY4" fmla="*/ 426121 h 1254811"/>
                  <a:gd name="connsiteX5" fmla="*/ 1440611 w 2907102"/>
                  <a:gd name="connsiteY5" fmla="*/ 72438 h 1254811"/>
                  <a:gd name="connsiteX6" fmla="*/ 1578634 w 2907102"/>
                  <a:gd name="connsiteY6" fmla="*/ 12053 h 1254811"/>
                  <a:gd name="connsiteX7" fmla="*/ 1725283 w 2907102"/>
                  <a:gd name="connsiteY7" fmla="*/ 236340 h 1254811"/>
                  <a:gd name="connsiteX8" fmla="*/ 1906438 w 2907102"/>
                  <a:gd name="connsiteY8" fmla="*/ 753925 h 1254811"/>
                  <a:gd name="connsiteX9" fmla="*/ 2087593 w 2907102"/>
                  <a:gd name="connsiteY9" fmla="*/ 1064476 h 1254811"/>
                  <a:gd name="connsiteX10" fmla="*/ 2346385 w 2907102"/>
                  <a:gd name="connsiteY10" fmla="*/ 1228378 h 1254811"/>
                  <a:gd name="connsiteX11" fmla="*/ 2907102 w 2907102"/>
                  <a:gd name="connsiteY11" fmla="*/ 1237004 h 1254811"/>
                  <a:gd name="connsiteX0" fmla="*/ 0 w 2907102"/>
                  <a:gd name="connsiteY0" fmla="*/ 1221577 h 1248010"/>
                  <a:gd name="connsiteX1" fmla="*/ 353683 w 2907102"/>
                  <a:gd name="connsiteY1" fmla="*/ 1238829 h 1248010"/>
                  <a:gd name="connsiteX2" fmla="*/ 784511 w 2907102"/>
                  <a:gd name="connsiteY2" fmla="*/ 1092180 h 1248010"/>
                  <a:gd name="connsiteX3" fmla="*/ 1085544 w 2907102"/>
                  <a:gd name="connsiteY3" fmla="*/ 798882 h 1248010"/>
                  <a:gd name="connsiteX4" fmla="*/ 1250830 w 2907102"/>
                  <a:gd name="connsiteY4" fmla="*/ 419320 h 1248010"/>
                  <a:gd name="connsiteX5" fmla="*/ 1440612 w 2907102"/>
                  <a:gd name="connsiteY5" fmla="*/ 100142 h 1248010"/>
                  <a:gd name="connsiteX6" fmla="*/ 1578634 w 2907102"/>
                  <a:gd name="connsiteY6" fmla="*/ 5252 h 1248010"/>
                  <a:gd name="connsiteX7" fmla="*/ 1725283 w 2907102"/>
                  <a:gd name="connsiteY7" fmla="*/ 229539 h 1248010"/>
                  <a:gd name="connsiteX8" fmla="*/ 1906438 w 2907102"/>
                  <a:gd name="connsiteY8" fmla="*/ 747124 h 1248010"/>
                  <a:gd name="connsiteX9" fmla="*/ 2087593 w 2907102"/>
                  <a:gd name="connsiteY9" fmla="*/ 1057675 h 1248010"/>
                  <a:gd name="connsiteX10" fmla="*/ 2346385 w 2907102"/>
                  <a:gd name="connsiteY10" fmla="*/ 1221577 h 1248010"/>
                  <a:gd name="connsiteX11" fmla="*/ 2907102 w 2907102"/>
                  <a:gd name="connsiteY11" fmla="*/ 1230203 h 1248010"/>
                  <a:gd name="connsiteX0" fmla="*/ 0 w 2907102"/>
                  <a:gd name="connsiteY0" fmla="*/ 1221677 h 1248110"/>
                  <a:gd name="connsiteX1" fmla="*/ 353683 w 2907102"/>
                  <a:gd name="connsiteY1" fmla="*/ 1238929 h 1248110"/>
                  <a:gd name="connsiteX2" fmla="*/ 784511 w 2907102"/>
                  <a:gd name="connsiteY2" fmla="*/ 1092280 h 1248110"/>
                  <a:gd name="connsiteX3" fmla="*/ 1085544 w 2907102"/>
                  <a:gd name="connsiteY3" fmla="*/ 798982 h 1248110"/>
                  <a:gd name="connsiteX4" fmla="*/ 1286229 w 2907102"/>
                  <a:gd name="connsiteY4" fmla="*/ 428047 h 1248110"/>
                  <a:gd name="connsiteX5" fmla="*/ 1440612 w 2907102"/>
                  <a:gd name="connsiteY5" fmla="*/ 100242 h 1248110"/>
                  <a:gd name="connsiteX6" fmla="*/ 1578634 w 2907102"/>
                  <a:gd name="connsiteY6" fmla="*/ 5352 h 1248110"/>
                  <a:gd name="connsiteX7" fmla="*/ 1725283 w 2907102"/>
                  <a:gd name="connsiteY7" fmla="*/ 229639 h 1248110"/>
                  <a:gd name="connsiteX8" fmla="*/ 1906438 w 2907102"/>
                  <a:gd name="connsiteY8" fmla="*/ 747224 h 1248110"/>
                  <a:gd name="connsiteX9" fmla="*/ 2087593 w 2907102"/>
                  <a:gd name="connsiteY9" fmla="*/ 1057775 h 1248110"/>
                  <a:gd name="connsiteX10" fmla="*/ 2346385 w 2907102"/>
                  <a:gd name="connsiteY10" fmla="*/ 1221677 h 1248110"/>
                  <a:gd name="connsiteX11" fmla="*/ 2907102 w 2907102"/>
                  <a:gd name="connsiteY11" fmla="*/ 1230303 h 124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102" h="1248110">
                    <a:moveTo>
                      <a:pt x="0" y="1221677"/>
                    </a:moveTo>
                    <a:cubicBezTo>
                      <a:pt x="119332" y="1239648"/>
                      <a:pt x="222931" y="1260495"/>
                      <a:pt x="353683" y="1238929"/>
                    </a:cubicBezTo>
                    <a:cubicBezTo>
                      <a:pt x="484435" y="1217363"/>
                      <a:pt x="662534" y="1165605"/>
                      <a:pt x="784511" y="1092280"/>
                    </a:cubicBezTo>
                    <a:cubicBezTo>
                      <a:pt x="906488" y="1018956"/>
                      <a:pt x="1001924" y="909688"/>
                      <a:pt x="1085544" y="798982"/>
                    </a:cubicBezTo>
                    <a:cubicBezTo>
                      <a:pt x="1169164" y="688277"/>
                      <a:pt x="1227051" y="544504"/>
                      <a:pt x="1286229" y="428047"/>
                    </a:cubicBezTo>
                    <a:cubicBezTo>
                      <a:pt x="1345407" y="311590"/>
                      <a:pt x="1391878" y="170691"/>
                      <a:pt x="1440612" y="100242"/>
                    </a:cubicBezTo>
                    <a:cubicBezTo>
                      <a:pt x="1489346" y="29793"/>
                      <a:pt x="1531189" y="-16214"/>
                      <a:pt x="1578634" y="5352"/>
                    </a:cubicBezTo>
                    <a:cubicBezTo>
                      <a:pt x="1626079" y="26918"/>
                      <a:pt x="1670649" y="105994"/>
                      <a:pt x="1725283" y="229639"/>
                    </a:cubicBezTo>
                    <a:cubicBezTo>
                      <a:pt x="1779917" y="353284"/>
                      <a:pt x="1846053" y="609201"/>
                      <a:pt x="1906438" y="747224"/>
                    </a:cubicBezTo>
                    <a:cubicBezTo>
                      <a:pt x="1966823" y="885247"/>
                      <a:pt x="2014269" y="978700"/>
                      <a:pt x="2087593" y="1057775"/>
                    </a:cubicBezTo>
                    <a:cubicBezTo>
                      <a:pt x="2160917" y="1136850"/>
                      <a:pt x="2209800" y="1192922"/>
                      <a:pt x="2346385" y="1221677"/>
                    </a:cubicBezTo>
                    <a:cubicBezTo>
                      <a:pt x="2482970" y="1250432"/>
                      <a:pt x="2695036" y="1240367"/>
                      <a:pt x="2907102" y="1230303"/>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cxnSp>
          <p:nvCxnSpPr>
            <p:cNvPr id="88" name="Connecteur droit avec flèche 87"/>
            <p:cNvCxnSpPr/>
            <p:nvPr/>
          </p:nvCxnSpPr>
          <p:spPr>
            <a:xfrm>
              <a:off x="3652220" y="1794317"/>
              <a:ext cx="426873" cy="0"/>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ZoneTexte 93"/>
            <p:cNvSpPr txBox="1"/>
            <p:nvPr/>
          </p:nvSpPr>
          <p:spPr>
            <a:xfrm>
              <a:off x="3713362" y="1789845"/>
              <a:ext cx="285656" cy="369332"/>
            </a:xfrm>
            <a:prstGeom prst="rect">
              <a:avLst/>
            </a:prstGeom>
            <a:noFill/>
          </p:spPr>
          <p:txBody>
            <a:bodyPr wrap="none" rtlCol="0">
              <a:spAutoFit/>
            </a:bodyPr>
            <a:lstStyle/>
            <a:p>
              <a:r>
                <a:rPr lang="fr-FR" dirty="0" smtClean="0">
                  <a:latin typeface="Symbol" pitchFamily="18" charset="2"/>
                </a:rPr>
                <a:t>t</a:t>
              </a:r>
              <a:endParaRPr lang="fr-FR" baseline="-25000" dirty="0">
                <a:latin typeface="Symbol" pitchFamily="18" charset="2"/>
              </a:endParaRPr>
            </a:p>
          </p:txBody>
        </p:sp>
      </p:grpSp>
    </p:spTree>
    <p:extLst>
      <p:ext uri="{BB962C8B-B14F-4D97-AF65-F5344CB8AC3E}">
        <p14:creationId xmlns:p14="http://schemas.microsoft.com/office/powerpoint/2010/main" val="151739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96" y="274638"/>
            <a:ext cx="8229600" cy="1143000"/>
          </a:xfrm>
        </p:spPr>
        <p:txBody>
          <a:bodyPr/>
          <a:lstStyle/>
          <a:p>
            <a:r>
              <a:rPr lang="fr-FR" dirty="0" smtClean="0"/>
              <a:t>La séparatrice…</a:t>
            </a:r>
            <a:endParaRPr lang="fr-FR" dirty="0"/>
          </a:p>
        </p:txBody>
      </p:sp>
      <p:sp>
        <p:nvSpPr>
          <p:cNvPr id="9218" name="AutoShape 2" descr="data:image/jpeg;base64,/9j/4AAQSkZJRgABAQAAAQABAAD/2wCEAAkGBhQSERUUEhQVFRUVGBgXGBgWFRUXFhUVGBcXFxcXFRcXHCYeFxkjGRUUHy8gIycpLCwsFR4xNTAqNSYrLCkBCQoKDgwOGg8PGiwkHCAsLCwsLCwsLCksLCwsLCwsLCksKSwsLCwsLCksLCwsLCwsKSksLCkpLCwsLCwsLCwsLP/AABEIAN4A4wMBIgACEQEDEQH/xAAcAAACAgMBAQAAAAAAAAAAAAAEBQMGAAECBwj/xABBEAABAgQCBwUGBQMDBAMBAAABAAIDBBEhBTESIkFRYXGBBjKRscETIzOh0fAHQnKC4WLC8RRSshZDkqJEg5MV/8QAGQEAAwEBAQAAAAAAAAAAAAAAAQIDBAAF/8QAIxEAAgICAwABBQEAAAAAAAAAAAECESExAxJBIgQTMlFxYf/aAAwDAQACEQMRAD8Au0lk39Y9VPiQ1x+k+YUEhl+4eaIxIazf0n0WNaPUf5AEh8VvMppOj3b+ZSqTPvRzTec+G/mUsdMMtoXYR3n9PJBTmQ5nzKOwga7uQQU6LdT5lM9HLY0w/wCEeRUn5xyPoo8OHuj1U9NYcvomQj2yGa2cwkEwNZ3VWGaGXMJBMDWd1Qewx0QTQt0Usnl1XMcWPJblB5oyCh0HhsOpyDfEVvRVPGZwkk6dgDqg2pzy63zHJSdqe0zpdgYwNLnAgZ6p2k3tQH5ryuZjFxuaoPOB4qlbG01i2iSWPcDw5768kvm8QfFOu5zqZVNaD7JQrG1RsHDXOHJdUY7KLtPQGXha9onEDs/XO31+ild2c8UPuwD9iYh0uakZE+wmL+z7ghjhbh0R7xYv2prwklsRitpoRHgg213Z8sk1le3k5Cp72oBrRwBHWoSJ0Bw2KE1TKhXa2X2V/EsvoI8MCgI0mW41obHkrU2eZEhh7HBzTS49RsXiyd9msddBiUrVjiAR5UR0LSZ7bhnw2fu81Oc3cvqhMGigsbS93cxkjC27v0/VcRezimf6meQSoDWPMpsTSv6m+QSkd7qUGPEeBqxY02WJyQqkcjwcP+SKxEaw5H0Qcpk7mPMI3EM29fJRWiz/ACFct8Uc06me4/mUlgfEHMJ3MjUfzKSPoZbQswo67uQQ073R18yp8KOu7kPJQzp1B+7zKbw70Y4d8E9VP+YcihsNPujyKJ/MOR9EyEeyOZyHMJDMN1ndU+mtnMJFNd53VcwxIZjJcwIuiHHdU+AJXUz3eirXaideyCQ2wcaEnO48Bat10mPBWVLH8SMWK4m9Tt3bB80vlpRzzqhEQ5XTeGjqdvElWvD8PDGgAWUuTlXGsbNMOLu86FuHYFTvJ3AkgLUsPmiocKg4otkuRsqsbk5PJuSUVSABLDYPveuhL/JEluaidYIBBTB2FBzEmK1CPLttFEXIKVHUJpiSS6Ykxu8FYnNqhIsCqtDkaElBMq0aAWlcNNCnc9AJbQ7DnuSWI2hW2EuyPP5OPo8F6wD8RPZOaHwzoDaHXFQBWlNwXqcOIHAuBqC2tuq+cg6i9h/D7H/bSuiTrQ2hh5NFGnwomWCM0mrRbHix/Uz0Scd48ym7sjzZ6JPXXPMrmJEdhyxaCxOTFUr+bn6hHT+bOZ8igJM9/qj578vP0KitFpbFUI+8HMJ3H7j+vkEkb8Qcwnkbuu+9iSPoZeCnDPiH72KObGp4+ZUmHH3h+9ijmx7sdfMpvDvQ3DD7ooo94cj6ILCz7o8kY7vDqitCPZxM7OYSOb77uqeTP5eYSOc7zuq5hiRR+70VR7YEezAJ21pvt5fVW6MdXoqD2peYkw2GP6R43r8/kukU4tnGBSerpnN3/H+T6Kyy8BBSsClKZCn8JzLwqi/zXmyfeVnqxXVUahy1cvBFGBQZKRsH7C6cxGjrAIkE1y++KidAJz8Nn8Jo1nE+d1MYYGwJlGwd6K7FljyQrodFYJuGN1K/fS3klczL5ffikcaGUrFkS91wBdTRRRRhu9BDAU5Dsbca7lVomatOKxaNoMyT8lV4mZW/g0YPqDhwVg7E4x7CYAcdWJqE7icjyrRIaLGGhHBXZmR9FV1TzZ6JT+c/qPotdm8UEeWa+t9QHmMz6rbh7w8/ogyaVNodBqxYFioSEsvbT5FMZwWZzHkUtg/n6+qZTXdbzaorReWxT/3BzCexu6772BIonxB97U8id133sSx9DLwVYf8AE6+iydHux18ytSHxOvotzo92OvmUfAek2GfBPJGu7w5FA4UfclGuOsORRQr2czAy5hIpvvu6p5MZDmEkmjrHquYYkMQavRVCYkdKcc/YGtpzIAPyHzVrnY2hCc7PRaT8l5kcfie1MQmldgypuQ5E2qRbhw7ZfpWTR8OFRVfCu1LHaIdZ2V8t2atktMBwosbhRuU7MbDG1bB4rqIAuoULaCu6nORETvFVwI3MffD6Iwwrf4Q0WWoj1aB2TIol67UvmDeyK00JNOoPuyRjoAmM7IcWJ3D1U4brfNRTTaNcfu6VKx2yv4pMX8fmSlL2oycfU/NcNYNG/wDOea9DjVIw8vyZCIdh1WGB9+FPNTmIBbba/CijfMXKoSwXv8NMS1IkInJ7SOp+tuoVva73h5/ReY9gZoiYc0fnDfHSFPmR816YPiHn9Eoj/Y8qtLAsVTOJoAu/r6plMdxvNqXQO8773phGd7sft8worRaWxXHHvB97U8I1HcvRJJn4g5p3paruQ8ksds6WkJ5L4nUeSknB7vx8yopQ+86hSzXw/vej4d6SYT8EouINdvIoPCPhFGxO83kVy0K9nMfIcwkUz3z1TyPs5hJJnvHquYYkMYanT0VRwiFCaSx0PSvezadKmuRCtU7E0YdeFOpVMi4ISXPa94rsbWo6bVLmawrNX062xriPZqXiCoaYR3tpTmW1yXGEGJCJhucHUyI3IOSlYrR7yO8tvRprn+4GnRMsEhVcSbDLP5jd/CjKXlmqMRxMxXBlQ2p4eaTx+0xhNOk012f5+80/jTIbYFJJ4s/MNI7gCac13ZIHVsDg/iADTSZTZy6ooduIRFxb062QUvhUCKbwhTmQ7nYrc72FhkVhvc0nY648c/FVjNMnKDQfK4wyKbHfSlFHHi1N1WI2ExYBq2tReoG7jsPyKYSuJ+0sbOHmkmvUUi/2NBnUZUr/AAhcQGob3+l0UxxICHnYdWO3kUH3yqpLY70VCZN+f1I+igiu3ff2VqI5Rkr0UjBNmnOXLitlaTkR12KvOQudT0B9SF61/wBw815Z2DZWZJ/2try12D1XqLD7w81Jv5UN4h6CsWgViqZxNA77kwi/CHJvmEqgxPeOR7ovueg81FF2sgc33xzTkHVPL0SOdfrjmnLH6p5eiC2zpaQqlu+eYUsb4fj5lQy7tc8wpIg934+ZXeHPZLhHwijoneHIoDCPhH72o6L3m9UVoV7OY+Q5hJpnvHqnUbZzCTTPePVczoimddpPa3Y0VPM/x5oc0H8U+S4jvJiuA4D/ANQpmQabLrFNtyZ6fFGooBmYZJAvU+I+iPlYOg2u7IKGDCq4uKkmYyWiyRGIhJQ0yw0IqQHbkQw7UZClQ5p+S5I5sqrWx4J0oRDxW7HUrzF6+GW5MH4y4tGlDe1xFaNNaV37gdybwsOoQdEEDZb5VU7oLdjRW1iBs81TtjJJ7K1Dmy+lQeGyymdhjS4OaADt3eKYzkIWqAOViOqx0IAbaqd1obYE11DvuVp0Tfu9FxFiblCXapPNcnkNYKfMt1yOKxksSQACSdgzy3I+FLEv4g0+n08FZJCVhwodemke885UB2Dktr5OqMi4uzK//wDwqAaV3OyaPvldKp6VMN1DtFR5eiuEJpEVoIGkSakbeXAZBIe1rKRm02sB8S75occ22Pz8cYwtIM7AwyY0RwyawV6vZ9D4L0qB8U81WOx2CGXl3mIKPiBriNrRpENB47eqs8uPeFddzMrxEfrS501i0mUrMvF945EOn2iDTTbWmRcK57kljxveOA/N5IaLJ14dFjlydcI9CPF2yx1iEcAgk7QmUHGoNCPaNrTImnmqe6VJFBpW3E2XMtots8a2ddhCm+Z3aQ/2E1VlnlooLjQjMZIqI/3aqf8AqjDcHAhhJsCe9wLdvmn4xFhhCpoaXG4nzVYTtZI8nF1YxwZ3uj97Ue/vDkUlw2fY1pbWo37iTbSGwcVLO46GmrBp6NjcDoCbV50VLVEXF2M4+zmEome91KMESK4tLmsht0hape8im0gBrT/5IGcdRx4VK5sCEUA1e473H6ImKakNG2yBwyJlXmsnJ2hDhcNN+A3mnGiw7Z6ukkNjhhDSd2dNtbUSydhbti6GLBzak2rYNuSTkAhmzxdSsJ5B/SeNxWqfegqVbO5KPWx20onUODo5XG5V+PHaS0Q7kkU3p7p0I4+m1cgMkrQ1C7z5FbsoHxtGwyXUDZkeCK/fglU3ayKiTVUum421TYUgDT80PiEejQBxryWw+55qONGo0kgEHLoNv3tT8aydN4B8Jhl7r/zx++KsOHSwoSblpIAOTW1OQ3pb2cAY0veKUDnHgBYeqcSU20Nudd+yhABJ0jTedniqv8rFisEEcNEVrjYBrnHgAKZdVnZ/s6XRzHmG0cdaGw/kH5dLiBs2FCYhOj2rabS0Dk0gk9XE+AVyL/e/t/uS3QnM/CJx1f2N/wCSKg/EKFZdv/1/3ItopEKpxmSY4osXK0thlPO8Qe7Tc5l6HZdSSk4SLm9R4EVTONLUSDEpB9dODZwzGx3ArzGrZ7UaSosRiaiRYoCLkUpfZX7KIwnFPaNGkNF+eiTexofviN4TDFITXQibNqDc3paxonUE9gbpYKyzC4sV5IBN2tP6a3A4E0rwrxTN0o5g6mpNRU5Vr4DkVtvah7HB0JrWgkFw73HZxrWmw0G2vMbFnxiA5xO0UptJNWmwrUmxofTQ3EyxUrzon7Mzb3RGBxZQ1Y4VJeKVu7RyzFj6K0y0CH7YBtHDRLrjbpUB3E0GaTYNhriC4UNc3UF62rUG+V1YZPD/AGbq5ucL7gBkBwz8UkUT5WrwFxNnNJMSPe6+SdxNnNI8UNK9fJUkRiVaXiaoCkgxDSygZTRCUnThvqwkitabR12rDFWerQ/i4ewAVaK76C9SpjIitjTrsQZxsOA0hfaMvNHwcQY64IHP02KiEcJIIl5FkPWoK7TtRjiCKhLnRqLcCY3ZIsCb9DIrtX5IGPFWGYzQ8Q1zUmypr2iBxGKAES54A3pNNuLnBckctnUPIqGK7fsyXTo1AgokYVAJoCRU7ht+SrFAY+waXd7MuNmnKu2lx81PiusGOf3RuAAKMiT7BDDRqigIqKatLEV2USDGcU0xotyFL7KbKI1kW/QKYmdKKCMtnIL0cHXaf6PULy951gvVZCFpaB3sHoi43RDkfrNycKoB/o/uUkT4pRTING/sPmhYvxjyWiMaRkbtjVYuVisRKhCxX8sQU4/lP05FEvlxS11kxJAiwqhIFYRoTVpy/pP0Xm0z2cPKF2KYUSNJpLXA6QpahpSvhZLHwYz260U0yNG0PVXaPA0oekNip+LYdG0h7N5YHWNK0/zxVEqedC3axsbYRhjRBaAK1GsDt5pViOAufUBjaA2eSdIDdSl+pRvZeZOjok1LNXmK2NeKsswW6IBGaVyrR0l4yXsyQYFgAMqDIUtQck5f3xyKr/Z2JRsUVsIlvBtaJ4YlSDw2qsZrqmzByRqTSJIuzmkWKyz36WiN/AJw+J18lwW1zSy5L0dGNHlrZy1rqSG+9aVUeOSPsJh7MgDbkbj74ImWbZQ1lHpJ2SiLDNnNoeItla6niSUIiwb0t5LcORr1XUOU0eFEym0HsDQ8PeDqRHBu7PzWm6bHaJNRvpTxCMdFI5eaJ/6bmog0mwIhGytG15BxBKXMnhAlKK/J0ACKb1Wy8UQ03BiQSWxWOY4ZhwoRuXEGIXkBovfalp2HawSRo2xLHx6FGxpKIKg0r80I7BIj26TT4qir06qF8aYqhgC40GZNBzNlzFadItIoRmiMOgB8aGytAXAE7gLn5BaUkkRcrLR2nhhrmAbIYH/jUKtxHW/aFcMVwr2hFXEECg2imaqmIYbEhd4WpTSF2nqpRQkXiiEMq8DiF69hDfdw/wBA9F5nhEjUhxG5em4V8OH+k+atBekOZ+E7jq/tPmgYp98eSMdl+13mgYp98eSoQQ10li5qsVSZQML7U1f7OKNE7OO9PJpjXsLrUoqlMYCIo0WWc25edp2D7yUEpjUaVd7OMCW+nqFhjUkevJUy1Skw5g0IliLt4038aKfH5mHo6VW00QTfbS/zSGPjH+rAhQga/wC8g1aN9d4RMv2McaGJFc/aBelRlXei5VgNLbN4bJ0ILdoBFdxAqOdU3nH6nJFwJUAA77oDGYmqQFmmqQLthvZmD7hrtri51ebiB8gE50EJ2dg6MtCH9APjf1TPQTJYMc38mQhq6aVssWmlEUpn4gYfqCMBlqu/tPoqvITeQXp2LyTY0CJCP5mkV3HYfFUOa7PiGA01a9opXYeJ3pZSUVk1cUsUFy8wN/H+US94JVcjx3QqaVOYuP4URx4VzTRtrBRl/wAEgMh+ziuaDFiuLYIdcANNHP8A1F2q2uVyr7CgaTHe3hNbxa4uDhv3+KpMCegQ/wDSxozm6MOWhPY25c5xDiCKW75Pgn+B457eC+LpUaSWt5i3mVv40oqjx+ZynLsIcam4b48OUFHMiBzYUQ6dYUxQubDJcTWG8NLS3eQbWKq0PDgCHsq2txw2Fp5EEdFa8bkBBmpCGxrYjokYP0nVOjoua6I8X71CabtFLjAFyMnPiOH6XRHkLnFPZXj5HHMRVPRg7R9oACBnsp97FC/EGNFiEbiDASWbDmN9RccvqozgkNoBpQrFyUpNI9OEnKKbK/iUGHFFW10+Rp1JXGGYUYbg59N1a5AqywWs3Cy4mY0PRIF9iTs6oLGsuwOht0r2uo4kg2hvbcbj5rjBZoOh6J7zai9iWjI3505qOenKGgTJ0jK07o5bh7GijbBOcNnWta1praorzNUpl5cm5RLorWKkeRoWUUxy2KCLGuq7zQUY++P6UvbNE5VHFStnNer91KjzIVlNMm4UPwsXDHAiouDtWK5AqOGM1BxqfHL5UUc3h4ixCCAQ1u3ef8I1rQ3RHIImVYPavG8NI5XHovMPZb9MwvCmQzqtAtsCZGwB2goeHG8RmpS+oVI1RCTdkMw6lRsN2+Zb6j+FWcTnSTo7TanM0T+fiUYfvw4qv4HK+3mBW4BvyH8rPN2x06Vl3lYgDQNwARjHVWnSQ2LhgAKorWzE2nomXDxVSrTQnFIXNoKKOZlWvFHAEKQ3cF1FF0FoJWMU7IQngirgOGzlVVdv4bRnh7mUdoP0MyCRRrg4WyIcF6NFTLCJ+FBYfaRGMBdUabmttQbyjw4nWkNLkko/sr/YWQeGCXm5Z1YIIhve3SY+EXaWhpCwc1xNAcweCsUWNLsa6CIZhgV7tCKm9aZ508EQ/tZKD/5MD/8AVn1XmvaLtAwzrjAiOe8uGgGUfDez2dKd4CunxtRbrUVgyKMuSTbVFmxPFNRpYC6K8aDTokiXDgWvcXUs9zaig2VKVRIobYbLAcBa6HwHtS+L7WFEhhujr1FbEChaRe+3NK3Yy5+s1msxrXODTpVY8Vtxbao23og5YtF+Pjp1IPMpV1a1dXx31XOITtNUDSd8hzOzzSz/AKqa46LAfaGmYIoDcVrkNvFO5CXAFXXJzJ2nesUlnCPTwkAQMMe4VLs7mlh9UZLYSRmV1FxGrvZw8xmdg4DeV27CqjSc5xP6j5VSpCu/QfEoBDatNHNuPpyQ2CPEWrjYjNu4/RFOwdh5qOPhehcZ7CLELqEasYxHeCDivBNkPLzxiilBpNs6m/fTcc1M2rc7ok6o7DqC6HdOgFSOIfmCOWSlhSbQnFBP9a1bRTorQdngsRs47LLg8lKx/vm8iPou4Tc+CXQ4pMRx3DZsvUKDxk2rI+LQH8/P7quXnRQ8SavWuwFKsUxQCt8l3ch1shx/FaMIGZsnPYTDvZQtJw1n3vuVSwWSdNTArlmeAXpQhaNANiC/YnK6XUYlQxYS7huqFis8mTRCwLomi2WLTwlqggoOsiYoQ4bdFRBYIR0NLYG9DRJprdV3zRj2rz7t/OvZFaGmmqllFy0PBW6J8U7MMjRi6EQ1tL2tXgAgY/YlzTURP/U+hRPYXF9NrmPOs2/Q5Hxt4KxzMvEf3dGm8uFPAFNHtHDNUWeeTGJxZN1NM0J2UIJIuXA8Fzg/asQidFrTpjRPeBIuABWtLEhWLtB2YDoMSms8ix2Ai4p97V5eCWO3Fp6ggrXw/Jf6jN9RPpLWGenSWH114mk6I4NA0qVAADWtFABkBU8EympsNIhMOtSrj8qBVCV7bVZTROkBsy6FLTisZ0QxACANuee9I4yNCnClTPQpSHChAuJpw2k7yUsxrtiG6sO52UvTiq0+fjRaC5ruFU0wfCvZODn0cXCxzoTmOaDaWxutsklu1ZJADXk2zGZ51TyXxB0QGrdEAbSCSeiEfFbEYYYFAKF1LGuYodmwoeBHfCNHglpycP7qbeKnaG6kk4TAeIw7uTxvG/p9U1bFDr7NiHilsRhGYyQGCzVjBdnDNuLDl4ZeC4jKPo7hkAVUUWZqaNHVdFtqKGZihooMygTSIHUrmsW2ylrm6xdTGtE0QxqXDW/ur5ZonD5MjO9c9gU7IJ3NHRSOJAJOxJRZy8AY7QCcvFVTFHF8UQ2XqaU4p/iMajSa8Suex+Eh0X27hXY3hxSLZzdKyydnMIECGBTWOZTePlVY9Y7JUrFGNu3ZLKvUrgg4BujdJMsoSSpnAK5iLCVj8l3gAZpuiXZBBsdrIw5JY6GkiCIqx2klA4ijQ6I6zGnK2bnf0iorzA2qyTMUAV8AMydwS6FBuXOu92fADJo4D5kkrmrHi6yeXQ5gyU6CTUCz+IdSvhn0XqcKEx4DgBfaF5z+I8joxWxNj7dR/BTv8PcZL4Gg41MPV6Zt+VuivWFJ/wAGUvlS/paY8C1DkvPMd7LsfFc86Qqc20pXiF6M41BsN6VTMtWhOZy4ISTTuJoioyXWaKthnZSHDZRzdIm9TnyTHDsBYCdldmxGxnkHhku4EUFJl7KUkqRuUwwMLgygOeVjvBWGVqCQL11mcd7eKIhxaOBWzQl2wi4P14JnFC2yuA+9dTImv34JzAhDRuEpnBUjRNHUvtrzRErOPbZ7CeIy+alHZWStDQMFLABViO7RnGEbatPIg/QeCsEabGjUW4EXVVjTIM3D5nyIVnsi9Fuc6grwQLNZ5dusOa7mH2oupcaIruHzP8JGiKQTRozN1iEIJusTUCh4VBHaSLon2dQEJPmjVFsqiuY9ENKDNxoBvV1wDDPYyzG7aVPPMhUeQHtJ+Ex2Va+AqvUBDpUbP4RivROaVUiBzrBSaNkOGoxgsmM7wDwW3U+lRY1lCtPXVQHk25aJsumiy50bLgALrFFPjhran+SdwCGiC6I9iKVoKpVgowYDS1ndBuH1XDiiKWQ5F06AUn8UKexg79N3yb/IVJ7N40ZaLU911jw3H73q1/ifMgxYMI5Na55P6iBTwZ81R8QY22jXK9d/DgtUIpx6v0STcX2Xh7BIz/tWi9QRXojSypNdi857CYw6vsTWgoQeG5egQ4pvxU4/F9Wae3ZdkDTMul7GUvvTqK2o50+aEmZa4G9GUfSsZ+Ef+3guXxR4n5Lc2DYb/wDKgjjZuCkx0BQG6UQu35ck5hsaBUpfhUKtOSNmrG6PEvTpvNCvFI5OWQ3Kiz0z76u0X+avGIP1DRefxzWKVSKuTI8sqil/p6DKv0mtO8AokmtON/p8qIeSZSHyai5aFf75eikcyQMW10WLE5M//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6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AutoShape 8" descr="Résultat de recherche d'images pour &quot;candl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5" descr="|\alpha\rangle =e^{-{|\alpha|^2\over2}}\sum_{n=0}^{\infty}{\alpha^n\over\sqrt{n!}}|n\rangle =e^{-{|\alpha|^2\over2}}e^{\alpha\hat a^\dagger}|0\rangle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6" name="AutoShape 7" descr="|\alpha\rangle =e^{-{|\alpha|^2\over2}}\sum_{n=0}^{\infty}{\alpha^n\over\sqrt{n!}}|n\rangle =e^{-{|\alpha|^2\over2}}e^{\alpha\hat a^\dagger}|0\rangle ~,"/>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AutoShape 9" descr="|\alpha\rangle =e^{-{|\alpha|^2\over2}}\sum_{n=0}^{\infty}{\alpha^n\over\sqrt{n!}}|n\rangle =e^{-{|\alpha|^2\over2}}e^{\alpha\hat a^\dagger}|0\rangle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221088"/>
            <a:ext cx="1400175"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3776" y="4365104"/>
            <a:ext cx="14001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1430141" y="3474516"/>
            <a:ext cx="14001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Rectangle 57"/>
          <p:cNvSpPr/>
          <p:nvPr/>
        </p:nvSpPr>
        <p:spPr>
          <a:xfrm rot="18900000">
            <a:off x="1725721" y="4520306"/>
            <a:ext cx="1080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p:cNvGrpSpPr/>
          <p:nvPr/>
        </p:nvGrpSpPr>
        <p:grpSpPr>
          <a:xfrm>
            <a:off x="2163268" y="2348880"/>
            <a:ext cx="2624756" cy="2206724"/>
            <a:chOff x="2163268" y="2348880"/>
            <a:chExt cx="2624756" cy="2206724"/>
          </a:xfrm>
        </p:grpSpPr>
        <p:sp>
          <p:nvSpPr>
            <p:cNvPr id="4" name="ZoneTexte 3"/>
            <p:cNvSpPr txBox="1"/>
            <p:nvPr/>
          </p:nvSpPr>
          <p:spPr>
            <a:xfrm>
              <a:off x="3398220" y="2348880"/>
              <a:ext cx="1389804" cy="923330"/>
            </a:xfrm>
            <a:prstGeom prst="rect">
              <a:avLst/>
            </a:prstGeom>
            <a:noFill/>
            <a:ln>
              <a:solidFill>
                <a:schemeClr val="tx1"/>
              </a:solidFill>
            </a:ln>
          </p:spPr>
          <p:txBody>
            <a:bodyPr wrap="none" rtlCol="0">
              <a:spAutoFit/>
            </a:bodyPr>
            <a:lstStyle/>
            <a:p>
              <a:pPr algn="ctr"/>
              <a:r>
                <a:rPr lang="fr-FR" dirty="0" smtClean="0"/>
                <a:t>détecteur</a:t>
              </a:r>
            </a:p>
            <a:p>
              <a:pPr algn="ctr"/>
              <a:r>
                <a:rPr lang="fr-FR" dirty="0" smtClean="0"/>
                <a:t>de </a:t>
              </a:r>
            </a:p>
            <a:p>
              <a:pPr algn="ctr"/>
              <a:r>
                <a:rPr lang="fr-FR" dirty="0" smtClean="0"/>
                <a:t>coïncidences</a:t>
              </a:r>
              <a:endParaRPr lang="fr-FR" dirty="0"/>
            </a:p>
          </p:txBody>
        </p:sp>
        <p:cxnSp>
          <p:nvCxnSpPr>
            <p:cNvPr id="12" name="Connecteur droit 11"/>
            <p:cNvCxnSpPr/>
            <p:nvPr/>
          </p:nvCxnSpPr>
          <p:spPr>
            <a:xfrm>
              <a:off x="4427984" y="3284984"/>
              <a:ext cx="0" cy="1270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flipH="1">
              <a:off x="2163268" y="2492896"/>
              <a:ext cx="12005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e 13"/>
          <p:cNvGrpSpPr/>
          <p:nvPr/>
        </p:nvGrpSpPr>
        <p:grpSpPr>
          <a:xfrm>
            <a:off x="5004048" y="3181850"/>
            <a:ext cx="3132336" cy="1384176"/>
            <a:chOff x="4932040" y="3181850"/>
            <a:chExt cx="3132336" cy="1384176"/>
          </a:xfrm>
        </p:grpSpPr>
        <p:sp>
          <p:nvSpPr>
            <p:cNvPr id="66" name="Rectangle 65"/>
            <p:cNvSpPr/>
            <p:nvPr/>
          </p:nvSpPr>
          <p:spPr>
            <a:xfrm rot="18900000">
              <a:off x="5830177" y="4520307"/>
              <a:ext cx="10800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4932040"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5076056"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5688136"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5472112"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6120184"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p:cNvSpPr/>
            <p:nvPr/>
          </p:nvSpPr>
          <p:spPr>
            <a:xfrm>
              <a:off x="6336208" y="378904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6336208" y="3181850"/>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6696248"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Ellipse 83"/>
            <p:cNvSpPr/>
            <p:nvPr/>
          </p:nvSpPr>
          <p:spPr>
            <a:xfrm>
              <a:off x="6912272"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Ellipse 84"/>
            <p:cNvSpPr/>
            <p:nvPr/>
          </p:nvSpPr>
          <p:spPr>
            <a:xfrm>
              <a:off x="7956376" y="4437112"/>
              <a:ext cx="108000" cy="10800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7" name="ZoneTexte 86"/>
          <p:cNvSpPr txBox="1"/>
          <p:nvPr/>
        </p:nvSpPr>
        <p:spPr>
          <a:xfrm>
            <a:off x="1000884" y="6156012"/>
            <a:ext cx="2923044" cy="461665"/>
          </a:xfrm>
          <a:prstGeom prst="rect">
            <a:avLst/>
          </a:prstGeom>
          <a:noFill/>
        </p:spPr>
        <p:txBody>
          <a:bodyPr wrap="none" rtlCol="0">
            <a:spAutoFit/>
          </a:bodyPr>
          <a:lstStyle/>
          <a:p>
            <a:r>
              <a:rPr lang="fr-FR" sz="2400" dirty="0"/>
              <a:t>c</a:t>
            </a:r>
            <a:r>
              <a:rPr lang="fr-FR" sz="2400" dirty="0" smtClean="0"/>
              <a:t>oïncidences fortuites</a:t>
            </a:r>
            <a:endParaRPr lang="fr-FR" sz="2400" dirty="0"/>
          </a:p>
        </p:txBody>
      </p:sp>
      <p:sp>
        <p:nvSpPr>
          <p:cNvPr id="88" name="ZoneTexte 87"/>
          <p:cNvSpPr txBox="1"/>
          <p:nvPr/>
        </p:nvSpPr>
        <p:spPr>
          <a:xfrm>
            <a:off x="5465380" y="6165304"/>
            <a:ext cx="2671565" cy="461665"/>
          </a:xfrm>
          <a:prstGeom prst="rect">
            <a:avLst/>
          </a:prstGeom>
          <a:noFill/>
        </p:spPr>
        <p:txBody>
          <a:bodyPr wrap="none" rtlCol="0">
            <a:spAutoFit/>
          </a:bodyPr>
          <a:lstStyle/>
          <a:p>
            <a:r>
              <a:rPr lang="fr-FR" sz="2400" dirty="0"/>
              <a:t>p</a:t>
            </a:r>
            <a:r>
              <a:rPr lang="fr-FR" sz="2400" dirty="0" smtClean="0"/>
              <a:t>as de coïncidences</a:t>
            </a:r>
            <a:endParaRPr lang="fr-FR" sz="2400" dirty="0"/>
          </a:p>
        </p:txBody>
      </p:sp>
      <p:grpSp>
        <p:nvGrpSpPr>
          <p:cNvPr id="17" name="Groupe 16"/>
          <p:cNvGrpSpPr/>
          <p:nvPr/>
        </p:nvGrpSpPr>
        <p:grpSpPr>
          <a:xfrm>
            <a:off x="3563264" y="4155702"/>
            <a:ext cx="864720" cy="751328"/>
            <a:chOff x="3563264" y="4155702"/>
            <a:chExt cx="864720" cy="751328"/>
          </a:xfrm>
        </p:grpSpPr>
        <p:grpSp>
          <p:nvGrpSpPr>
            <p:cNvPr id="73" name="Groupe 72"/>
            <p:cNvGrpSpPr/>
            <p:nvPr/>
          </p:nvGrpSpPr>
          <p:grpSpPr>
            <a:xfrm>
              <a:off x="3563264" y="4155702"/>
              <a:ext cx="720704" cy="751328"/>
              <a:chOff x="6853696" y="1980214"/>
              <a:chExt cx="225926" cy="235526"/>
            </a:xfrm>
          </p:grpSpPr>
          <p:sp>
            <p:nvSpPr>
              <p:cNvPr id="80" name="Arc 79"/>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3" name="Ellipse 82"/>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6" name="Connecteur droit 15"/>
            <p:cNvCxnSpPr>
              <a:stCxn id="83" idx="6"/>
            </p:cNvCxnSpPr>
            <p:nvPr/>
          </p:nvCxnSpPr>
          <p:spPr>
            <a:xfrm>
              <a:off x="4067125" y="4555281"/>
              <a:ext cx="360859" cy="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e 85"/>
          <p:cNvGrpSpPr/>
          <p:nvPr/>
        </p:nvGrpSpPr>
        <p:grpSpPr>
          <a:xfrm rot="16200000">
            <a:off x="1706992" y="2549593"/>
            <a:ext cx="864720" cy="751328"/>
            <a:chOff x="3563264" y="4155702"/>
            <a:chExt cx="864720" cy="751328"/>
          </a:xfrm>
        </p:grpSpPr>
        <p:grpSp>
          <p:nvGrpSpPr>
            <p:cNvPr id="89" name="Groupe 88"/>
            <p:cNvGrpSpPr/>
            <p:nvPr/>
          </p:nvGrpSpPr>
          <p:grpSpPr>
            <a:xfrm>
              <a:off x="3563264" y="4155702"/>
              <a:ext cx="720704" cy="751328"/>
              <a:chOff x="6853696" y="1980214"/>
              <a:chExt cx="225926" cy="235526"/>
            </a:xfrm>
          </p:grpSpPr>
          <p:sp>
            <p:nvSpPr>
              <p:cNvPr id="91" name="Arc 90"/>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2" name="Ellipse 91"/>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0" name="Connecteur droit 89"/>
            <p:cNvCxnSpPr>
              <a:stCxn id="92" idx="6"/>
            </p:cNvCxnSpPr>
            <p:nvPr/>
          </p:nvCxnSpPr>
          <p:spPr>
            <a:xfrm>
              <a:off x="4067125" y="4555281"/>
              <a:ext cx="360859" cy="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e 92"/>
          <p:cNvGrpSpPr/>
          <p:nvPr/>
        </p:nvGrpSpPr>
        <p:grpSpPr>
          <a:xfrm>
            <a:off x="6461170" y="2288161"/>
            <a:ext cx="2624756" cy="2206724"/>
            <a:chOff x="2163268" y="2348880"/>
            <a:chExt cx="2624756" cy="2206724"/>
          </a:xfrm>
        </p:grpSpPr>
        <p:sp>
          <p:nvSpPr>
            <p:cNvPr id="94" name="ZoneTexte 93"/>
            <p:cNvSpPr txBox="1"/>
            <p:nvPr/>
          </p:nvSpPr>
          <p:spPr>
            <a:xfrm>
              <a:off x="3398220" y="2348880"/>
              <a:ext cx="1389804" cy="923330"/>
            </a:xfrm>
            <a:prstGeom prst="rect">
              <a:avLst/>
            </a:prstGeom>
            <a:noFill/>
            <a:ln>
              <a:solidFill>
                <a:schemeClr val="tx1"/>
              </a:solidFill>
            </a:ln>
          </p:spPr>
          <p:txBody>
            <a:bodyPr wrap="none" rtlCol="0">
              <a:spAutoFit/>
            </a:bodyPr>
            <a:lstStyle/>
            <a:p>
              <a:pPr algn="ctr"/>
              <a:r>
                <a:rPr lang="fr-FR" dirty="0" smtClean="0"/>
                <a:t>détecteur</a:t>
              </a:r>
            </a:p>
            <a:p>
              <a:pPr algn="ctr"/>
              <a:r>
                <a:rPr lang="fr-FR" dirty="0" smtClean="0"/>
                <a:t>de </a:t>
              </a:r>
            </a:p>
            <a:p>
              <a:pPr algn="ctr"/>
              <a:r>
                <a:rPr lang="fr-FR" dirty="0" smtClean="0"/>
                <a:t>coïncidences</a:t>
              </a:r>
              <a:endParaRPr lang="fr-FR" dirty="0"/>
            </a:p>
          </p:txBody>
        </p:sp>
        <p:cxnSp>
          <p:nvCxnSpPr>
            <p:cNvPr id="95" name="Connecteur droit 94"/>
            <p:cNvCxnSpPr/>
            <p:nvPr/>
          </p:nvCxnSpPr>
          <p:spPr>
            <a:xfrm>
              <a:off x="4427984" y="3284984"/>
              <a:ext cx="0" cy="12706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flipH="1">
              <a:off x="2163268" y="2492896"/>
              <a:ext cx="12005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e 96"/>
          <p:cNvGrpSpPr/>
          <p:nvPr/>
        </p:nvGrpSpPr>
        <p:grpSpPr>
          <a:xfrm>
            <a:off x="7861166" y="4094983"/>
            <a:ext cx="864720" cy="751328"/>
            <a:chOff x="3563264" y="4155702"/>
            <a:chExt cx="864720" cy="751328"/>
          </a:xfrm>
        </p:grpSpPr>
        <p:grpSp>
          <p:nvGrpSpPr>
            <p:cNvPr id="98" name="Groupe 97"/>
            <p:cNvGrpSpPr/>
            <p:nvPr/>
          </p:nvGrpSpPr>
          <p:grpSpPr>
            <a:xfrm>
              <a:off x="3563264" y="4155702"/>
              <a:ext cx="720704" cy="751328"/>
              <a:chOff x="6853696" y="1980214"/>
              <a:chExt cx="225926" cy="235526"/>
            </a:xfrm>
          </p:grpSpPr>
          <p:sp>
            <p:nvSpPr>
              <p:cNvPr id="100" name="Arc 99"/>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1" name="Ellipse 100"/>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99" name="Connecteur droit 98"/>
            <p:cNvCxnSpPr>
              <a:stCxn id="101" idx="6"/>
            </p:cNvCxnSpPr>
            <p:nvPr/>
          </p:nvCxnSpPr>
          <p:spPr>
            <a:xfrm>
              <a:off x="4067125" y="4555281"/>
              <a:ext cx="360859" cy="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e 101"/>
          <p:cNvGrpSpPr/>
          <p:nvPr/>
        </p:nvGrpSpPr>
        <p:grpSpPr>
          <a:xfrm rot="16200000">
            <a:off x="6004894" y="2488874"/>
            <a:ext cx="864720" cy="751328"/>
            <a:chOff x="3563264" y="4155702"/>
            <a:chExt cx="864720" cy="751328"/>
          </a:xfrm>
        </p:grpSpPr>
        <p:grpSp>
          <p:nvGrpSpPr>
            <p:cNvPr id="103" name="Groupe 102"/>
            <p:cNvGrpSpPr/>
            <p:nvPr/>
          </p:nvGrpSpPr>
          <p:grpSpPr>
            <a:xfrm>
              <a:off x="3563264" y="4155702"/>
              <a:ext cx="720704" cy="751328"/>
              <a:chOff x="6853696" y="1980214"/>
              <a:chExt cx="225926" cy="235526"/>
            </a:xfrm>
          </p:grpSpPr>
          <p:sp>
            <p:nvSpPr>
              <p:cNvPr id="105" name="Arc 104"/>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6" name="Ellipse 105"/>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cxnSp>
          <p:nvCxnSpPr>
            <p:cNvPr id="104" name="Connecteur droit 103"/>
            <p:cNvCxnSpPr>
              <a:stCxn id="106" idx="6"/>
            </p:cNvCxnSpPr>
            <p:nvPr/>
          </p:nvCxnSpPr>
          <p:spPr>
            <a:xfrm>
              <a:off x="4067125" y="4555281"/>
              <a:ext cx="360859" cy="3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790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87" grpId="0"/>
      <p:bldP spid="8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Laser (1960)</a:t>
            </a:r>
            <a:endParaRPr lang="fr-FR" dirty="0"/>
          </a:p>
        </p:txBody>
      </p:sp>
      <p:grpSp>
        <p:nvGrpSpPr>
          <p:cNvPr id="119" name="Groupe 118"/>
          <p:cNvGrpSpPr/>
          <p:nvPr/>
        </p:nvGrpSpPr>
        <p:grpSpPr>
          <a:xfrm>
            <a:off x="642910" y="3786190"/>
            <a:ext cx="3000396" cy="1487210"/>
            <a:chOff x="642910" y="3669573"/>
            <a:chExt cx="3000396" cy="1487210"/>
          </a:xfrm>
        </p:grpSpPr>
        <p:grpSp>
          <p:nvGrpSpPr>
            <p:cNvPr id="225" name="Groupe 22"/>
            <p:cNvGrpSpPr/>
            <p:nvPr/>
          </p:nvGrpSpPr>
          <p:grpSpPr>
            <a:xfrm>
              <a:off x="642910" y="4098201"/>
              <a:ext cx="156275" cy="642942"/>
              <a:chOff x="6427800" y="5500702"/>
              <a:chExt cx="156275" cy="642942"/>
            </a:xfrm>
          </p:grpSpPr>
          <p:cxnSp>
            <p:nvCxnSpPr>
              <p:cNvPr id="122" name="Connecteur droit 121"/>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Connecteur droit 122"/>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Connecteur droit 123"/>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Connecteur droit 124"/>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Connecteur droit 125"/>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6" name="Groupe 23"/>
            <p:cNvGrpSpPr/>
            <p:nvPr/>
          </p:nvGrpSpPr>
          <p:grpSpPr>
            <a:xfrm flipH="1">
              <a:off x="3487031" y="4098201"/>
              <a:ext cx="156275" cy="642942"/>
              <a:chOff x="6427800" y="5500702"/>
              <a:chExt cx="156275" cy="642942"/>
            </a:xfrm>
          </p:grpSpPr>
          <p:cxnSp>
            <p:nvCxnSpPr>
              <p:cNvPr id="128" name="Connecteur droit 127"/>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Connecteur droit 128"/>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Connecteur droit 129"/>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Connecteur droit 130"/>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Connecteur droit 131"/>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 name="Rectangle 132"/>
            <p:cNvSpPr/>
            <p:nvPr/>
          </p:nvSpPr>
          <p:spPr>
            <a:xfrm>
              <a:off x="1430316" y="4158622"/>
              <a:ext cx="21431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Rectangle 133"/>
            <p:cNvSpPr/>
            <p:nvPr/>
          </p:nvSpPr>
          <p:spPr>
            <a:xfrm>
              <a:off x="1674724" y="4242942"/>
              <a:ext cx="785818" cy="357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7"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928662" y="4335951"/>
              <a:ext cx="714380" cy="196318"/>
            </a:xfrm>
            <a:prstGeom prst="rect">
              <a:avLst/>
            </a:prstGeom>
            <a:noFill/>
            <a:ln w="9525">
              <a:noFill/>
              <a:miter lim="800000"/>
              <a:headEnd/>
              <a:tailEnd/>
            </a:ln>
            <a:effectLst/>
          </p:spPr>
        </p:pic>
        <p:sp>
          <p:nvSpPr>
            <p:cNvPr id="140" name="Flèche droite 139"/>
            <p:cNvSpPr/>
            <p:nvPr/>
          </p:nvSpPr>
          <p:spPr>
            <a:xfrm rot="5400000">
              <a:off x="1857356" y="3741011"/>
              <a:ext cx="535785" cy="392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Rectangle 140"/>
            <p:cNvSpPr/>
            <p:nvPr/>
          </p:nvSpPr>
          <p:spPr>
            <a:xfrm>
              <a:off x="2462061" y="4572008"/>
              <a:ext cx="966931" cy="584775"/>
            </a:xfrm>
            <a:prstGeom prst="rect">
              <a:avLst/>
            </a:prstGeom>
          </p:spPr>
          <p:txBody>
            <a:bodyPr wrap="none">
              <a:spAutoFit/>
            </a:bodyPr>
            <a:lstStyle/>
            <a:p>
              <a:pPr algn="ctr"/>
              <a:r>
                <a:rPr lang="fr-FR" sz="1600" dirty="0" smtClean="0">
                  <a:cs typeface="Times New Roman" pitchFamily="18" charset="0"/>
                </a:rPr>
                <a:t>émission </a:t>
              </a:r>
            </a:p>
            <a:p>
              <a:pPr algn="ctr"/>
              <a:r>
                <a:rPr lang="fr-FR" sz="1600" dirty="0" smtClean="0">
                  <a:cs typeface="Times New Roman" pitchFamily="18" charset="0"/>
                </a:rPr>
                <a:t>stimulée</a:t>
              </a:r>
            </a:p>
          </p:txBody>
        </p:sp>
        <p:pic>
          <p:nvPicPr>
            <p:cNvPr id="14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71736" y="4447128"/>
              <a:ext cx="714380" cy="196318"/>
            </a:xfrm>
            <a:prstGeom prst="rect">
              <a:avLst/>
            </a:prstGeom>
            <a:noFill/>
            <a:ln w="9525">
              <a:noFill/>
              <a:miter lim="800000"/>
              <a:headEnd/>
              <a:tailEnd/>
            </a:ln>
            <a:effectLst/>
          </p:spPr>
        </p:pic>
        <p:pic>
          <p:nvPicPr>
            <p:cNvPr id="14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571736" y="4286256"/>
              <a:ext cx="714380" cy="196318"/>
            </a:xfrm>
            <a:prstGeom prst="rect">
              <a:avLst/>
            </a:prstGeom>
            <a:noFill/>
            <a:ln w="9525">
              <a:noFill/>
              <a:miter lim="800000"/>
              <a:headEnd/>
              <a:tailEnd/>
            </a:ln>
            <a:effectLst/>
          </p:spPr>
        </p:pic>
      </p:grpSp>
      <p:grpSp>
        <p:nvGrpSpPr>
          <p:cNvPr id="120" name="Groupe 119"/>
          <p:cNvGrpSpPr/>
          <p:nvPr/>
        </p:nvGrpSpPr>
        <p:grpSpPr>
          <a:xfrm>
            <a:off x="642910" y="5500702"/>
            <a:ext cx="3000396" cy="1071570"/>
            <a:chOff x="642910" y="5500702"/>
            <a:chExt cx="3000396" cy="1071570"/>
          </a:xfrm>
        </p:grpSpPr>
        <p:grpSp>
          <p:nvGrpSpPr>
            <p:cNvPr id="230" name="Groupe 22"/>
            <p:cNvGrpSpPr/>
            <p:nvPr/>
          </p:nvGrpSpPr>
          <p:grpSpPr>
            <a:xfrm>
              <a:off x="642910" y="5929330"/>
              <a:ext cx="156275" cy="642942"/>
              <a:chOff x="6427800" y="5500702"/>
              <a:chExt cx="156275" cy="642942"/>
            </a:xfrm>
          </p:grpSpPr>
          <p:cxnSp>
            <p:nvCxnSpPr>
              <p:cNvPr id="148" name="Connecteur droit 147"/>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Connecteur droit 148"/>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Connecteur droit 151"/>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Groupe 23"/>
            <p:cNvGrpSpPr/>
            <p:nvPr/>
          </p:nvGrpSpPr>
          <p:grpSpPr>
            <a:xfrm flipH="1">
              <a:off x="3487031" y="5929330"/>
              <a:ext cx="156275" cy="642942"/>
              <a:chOff x="6427800" y="5500702"/>
              <a:chExt cx="156275" cy="642942"/>
            </a:xfrm>
          </p:grpSpPr>
          <p:cxnSp>
            <p:nvCxnSpPr>
              <p:cNvPr id="154" name="Connecteur droit 153"/>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Connecteur droit 154"/>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Connecteur droit 155"/>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Connecteur droit 157"/>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Rectangle 158"/>
            <p:cNvSpPr/>
            <p:nvPr/>
          </p:nvSpPr>
          <p:spPr>
            <a:xfrm>
              <a:off x="1430316" y="5907587"/>
              <a:ext cx="21431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0" name="Rectangle 159"/>
            <p:cNvSpPr/>
            <p:nvPr/>
          </p:nvSpPr>
          <p:spPr>
            <a:xfrm>
              <a:off x="1674724" y="6074071"/>
              <a:ext cx="785818" cy="357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Flèche droite 161"/>
            <p:cNvSpPr/>
            <p:nvPr/>
          </p:nvSpPr>
          <p:spPr>
            <a:xfrm rot="5400000">
              <a:off x="1857356" y="5572140"/>
              <a:ext cx="535785" cy="392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3"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2571736" y="6278257"/>
              <a:ext cx="714380" cy="196318"/>
            </a:xfrm>
            <a:prstGeom prst="rect">
              <a:avLst/>
            </a:prstGeom>
            <a:noFill/>
            <a:ln w="9525">
              <a:noFill/>
              <a:miter lim="800000"/>
              <a:headEnd/>
              <a:tailEnd/>
            </a:ln>
            <a:effectLst/>
          </p:spPr>
        </p:pic>
        <p:pic>
          <p:nvPicPr>
            <p:cNvPr id="16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2571736" y="6117385"/>
              <a:ext cx="714380" cy="196318"/>
            </a:xfrm>
            <a:prstGeom prst="rect">
              <a:avLst/>
            </a:prstGeom>
            <a:noFill/>
            <a:ln w="9525">
              <a:noFill/>
              <a:miter lim="800000"/>
              <a:headEnd/>
              <a:tailEnd/>
            </a:ln>
            <a:effectLst/>
          </p:spPr>
        </p:pic>
        <p:pic>
          <p:nvPicPr>
            <p:cNvPr id="16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928662" y="6192535"/>
              <a:ext cx="714380" cy="196318"/>
            </a:xfrm>
            <a:prstGeom prst="rect">
              <a:avLst/>
            </a:prstGeom>
            <a:noFill/>
            <a:ln w="9525">
              <a:noFill/>
              <a:miter lim="800000"/>
              <a:headEnd/>
              <a:tailEnd/>
            </a:ln>
            <a:effectLst/>
          </p:spPr>
        </p:pic>
        <p:pic>
          <p:nvPicPr>
            <p:cNvPr id="16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928662" y="6031663"/>
              <a:ext cx="714380" cy="196318"/>
            </a:xfrm>
            <a:prstGeom prst="rect">
              <a:avLst/>
            </a:prstGeom>
            <a:noFill/>
            <a:ln w="9525">
              <a:noFill/>
              <a:miter lim="800000"/>
              <a:headEnd/>
              <a:tailEnd/>
            </a:ln>
            <a:effectLst/>
          </p:spPr>
        </p:pic>
        <p:pic>
          <p:nvPicPr>
            <p:cNvPr id="167"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928662" y="6283851"/>
              <a:ext cx="714380" cy="196318"/>
            </a:xfrm>
            <a:prstGeom prst="rect">
              <a:avLst/>
            </a:prstGeom>
            <a:noFill/>
            <a:ln w="9525">
              <a:noFill/>
              <a:miter lim="800000"/>
              <a:headEnd/>
              <a:tailEnd/>
            </a:ln>
            <a:effectLst/>
          </p:spPr>
        </p:pic>
        <p:pic>
          <p:nvPicPr>
            <p:cNvPr id="16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flipH="1">
              <a:off x="928662" y="6122979"/>
              <a:ext cx="714380" cy="196318"/>
            </a:xfrm>
            <a:prstGeom prst="rect">
              <a:avLst/>
            </a:prstGeom>
            <a:noFill/>
            <a:ln w="9525">
              <a:noFill/>
              <a:miter lim="800000"/>
              <a:headEnd/>
              <a:tailEnd/>
            </a:ln>
            <a:effectLst/>
          </p:spPr>
        </p:pic>
      </p:grpSp>
      <p:sp>
        <p:nvSpPr>
          <p:cNvPr id="22" name="Rectangle 21"/>
          <p:cNvSpPr/>
          <p:nvPr/>
        </p:nvSpPr>
        <p:spPr>
          <a:xfrm>
            <a:off x="1430316" y="2489289"/>
            <a:ext cx="21431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9" name="Groupe 138"/>
          <p:cNvGrpSpPr/>
          <p:nvPr/>
        </p:nvGrpSpPr>
        <p:grpSpPr>
          <a:xfrm>
            <a:off x="1571604" y="1428736"/>
            <a:ext cx="1091837" cy="1107289"/>
            <a:chOff x="1571604" y="1928802"/>
            <a:chExt cx="1091837" cy="1107289"/>
          </a:xfrm>
        </p:grpSpPr>
        <p:sp>
          <p:nvSpPr>
            <p:cNvPr id="116" name="Flèche droite 115"/>
            <p:cNvSpPr/>
            <p:nvPr/>
          </p:nvSpPr>
          <p:spPr>
            <a:xfrm rot="5400000">
              <a:off x="1857356" y="2571744"/>
              <a:ext cx="535785" cy="392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116"/>
            <p:cNvSpPr/>
            <p:nvPr/>
          </p:nvSpPr>
          <p:spPr>
            <a:xfrm>
              <a:off x="1571604" y="1928802"/>
              <a:ext cx="1091837" cy="584775"/>
            </a:xfrm>
            <a:prstGeom prst="rect">
              <a:avLst/>
            </a:prstGeom>
          </p:spPr>
          <p:txBody>
            <a:bodyPr wrap="none">
              <a:spAutoFit/>
            </a:bodyPr>
            <a:lstStyle/>
            <a:p>
              <a:pPr algn="ctr"/>
              <a:r>
                <a:rPr lang="fr-FR" sz="1600" dirty="0" smtClean="0"/>
                <a:t>énergie </a:t>
              </a:r>
            </a:p>
            <a:p>
              <a:pPr algn="ctr"/>
              <a:r>
                <a:rPr lang="fr-FR" sz="1600" dirty="0" smtClean="0">
                  <a:cs typeface="Times New Roman" pitchFamily="18" charset="0"/>
                </a:rPr>
                <a:t>(pompage)</a:t>
              </a:r>
            </a:p>
          </p:txBody>
        </p:sp>
      </p:grpSp>
      <p:grpSp>
        <p:nvGrpSpPr>
          <p:cNvPr id="138" name="Groupe 137"/>
          <p:cNvGrpSpPr/>
          <p:nvPr/>
        </p:nvGrpSpPr>
        <p:grpSpPr>
          <a:xfrm>
            <a:off x="827491" y="2000240"/>
            <a:ext cx="1633051" cy="930559"/>
            <a:chOff x="827491" y="2500306"/>
            <a:chExt cx="1633051" cy="930559"/>
          </a:xfrm>
        </p:grpSpPr>
        <p:sp>
          <p:nvSpPr>
            <p:cNvPr id="35" name="Rectangle 34"/>
            <p:cNvSpPr/>
            <p:nvPr/>
          </p:nvSpPr>
          <p:spPr>
            <a:xfrm>
              <a:off x="1674724" y="3073675"/>
              <a:ext cx="785818" cy="357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Rectangle 212"/>
            <p:cNvSpPr/>
            <p:nvPr/>
          </p:nvSpPr>
          <p:spPr>
            <a:xfrm>
              <a:off x="827491" y="2500306"/>
              <a:ext cx="744113" cy="584775"/>
            </a:xfrm>
            <a:prstGeom prst="rect">
              <a:avLst/>
            </a:prstGeom>
          </p:spPr>
          <p:txBody>
            <a:bodyPr wrap="none">
              <a:spAutoFit/>
            </a:bodyPr>
            <a:lstStyle/>
            <a:p>
              <a:pPr algn="ctr"/>
              <a:r>
                <a:rPr lang="fr-FR" sz="1600" dirty="0" smtClean="0">
                  <a:cs typeface="Times New Roman" pitchFamily="18" charset="0"/>
                </a:rPr>
                <a:t>milieu </a:t>
              </a:r>
            </a:p>
            <a:p>
              <a:pPr algn="ctr"/>
              <a:r>
                <a:rPr lang="fr-FR" sz="1600" dirty="0" smtClean="0">
                  <a:cs typeface="Times New Roman" pitchFamily="18" charset="0"/>
                </a:rPr>
                <a:t>actif</a:t>
              </a:r>
            </a:p>
          </p:txBody>
        </p:sp>
      </p:grpSp>
      <p:grpSp>
        <p:nvGrpSpPr>
          <p:cNvPr id="232" name="Groupe 224"/>
          <p:cNvGrpSpPr/>
          <p:nvPr/>
        </p:nvGrpSpPr>
        <p:grpSpPr>
          <a:xfrm>
            <a:off x="642910" y="5498837"/>
            <a:ext cx="3817896" cy="1144873"/>
            <a:chOff x="4897508" y="1784061"/>
            <a:chExt cx="3817896" cy="1144873"/>
          </a:xfrm>
        </p:grpSpPr>
        <p:grpSp>
          <p:nvGrpSpPr>
            <p:cNvPr id="233" name="Groupe 22"/>
            <p:cNvGrpSpPr/>
            <p:nvPr/>
          </p:nvGrpSpPr>
          <p:grpSpPr>
            <a:xfrm>
              <a:off x="4897508" y="2212689"/>
              <a:ext cx="156275" cy="642942"/>
              <a:chOff x="6427800" y="5500702"/>
              <a:chExt cx="156275" cy="642942"/>
            </a:xfrm>
          </p:grpSpPr>
          <p:cxnSp>
            <p:nvCxnSpPr>
              <p:cNvPr id="172" name="Connecteur droit 171"/>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Connecteur droit 172"/>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Connecteur droit 173"/>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Connecteur droit 174"/>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Connecteur droit 175"/>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4" name="Groupe 23"/>
            <p:cNvGrpSpPr/>
            <p:nvPr/>
          </p:nvGrpSpPr>
          <p:grpSpPr>
            <a:xfrm flipH="1">
              <a:off x="7741629" y="2212689"/>
              <a:ext cx="156275" cy="642942"/>
              <a:chOff x="6427800" y="5500702"/>
              <a:chExt cx="156275" cy="642942"/>
            </a:xfrm>
          </p:grpSpPr>
          <p:cxnSp>
            <p:nvCxnSpPr>
              <p:cNvPr id="178" name="Connecteur droit 177"/>
              <p:cNvCxnSpPr/>
              <p:nvPr/>
            </p:nvCxnSpPr>
            <p:spPr>
              <a:xfrm rot="5400000">
                <a:off x="6261810" y="5821379"/>
                <a:ext cx="642942" cy="1588"/>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9" name="Connecteur droit 178"/>
              <p:cNvCxnSpPr/>
              <p:nvPr/>
            </p:nvCxnSpPr>
            <p:spPr>
              <a:xfrm rot="10800000" flipV="1">
                <a:off x="6427800" y="5572140"/>
                <a:ext cx="144464" cy="14287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0" name="Connecteur droit 179"/>
              <p:cNvCxnSpPr/>
              <p:nvPr/>
            </p:nvCxnSpPr>
            <p:spPr>
              <a:xfrm rot="10800000" flipV="1">
                <a:off x="6429389" y="5724540"/>
                <a:ext cx="144464" cy="14287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1" name="Connecteur droit 180"/>
              <p:cNvCxnSpPr/>
              <p:nvPr/>
            </p:nvCxnSpPr>
            <p:spPr>
              <a:xfrm rot="10800000" flipV="1">
                <a:off x="6429389" y="5857891"/>
                <a:ext cx="144464" cy="14287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2" name="Connecteur droit 181"/>
              <p:cNvCxnSpPr/>
              <p:nvPr/>
            </p:nvCxnSpPr>
            <p:spPr>
              <a:xfrm rot="10800000" flipV="1">
                <a:off x="6429389" y="6000767"/>
                <a:ext cx="144464" cy="142876"/>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83" name="Rectangle 182"/>
            <p:cNvSpPr/>
            <p:nvPr/>
          </p:nvSpPr>
          <p:spPr>
            <a:xfrm flipH="1">
              <a:off x="5684914" y="2190946"/>
              <a:ext cx="21431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4" name="Rectangle 183"/>
            <p:cNvSpPr/>
            <p:nvPr/>
          </p:nvSpPr>
          <p:spPr>
            <a:xfrm>
              <a:off x="5929322" y="2357430"/>
              <a:ext cx="785818" cy="3571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5" name="Flèche droite 184"/>
            <p:cNvSpPr/>
            <p:nvPr/>
          </p:nvSpPr>
          <p:spPr>
            <a:xfrm rot="5400000">
              <a:off x="6111954" y="1855499"/>
              <a:ext cx="535785" cy="392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83260" y="2475894"/>
              <a:ext cx="714380" cy="196318"/>
            </a:xfrm>
            <a:prstGeom prst="rect">
              <a:avLst/>
            </a:prstGeom>
            <a:noFill/>
            <a:ln w="9525">
              <a:noFill/>
              <a:miter lim="800000"/>
              <a:headEnd/>
              <a:tailEnd/>
            </a:ln>
            <a:effectLst/>
          </p:spPr>
        </p:pic>
        <p:pic>
          <p:nvPicPr>
            <p:cNvPr id="189"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83260" y="2315022"/>
              <a:ext cx="714380" cy="196318"/>
            </a:xfrm>
            <a:prstGeom prst="rect">
              <a:avLst/>
            </a:prstGeom>
            <a:noFill/>
            <a:ln w="9525">
              <a:noFill/>
              <a:miter lim="800000"/>
              <a:headEnd/>
              <a:tailEnd/>
            </a:ln>
            <a:effectLst/>
          </p:spPr>
        </p:pic>
        <p:pic>
          <p:nvPicPr>
            <p:cNvPr id="19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83260" y="2567210"/>
              <a:ext cx="714380" cy="196318"/>
            </a:xfrm>
            <a:prstGeom prst="rect">
              <a:avLst/>
            </a:prstGeom>
            <a:noFill/>
            <a:ln w="9525">
              <a:noFill/>
              <a:miter lim="800000"/>
              <a:headEnd/>
              <a:tailEnd/>
            </a:ln>
            <a:effectLst/>
          </p:spPr>
        </p:pic>
        <p:pic>
          <p:nvPicPr>
            <p:cNvPr id="191"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183260" y="2406338"/>
              <a:ext cx="714380" cy="196318"/>
            </a:xfrm>
            <a:prstGeom prst="rect">
              <a:avLst/>
            </a:prstGeom>
            <a:noFill/>
            <a:ln w="9525">
              <a:noFill/>
              <a:miter lim="800000"/>
              <a:headEnd/>
              <a:tailEnd/>
            </a:ln>
            <a:effectLst/>
          </p:spPr>
        </p:pic>
        <p:sp>
          <p:nvSpPr>
            <p:cNvPr id="214" name="Rectangle 213"/>
            <p:cNvSpPr/>
            <p:nvPr/>
          </p:nvSpPr>
          <p:spPr>
            <a:xfrm flipH="1">
              <a:off x="7358082" y="1999162"/>
              <a:ext cx="214314"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6428" y="2284110"/>
              <a:ext cx="714380" cy="196318"/>
            </a:xfrm>
            <a:prstGeom prst="rect">
              <a:avLst/>
            </a:prstGeom>
            <a:noFill/>
            <a:ln w="9525">
              <a:noFill/>
              <a:miter lim="800000"/>
              <a:headEnd/>
              <a:tailEnd/>
            </a:ln>
            <a:effectLst/>
          </p:spPr>
        </p:pic>
        <p:pic>
          <p:nvPicPr>
            <p:cNvPr id="216"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6428" y="2123238"/>
              <a:ext cx="714380" cy="196318"/>
            </a:xfrm>
            <a:prstGeom prst="rect">
              <a:avLst/>
            </a:prstGeom>
            <a:noFill/>
            <a:ln w="9525">
              <a:noFill/>
              <a:miter lim="800000"/>
              <a:headEnd/>
              <a:tailEnd/>
            </a:ln>
            <a:effectLst/>
          </p:spPr>
        </p:pic>
        <p:pic>
          <p:nvPicPr>
            <p:cNvPr id="217"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6428" y="2375426"/>
              <a:ext cx="714380" cy="196318"/>
            </a:xfrm>
            <a:prstGeom prst="rect">
              <a:avLst/>
            </a:prstGeom>
            <a:noFill/>
            <a:ln w="9525">
              <a:noFill/>
              <a:miter lim="800000"/>
              <a:headEnd/>
              <a:tailEnd/>
            </a:ln>
            <a:effectLst/>
          </p:spPr>
        </p:pic>
        <p:pic>
          <p:nvPicPr>
            <p:cNvPr id="21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6428" y="2214554"/>
              <a:ext cx="714380" cy="196318"/>
            </a:xfrm>
            <a:prstGeom prst="rect">
              <a:avLst/>
            </a:prstGeom>
            <a:noFill/>
            <a:ln w="9525">
              <a:noFill/>
              <a:miter lim="800000"/>
              <a:headEnd/>
              <a:tailEnd/>
            </a:ln>
            <a:effectLst/>
          </p:spPr>
        </p:pic>
        <p:pic>
          <p:nvPicPr>
            <p:cNvPr id="220"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8016" y="2641300"/>
              <a:ext cx="714380" cy="196318"/>
            </a:xfrm>
            <a:prstGeom prst="rect">
              <a:avLst/>
            </a:prstGeom>
            <a:noFill/>
            <a:ln w="9525">
              <a:noFill/>
              <a:miter lim="800000"/>
              <a:headEnd/>
              <a:tailEnd/>
            </a:ln>
            <a:effectLst/>
          </p:spPr>
        </p:pic>
        <p:pic>
          <p:nvPicPr>
            <p:cNvPr id="221"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8016" y="2480428"/>
              <a:ext cx="714380" cy="196318"/>
            </a:xfrm>
            <a:prstGeom prst="rect">
              <a:avLst/>
            </a:prstGeom>
            <a:noFill/>
            <a:ln w="9525">
              <a:noFill/>
              <a:miter lim="800000"/>
              <a:headEnd/>
              <a:tailEnd/>
            </a:ln>
            <a:effectLst/>
          </p:spPr>
        </p:pic>
        <p:pic>
          <p:nvPicPr>
            <p:cNvPr id="222"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8016" y="2732616"/>
              <a:ext cx="714380" cy="196318"/>
            </a:xfrm>
            <a:prstGeom prst="rect">
              <a:avLst/>
            </a:prstGeom>
            <a:noFill/>
            <a:ln w="9525">
              <a:noFill/>
              <a:miter lim="800000"/>
              <a:headEnd/>
              <a:tailEnd/>
            </a:ln>
            <a:effectLst/>
          </p:spPr>
        </p:pic>
        <p:pic>
          <p:nvPicPr>
            <p:cNvPr id="223"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58016" y="2571744"/>
              <a:ext cx="714380" cy="196318"/>
            </a:xfrm>
            <a:prstGeom prst="rect">
              <a:avLst/>
            </a:prstGeom>
            <a:noFill/>
            <a:ln w="9525">
              <a:noFill/>
              <a:miter lim="800000"/>
              <a:headEnd/>
              <a:tailEnd/>
            </a:ln>
            <a:effectLst/>
          </p:spPr>
        </p:pic>
        <p:pic>
          <p:nvPicPr>
            <p:cNvPr id="22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001024" y="2446864"/>
              <a:ext cx="714380" cy="196318"/>
            </a:xfrm>
            <a:prstGeom prst="rect">
              <a:avLst/>
            </a:prstGeom>
            <a:noFill/>
            <a:ln w="9525">
              <a:noFill/>
              <a:miter lim="800000"/>
              <a:headEnd/>
              <a:tailEnd/>
            </a:ln>
            <a:effectLst/>
          </p:spPr>
        </p:pic>
      </p:grpSp>
      <p:grpSp>
        <p:nvGrpSpPr>
          <p:cNvPr id="136" name="Groupe 135"/>
          <p:cNvGrpSpPr/>
          <p:nvPr/>
        </p:nvGrpSpPr>
        <p:grpSpPr>
          <a:xfrm>
            <a:off x="785786" y="2718994"/>
            <a:ext cx="2714644" cy="209940"/>
            <a:chOff x="785786" y="3219060"/>
            <a:chExt cx="2714644" cy="209940"/>
          </a:xfrm>
        </p:grpSpPr>
        <p:sp>
          <p:nvSpPr>
            <p:cNvPr id="21" name="Ellipse 20"/>
            <p:cNvSpPr/>
            <p:nvPr/>
          </p:nvSpPr>
          <p:spPr>
            <a:xfrm>
              <a:off x="785786" y="3219060"/>
              <a:ext cx="2714644" cy="20994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35" name="Connecteur droit avec flèche 134"/>
            <p:cNvCxnSpPr/>
            <p:nvPr/>
          </p:nvCxnSpPr>
          <p:spPr>
            <a:xfrm>
              <a:off x="1285852" y="3246585"/>
              <a:ext cx="407197" cy="1158"/>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e 119"/>
          <p:cNvGrpSpPr/>
          <p:nvPr/>
        </p:nvGrpSpPr>
        <p:grpSpPr>
          <a:xfrm>
            <a:off x="1354393" y="2058224"/>
            <a:ext cx="1651472" cy="1085024"/>
            <a:chOff x="1783021" y="1716019"/>
            <a:chExt cx="1651472" cy="1085024"/>
          </a:xfrm>
        </p:grpSpPr>
        <p:pic>
          <p:nvPicPr>
            <p:cNvPr id="3"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20167244">
              <a:off x="2500299" y="2146822"/>
              <a:ext cx="714380" cy="196318"/>
            </a:xfrm>
            <a:prstGeom prst="rect">
              <a:avLst/>
            </a:prstGeom>
            <a:noFill/>
            <a:ln w="9525">
              <a:noFill/>
              <a:miter lim="800000"/>
              <a:headEnd/>
              <a:tailEnd/>
            </a:ln>
            <a:effectLst/>
          </p:spPr>
        </p:pic>
        <p:pic>
          <p:nvPicPr>
            <p:cNvPr id="113"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625993">
              <a:off x="2720113" y="2580807"/>
              <a:ext cx="714380" cy="196318"/>
            </a:xfrm>
            <a:prstGeom prst="rect">
              <a:avLst/>
            </a:prstGeom>
            <a:noFill/>
            <a:ln w="9525">
              <a:noFill/>
              <a:miter lim="800000"/>
              <a:headEnd/>
              <a:tailEnd/>
            </a:ln>
            <a:effectLst/>
          </p:spPr>
        </p:pic>
        <p:pic>
          <p:nvPicPr>
            <p:cNvPr id="114"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4411376">
              <a:off x="1834346" y="1975050"/>
              <a:ext cx="714380" cy="196318"/>
            </a:xfrm>
            <a:prstGeom prst="rect">
              <a:avLst/>
            </a:prstGeom>
            <a:noFill/>
            <a:ln w="9525">
              <a:noFill/>
              <a:miter lim="800000"/>
              <a:headEnd/>
              <a:tailEnd/>
            </a:ln>
            <a:effectLst/>
          </p:spPr>
        </p:pic>
        <p:pic>
          <p:nvPicPr>
            <p:cNvPr id="115"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8859510" flipV="1">
              <a:off x="1783021" y="2604725"/>
              <a:ext cx="714380" cy="196318"/>
            </a:xfrm>
            <a:prstGeom prst="rect">
              <a:avLst/>
            </a:prstGeom>
            <a:noFill/>
            <a:ln w="9525">
              <a:noFill/>
              <a:miter lim="800000"/>
              <a:headEnd/>
              <a:tailEnd/>
            </a:ln>
            <a:effectLst/>
          </p:spPr>
        </p:pic>
      </p:grpSp>
      <p:grpSp>
        <p:nvGrpSpPr>
          <p:cNvPr id="143" name="Groupe 142"/>
          <p:cNvGrpSpPr/>
          <p:nvPr/>
        </p:nvGrpSpPr>
        <p:grpSpPr>
          <a:xfrm>
            <a:off x="642910" y="2161752"/>
            <a:ext cx="3214710" cy="981496"/>
            <a:chOff x="642910" y="2590380"/>
            <a:chExt cx="3214710" cy="981496"/>
          </a:xfrm>
        </p:grpSpPr>
        <p:grpSp>
          <p:nvGrpSpPr>
            <p:cNvPr id="14" name="Groupe 22"/>
            <p:cNvGrpSpPr/>
            <p:nvPr/>
          </p:nvGrpSpPr>
          <p:grpSpPr>
            <a:xfrm>
              <a:off x="642910" y="2928934"/>
              <a:ext cx="156275" cy="642942"/>
              <a:chOff x="6427800" y="5500702"/>
              <a:chExt cx="156275" cy="642942"/>
            </a:xfrm>
          </p:grpSpPr>
          <p:cxnSp>
            <p:nvCxnSpPr>
              <p:cNvPr id="29" name="Connecteur droit 28"/>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e 23"/>
            <p:cNvGrpSpPr/>
            <p:nvPr/>
          </p:nvGrpSpPr>
          <p:grpSpPr>
            <a:xfrm flipH="1">
              <a:off x="3487031" y="2928934"/>
              <a:ext cx="156275" cy="642942"/>
              <a:chOff x="6427800" y="5500702"/>
              <a:chExt cx="156275" cy="642942"/>
            </a:xfrm>
          </p:grpSpPr>
          <p:cxnSp>
            <p:nvCxnSpPr>
              <p:cNvPr id="24" name="Connecteur droit 23"/>
              <p:cNvCxnSpPr/>
              <p:nvPr/>
            </p:nvCxnSpPr>
            <p:spPr>
              <a:xfrm rot="5400000">
                <a:off x="6261810" y="5821379"/>
                <a:ext cx="642942"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10800000" flipV="1">
                <a:off x="6427800" y="55721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rot="10800000" flipV="1">
                <a:off x="6429389" y="5724540"/>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10800000" flipV="1">
                <a:off x="6429389" y="5857891"/>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10800000" flipV="1">
                <a:off x="6429389" y="6000767"/>
                <a:ext cx="144464" cy="1428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a:xfrm>
              <a:off x="3184935" y="2590380"/>
              <a:ext cx="672685" cy="338554"/>
            </a:xfrm>
            <a:prstGeom prst="rect">
              <a:avLst/>
            </a:prstGeom>
          </p:spPr>
          <p:txBody>
            <a:bodyPr wrap="none">
              <a:spAutoFit/>
            </a:bodyPr>
            <a:lstStyle/>
            <a:p>
              <a:pPr algn="ctr"/>
              <a:r>
                <a:rPr lang="fr-FR" sz="1600" dirty="0" smtClean="0"/>
                <a:t>cavité</a:t>
              </a:r>
              <a:endParaRPr lang="fr-FR" sz="1600" dirty="0" smtClean="0">
                <a:cs typeface="Times New Roman" pitchFamily="18" charset="0"/>
              </a:endParaRPr>
            </a:p>
          </p:txBody>
        </p:sp>
      </p:grpSp>
      <p:sp>
        <p:nvSpPr>
          <p:cNvPr id="9218" name="AutoShape 2" descr="data:image/jpeg;base64,/9j/4AAQSkZJRgABAQAAAQABAAD/2wCEAAkGBhQSERUUEhQVFRUVGBgXGBgWFRUXFhUVGBcXFxcXFRcXHCYeFxkjGRUUHy8gIycpLCwsFR4xNTAqNSYrLCkBCQoKDgwOGg8PGiwkHCAsLCwsLCwsLCksLCwsLCwsLCksKSwsLCwsLCksLCwsLCwsKSksLCkpLCwsLCwsLCwsLP/AABEIAN4A4wMBIgACEQEDEQH/xAAcAAACAgMBAQAAAAAAAAAAAAAEBQMGAAECBwj/xABBEAABAgQCBwUGBQMDBAMBAAABAAIDBBEhBTESIkFRYXGBBjKRscETIzOh0fAHQnKC4WLC8RRSshZDkqJEg5MV/8QAGQEAAwEBAQAAAAAAAAAAAAAAAQIDBAAF/8QAIxEAAgICAwABBQEAAAAAAAAAAAECESExAxJBIgQTMlFxYf/aAAwDAQACEQMRAD8Au0lk39Y9VPiQ1x+k+YUEhl+4eaIxIazf0n0WNaPUf5AEh8VvMppOj3b+ZSqTPvRzTec+G/mUsdMMtoXYR3n9PJBTmQ5nzKOwga7uQQU6LdT5lM9HLY0w/wCEeRUn5xyPoo8OHuj1U9NYcvomQj2yGa2cwkEwNZ3VWGaGXMJBMDWd1Qewx0QTQt0Usnl1XMcWPJblB5oyCh0HhsOpyDfEVvRVPGZwkk6dgDqg2pzy63zHJSdqe0zpdgYwNLnAgZ6p2k3tQH5ryuZjFxuaoPOB4qlbG01i2iSWPcDw5768kvm8QfFOu5zqZVNaD7JQrG1RsHDXOHJdUY7KLtPQGXha9onEDs/XO31+ild2c8UPuwD9iYh0uakZE+wmL+z7ghjhbh0R7xYv2prwklsRitpoRHgg213Z8sk1le3k5Cp72oBrRwBHWoSJ0Bw2KE1TKhXa2X2V/EsvoI8MCgI0mW41obHkrU2eZEhh7HBzTS49RsXiyd9msddBiUrVjiAR5UR0LSZ7bhnw2fu81Oc3cvqhMGigsbS93cxkjC27v0/VcRezimf6meQSoDWPMpsTSv6m+QSkd7qUGPEeBqxY02WJyQqkcjwcP+SKxEaw5H0Qcpk7mPMI3EM29fJRWiz/ACFct8Uc06me4/mUlgfEHMJ3MjUfzKSPoZbQswo67uQQ073R18yp8KOu7kPJQzp1B+7zKbw70Y4d8E9VP+YcihsNPujyKJ/MOR9EyEeyOZyHMJDMN1ndU+mtnMJFNd53VcwxIZjJcwIuiHHdU+AJXUz3eirXaideyCQ2wcaEnO48Bat10mPBWVLH8SMWK4m9Tt3bB80vlpRzzqhEQ5XTeGjqdvElWvD8PDGgAWUuTlXGsbNMOLu86FuHYFTvJ3AkgLUsPmiocKg4otkuRsqsbk5PJuSUVSABLDYPveuhL/JEluaidYIBBTB2FBzEmK1CPLttFEXIKVHUJpiSS6Ykxu8FYnNqhIsCqtDkaElBMq0aAWlcNNCnc9AJbQ7DnuSWI2hW2EuyPP5OPo8F6wD8RPZOaHwzoDaHXFQBWlNwXqcOIHAuBqC2tuq+cg6i9h/D7H/bSuiTrQ2hh5NFGnwomWCM0mrRbHix/Uz0Scd48ym7sjzZ6JPXXPMrmJEdhyxaCxOTFUr+bn6hHT+bOZ8igJM9/qj578vP0KitFpbFUI+8HMJ3H7j+vkEkb8Qcwnkbuu+9iSPoZeCnDPiH72KObGp4+ZUmHH3h+9ijmx7sdfMpvDvQ3DD7ooo94cj6ILCz7o8kY7vDqitCPZxM7OYSOb77uqeTP5eYSOc7zuq5hiRR+70VR7YEezAJ21pvt5fVW6MdXoqD2peYkw2GP6R43r8/kukU4tnGBSerpnN3/H+T6Kyy8BBSsClKZCn8JzLwqi/zXmyfeVnqxXVUahy1cvBFGBQZKRsH7C6cxGjrAIkE1y++KidAJz8Nn8Jo1nE+d1MYYGwJlGwd6K7FljyQrodFYJuGN1K/fS3klczL5ffikcaGUrFkS91wBdTRRRRhu9BDAU5Dsbca7lVomatOKxaNoMyT8lV4mZW/g0YPqDhwVg7E4x7CYAcdWJqE7icjyrRIaLGGhHBXZmR9FV1TzZ6JT+c/qPotdm8UEeWa+t9QHmMz6rbh7w8/ogyaVNodBqxYFioSEsvbT5FMZwWZzHkUtg/n6+qZTXdbzaorReWxT/3BzCexu6772BIonxB97U8id133sSx9DLwVYf8AE6+iydHux18ytSHxOvotzo92OvmUfAek2GfBPJGu7w5FA4UfclGuOsORRQr2czAy5hIpvvu6p5MZDmEkmjrHquYYkMQavRVCYkdKcc/YGtpzIAPyHzVrnY2hCc7PRaT8l5kcfie1MQmldgypuQ5E2qRbhw7ZfpWTR8OFRVfCu1LHaIdZ2V8t2atktMBwosbhRuU7MbDG1bB4rqIAuoULaCu6nORETvFVwI3MffD6Iwwrf4Q0WWoj1aB2TIol67UvmDeyK00JNOoPuyRjoAmM7IcWJ3D1U4brfNRTTaNcfu6VKx2yv4pMX8fmSlL2oycfU/NcNYNG/wDOea9DjVIw8vyZCIdh1WGB9+FPNTmIBbba/CijfMXKoSwXv8NMS1IkInJ7SOp+tuoVva73h5/ReY9gZoiYc0fnDfHSFPmR816YPiHn9Eoj/Y8qtLAsVTOJoAu/r6plMdxvNqXQO8773phGd7sft8worRaWxXHHvB97U8I1HcvRJJn4g5p3paruQ8ksds6WkJ5L4nUeSknB7vx8yopQ+86hSzXw/vej4d6SYT8EouINdvIoPCPhFGxO83kVy0K9nMfIcwkUz3z1TyPs5hJJnvHquYYkMYanT0VRwiFCaSx0PSvezadKmuRCtU7E0YdeFOpVMi4ISXPa94rsbWo6bVLmawrNX062xriPZqXiCoaYR3tpTmW1yXGEGJCJhucHUyI3IOSlYrR7yO8tvRprn+4GnRMsEhVcSbDLP5jd/CjKXlmqMRxMxXBlQ2p4eaTx+0xhNOk012f5+80/jTIbYFJJ4s/MNI7gCac13ZIHVsDg/iADTSZTZy6ooduIRFxb062QUvhUCKbwhTmQ7nYrc72FhkVhvc0nY648c/FVjNMnKDQfK4wyKbHfSlFHHi1N1WI2ExYBq2tReoG7jsPyKYSuJ+0sbOHmkmvUUi/2NBnUZUr/AAhcQGob3+l0UxxICHnYdWO3kUH3yqpLY70VCZN+f1I+igiu3ff2VqI5Rkr0UjBNmnOXLitlaTkR12KvOQudT0B9SF61/wBw815Z2DZWZJ/2try12D1XqLD7w81Jv5UN4h6CsWgViqZxNA77kwi/CHJvmEqgxPeOR7ovueg81FF2sgc33xzTkHVPL0SOdfrjmnLH6p5eiC2zpaQqlu+eYUsb4fj5lQy7tc8wpIg934+ZXeHPZLhHwijoneHIoDCPhH72o6L3m9UVoV7OY+Q5hJpnvHqnUbZzCTTPePVczoimddpPa3Y0VPM/x5oc0H8U+S4jvJiuA4D/ANQpmQabLrFNtyZ6fFGooBmYZJAvU+I+iPlYOg2u7IKGDCq4uKkmYyWiyRGIhJQ0yw0IqQHbkQw7UZClQ5p+S5I5sqrWx4J0oRDxW7HUrzF6+GW5MH4y4tGlDe1xFaNNaV37gdybwsOoQdEEDZb5VU7oLdjRW1iBs81TtjJJ7K1Dmy+lQeGyymdhjS4OaADt3eKYzkIWqAOViOqx0IAbaqd1obYE11DvuVp0Tfu9FxFiblCXapPNcnkNYKfMt1yOKxksSQACSdgzy3I+FLEv4g0+n08FZJCVhwodemke885UB2Dktr5OqMi4uzK//wDwqAaV3OyaPvldKp6VMN1DtFR5eiuEJpEVoIGkSakbeXAZBIe1rKRm02sB8S75occ22Pz8cYwtIM7AwyY0RwyawV6vZ9D4L0qB8U81WOx2CGXl3mIKPiBriNrRpENB47eqs8uPeFddzMrxEfrS501i0mUrMvF945EOn2iDTTbWmRcK57kljxveOA/N5IaLJ14dFjlydcI9CPF2yx1iEcAgk7QmUHGoNCPaNrTImnmqe6VJFBpW3E2XMtots8a2ddhCm+Z3aQ/2E1VlnlooLjQjMZIqI/3aqf8AqjDcHAhhJsCe9wLdvmn4xFhhCpoaXG4nzVYTtZI8nF1YxwZ3uj97Ue/vDkUlw2fY1pbWo37iTbSGwcVLO46GmrBp6NjcDoCbV50VLVEXF2M4+zmEome91KMESK4tLmsht0hape8im0gBrT/5IGcdRx4VK5sCEUA1e473H6ImKakNG2yBwyJlXmsnJ2hDhcNN+A3mnGiw7Z6ukkNjhhDSd2dNtbUSydhbti6GLBzak2rYNuSTkAhmzxdSsJ5B/SeNxWqfegqVbO5KPWx20onUODo5XG5V+PHaS0Q7kkU3p7p0I4+m1cgMkrQ1C7z5FbsoHxtGwyXUDZkeCK/fglU3ayKiTVUum421TYUgDT80PiEejQBxryWw+55qONGo0kgEHLoNv3tT8aydN4B8Jhl7r/zx++KsOHSwoSblpIAOTW1OQ3pb2cAY0veKUDnHgBYeqcSU20Nudd+yhABJ0jTedniqv8rFisEEcNEVrjYBrnHgAKZdVnZ/s6XRzHmG0cdaGw/kH5dLiBs2FCYhOj2rabS0Dk0gk9XE+AVyL/e/t/uS3QnM/CJx1f2N/wCSKg/EKFZdv/1/3ItopEKpxmSY4osXK0thlPO8Qe7Tc5l6HZdSSk4SLm9R4EVTONLUSDEpB9dODZwzGx3ArzGrZ7UaSosRiaiRYoCLkUpfZX7KIwnFPaNGkNF+eiTexofviN4TDFITXQibNqDc3paxonUE9gbpYKyzC4sV5IBN2tP6a3A4E0rwrxTN0o5g6mpNRU5Vr4DkVtvah7HB0JrWgkFw73HZxrWmw0G2vMbFnxiA5xO0UptJNWmwrUmxofTQ3EyxUrzon7Mzb3RGBxZQ1Y4VJeKVu7RyzFj6K0y0CH7YBtHDRLrjbpUB3E0GaTYNhriC4UNc3UF62rUG+V1YZPD/AGbq5ucL7gBkBwz8UkUT5WrwFxNnNJMSPe6+SdxNnNI8UNK9fJUkRiVaXiaoCkgxDSygZTRCUnThvqwkitabR12rDFWerQ/i4ewAVaK76C9SpjIitjTrsQZxsOA0hfaMvNHwcQY64IHP02KiEcJIIl5FkPWoK7TtRjiCKhLnRqLcCY3ZIsCb9DIrtX5IGPFWGYzQ8Q1zUmypr2iBxGKAES54A3pNNuLnBckctnUPIqGK7fsyXTo1AgokYVAJoCRU7ht+SrFAY+waXd7MuNmnKu2lx81PiusGOf3RuAAKMiT7BDDRqigIqKatLEV2USDGcU0xotyFL7KbKI1kW/QKYmdKKCMtnIL0cHXaf6PULy951gvVZCFpaB3sHoi43RDkfrNycKoB/o/uUkT4pRTING/sPmhYvxjyWiMaRkbtjVYuVisRKhCxX8sQU4/lP05FEvlxS11kxJAiwqhIFYRoTVpy/pP0Xm0z2cPKF2KYUSNJpLXA6QpahpSvhZLHwYz260U0yNG0PVXaPA0oekNip+LYdG0h7N5YHWNK0/zxVEqedC3axsbYRhjRBaAK1GsDt5pViOAufUBjaA2eSdIDdSl+pRvZeZOjok1LNXmK2NeKsswW6IBGaVyrR0l4yXsyQYFgAMqDIUtQck5f3xyKr/Z2JRsUVsIlvBtaJ4YlSDw2qsZrqmzByRqTSJIuzmkWKyz36WiN/AJw+J18lwW1zSy5L0dGNHlrZy1rqSG+9aVUeOSPsJh7MgDbkbj74ImWbZQ1lHpJ2SiLDNnNoeItla6niSUIiwb0t5LcORr1XUOU0eFEym0HsDQ8PeDqRHBu7PzWm6bHaJNRvpTxCMdFI5eaJ/6bmog0mwIhGytG15BxBKXMnhAlKK/J0ACKb1Wy8UQ03BiQSWxWOY4ZhwoRuXEGIXkBovfalp2HawSRo2xLHx6FGxpKIKg0r80I7BIj26TT4qir06qF8aYqhgC40GZNBzNlzFadItIoRmiMOgB8aGytAXAE7gLn5BaUkkRcrLR2nhhrmAbIYH/jUKtxHW/aFcMVwr2hFXEECg2imaqmIYbEhd4WpTSF2nqpRQkXiiEMq8DiF69hDfdw/wBA9F5nhEjUhxG5em4V8OH+k+atBekOZ+E7jq/tPmgYp98eSMdl+13mgYp98eSoQQ10li5qsVSZQML7U1f7OKNE7OO9PJpjXsLrUoqlMYCIo0WWc25edp2D7yUEpjUaVd7OMCW+nqFhjUkevJUy1Skw5g0IliLt4038aKfH5mHo6VW00QTfbS/zSGPjH+rAhQga/wC8g1aN9d4RMv2McaGJFc/aBelRlXei5VgNLbN4bJ0ILdoBFdxAqOdU3nH6nJFwJUAA77oDGYmqQFmmqQLthvZmD7hrtri51ebiB8gE50EJ2dg6MtCH9APjf1TPQTJYMc38mQhq6aVssWmlEUpn4gYfqCMBlqu/tPoqvITeQXp2LyTY0CJCP5mkV3HYfFUOa7PiGA01a9opXYeJ3pZSUVk1cUsUFy8wN/H+US94JVcjx3QqaVOYuP4URx4VzTRtrBRl/wAEgMh+ziuaDFiuLYIdcANNHP8A1F2q2uVyr7CgaTHe3hNbxa4uDhv3+KpMCegQ/wDSxozm6MOWhPY25c5xDiCKW75Pgn+B457eC+LpUaSWt5i3mVv40oqjx+ZynLsIcam4b48OUFHMiBzYUQ6dYUxQubDJcTWG8NLS3eQbWKq0PDgCHsq2txw2Fp5EEdFa8bkBBmpCGxrYjokYP0nVOjoua6I8X71CabtFLjAFyMnPiOH6XRHkLnFPZXj5HHMRVPRg7R9oACBnsp97FC/EGNFiEbiDASWbDmN9RccvqozgkNoBpQrFyUpNI9OEnKKbK/iUGHFFW10+Rp1JXGGYUYbg59N1a5AqywWs3Cy4mY0PRIF9iTs6oLGsuwOht0r2uo4kg2hvbcbj5rjBZoOh6J7zai9iWjI3505qOenKGgTJ0jK07o5bh7GijbBOcNnWta1praorzNUpl5cm5RLorWKkeRoWUUxy2KCLGuq7zQUY++P6UvbNE5VHFStnNer91KjzIVlNMm4UPwsXDHAiouDtWK5AqOGM1BxqfHL5UUc3h4ixCCAQ1u3ef8I1rQ3RHIImVYPavG8NI5XHovMPZb9MwvCmQzqtAtsCZGwB2goeHG8RmpS+oVI1RCTdkMw6lRsN2+Zb6j+FWcTnSTo7TanM0T+fiUYfvw4qv4HK+3mBW4BvyH8rPN2x06Vl3lYgDQNwARjHVWnSQ2LhgAKorWzE2nomXDxVSrTQnFIXNoKKOZlWvFHAEKQ3cF1FF0FoJWMU7IQngirgOGzlVVdv4bRnh7mUdoP0MyCRRrg4WyIcF6NFTLCJ+FBYfaRGMBdUabmttQbyjw4nWkNLkko/sr/YWQeGCXm5Z1YIIhve3SY+EXaWhpCwc1xNAcweCsUWNLsa6CIZhgV7tCKm9aZ508EQ/tZKD/5MD/8AVn1XmvaLtAwzrjAiOe8uGgGUfDez2dKd4CunxtRbrUVgyKMuSTbVFmxPFNRpYC6K8aDTokiXDgWvcXUs9zaig2VKVRIobYbLAcBa6HwHtS+L7WFEhhujr1FbEChaRe+3NK3Yy5+s1msxrXODTpVY8Vtxbao23og5YtF+Pjp1IPMpV1a1dXx31XOITtNUDSd8hzOzzSz/AKqa46LAfaGmYIoDcVrkNvFO5CXAFXXJzJ2nesUlnCPTwkAQMMe4VLs7mlh9UZLYSRmV1FxGrvZw8xmdg4DeV27CqjSc5xP6j5VSpCu/QfEoBDatNHNuPpyQ2CPEWrjYjNu4/RFOwdh5qOPhehcZ7CLELqEasYxHeCDivBNkPLzxiilBpNs6m/fTcc1M2rc7ok6o7DqC6HdOgFSOIfmCOWSlhSbQnFBP9a1bRTorQdngsRs47LLg8lKx/vm8iPou4Tc+CXQ4pMRx3DZsvUKDxk2rI+LQH8/P7quXnRQ8SavWuwFKsUxQCt8l3ch1shx/FaMIGZsnPYTDvZQtJw1n3vuVSwWSdNTArlmeAXpQhaNANiC/YnK6XUYlQxYS7huqFis8mTRCwLomi2WLTwlqggoOsiYoQ4bdFRBYIR0NLYG9DRJprdV3zRj2rz7t/OvZFaGmmqllFy0PBW6J8U7MMjRi6EQ1tL2tXgAgY/YlzTURP/U+hRPYXF9NrmPOs2/Q5Hxt4KxzMvEf3dGm8uFPAFNHtHDNUWeeTGJxZN1NM0J2UIJIuXA8Fzg/asQidFrTpjRPeBIuABWtLEhWLtB2YDoMSms8ix2Ai4p97V5eCWO3Fp6ggrXw/Jf6jN9RPpLWGenSWH114mk6I4NA0qVAADWtFABkBU8EympsNIhMOtSrj8qBVCV7bVZTROkBsy6FLTisZ0QxACANuee9I4yNCnClTPQpSHChAuJpw2k7yUsxrtiG6sO52UvTiq0+fjRaC5ruFU0wfCvZODn0cXCxzoTmOaDaWxutsklu1ZJADXk2zGZ51TyXxB0QGrdEAbSCSeiEfFbEYYYFAKF1LGuYodmwoeBHfCNHglpycP7qbeKnaG6kk4TAeIw7uTxvG/p9U1bFDr7NiHilsRhGYyQGCzVjBdnDNuLDl4ZeC4jKPo7hkAVUUWZqaNHVdFtqKGZihooMygTSIHUrmsW2ylrm6xdTGtE0QxqXDW/ur5ZonD5MjO9c9gU7IJ3NHRSOJAJOxJRZy8AY7QCcvFVTFHF8UQ2XqaU4p/iMajSa8Suex+Eh0X27hXY3hxSLZzdKyydnMIECGBTWOZTePlVY9Y7JUrFGNu3ZLKvUrgg4BujdJMsoSSpnAK5iLCVj8l3gAZpuiXZBBsdrIw5JY6GkiCIqx2klA4ijQ6I6zGnK2bnf0iorzA2qyTMUAV8AMydwS6FBuXOu92fADJo4D5kkrmrHi6yeXQ5gyU6CTUCz+IdSvhn0XqcKEx4DgBfaF5z+I8joxWxNj7dR/BTv8PcZL4Gg41MPV6Zt+VuivWFJ/wAGUvlS/paY8C1DkvPMd7LsfFc86Qqc20pXiF6M41BsN6VTMtWhOZy4ISTTuJoioyXWaKthnZSHDZRzdIm9TnyTHDsBYCdldmxGxnkHhku4EUFJl7KUkqRuUwwMLgygOeVjvBWGVqCQL11mcd7eKIhxaOBWzQl2wi4P14JnFC2yuA+9dTImv34JzAhDRuEpnBUjRNHUvtrzRErOPbZ7CeIy+alHZWStDQMFLABViO7RnGEbatPIg/QeCsEabGjUW4EXVVjTIM3D5nyIVnsi9Fuc6grwQLNZ5dusOa7mH2oupcaIruHzP8JGiKQTRozN1iEIJusTUCh4VBHaSLon2dQEJPmjVFsqiuY9ENKDNxoBvV1wDDPYyzG7aVPPMhUeQHtJ+Ex2Va+AqvUBDpUbP4RivROaVUiBzrBSaNkOGoxgsmM7wDwW3U+lRY1lCtPXVQHk25aJsumiy50bLgALrFFPjhran+SdwCGiC6I9iKVoKpVgowYDS1ndBuH1XDiiKWQ5F06AUn8UKexg79N3yb/IVJ7N40ZaLU911jw3H73q1/ifMgxYMI5Na55P6iBTwZ81R8QY22jXK9d/DgtUIpx6v0STcX2Xh7BIz/tWi9QRXojSypNdi857CYw6vsTWgoQeG5egQ4pvxU4/F9Wae3ZdkDTMul7GUvvTqK2o50+aEmZa4G9GUfSsZ+Ef+3guXxR4n5Lc2DYb/wDKgjjZuCkx0BQG6UQu35ck5hsaBUpfhUKtOSNmrG6PEvTpvNCvFI5OWQ3Kiz0z76u0X+avGIP1DRefxzWKVSKuTI8sqil/p6DKv0mtO8AokmtON/p8qIeSZSHyai5aFf75eikcyQMW10WLE5M//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9221" name="Picture 5" descr="https://encrypted-tbn0.gstatic.com/images?q=tbn:ANd9GcRqu3LYopsWcwavjmgTqCqIJ56O8AvVXEhAJJH2V9xrbDY4hIbw"/>
          <p:cNvPicPr>
            <a:picLocks noChangeAspect="1" noChangeArrowheads="1"/>
          </p:cNvPicPr>
          <p:nvPr/>
        </p:nvPicPr>
        <p:blipFill>
          <a:blip r:embed="rId4"/>
          <a:srcRect/>
          <a:stretch>
            <a:fillRect/>
          </a:stretch>
        </p:blipFill>
        <p:spPr bwMode="auto">
          <a:xfrm>
            <a:off x="7426169" y="5434194"/>
            <a:ext cx="1512000" cy="638012"/>
          </a:xfrm>
          <a:prstGeom prst="rect">
            <a:avLst/>
          </a:prstGeom>
          <a:noFill/>
        </p:spPr>
      </p:pic>
      <p:grpSp>
        <p:nvGrpSpPr>
          <p:cNvPr id="147" name="Groupe 146"/>
          <p:cNvGrpSpPr/>
          <p:nvPr/>
        </p:nvGrpSpPr>
        <p:grpSpPr>
          <a:xfrm>
            <a:off x="7221519" y="2014668"/>
            <a:ext cx="1922513" cy="2203539"/>
            <a:chOff x="7221519" y="2014668"/>
            <a:chExt cx="1922513" cy="2203539"/>
          </a:xfrm>
        </p:grpSpPr>
        <p:pic>
          <p:nvPicPr>
            <p:cNvPr id="9219" name="Picture 3"/>
            <p:cNvPicPr>
              <a:picLocks noChangeAspect="1" noChangeArrowheads="1"/>
            </p:cNvPicPr>
            <p:nvPr/>
          </p:nvPicPr>
          <p:blipFill>
            <a:blip r:embed="rId5"/>
            <a:srcRect/>
            <a:stretch>
              <a:fillRect/>
            </a:stretch>
          </p:blipFill>
          <p:spPr bwMode="auto">
            <a:xfrm>
              <a:off x="7429520" y="2014668"/>
              <a:ext cx="1512000" cy="1478696"/>
            </a:xfrm>
            <a:prstGeom prst="rect">
              <a:avLst/>
            </a:prstGeom>
            <a:noFill/>
            <a:ln w="9525">
              <a:noFill/>
              <a:miter lim="800000"/>
              <a:headEnd/>
              <a:tailEnd/>
            </a:ln>
            <a:effectLst/>
          </p:spPr>
        </p:pic>
        <p:sp>
          <p:nvSpPr>
            <p:cNvPr id="144" name="Rectangle 143"/>
            <p:cNvSpPr/>
            <p:nvPr/>
          </p:nvSpPr>
          <p:spPr>
            <a:xfrm>
              <a:off x="7221519" y="3571876"/>
              <a:ext cx="1922513" cy="646331"/>
            </a:xfrm>
            <a:prstGeom prst="rect">
              <a:avLst/>
            </a:prstGeom>
          </p:spPr>
          <p:txBody>
            <a:bodyPr wrap="none">
              <a:spAutoFit/>
            </a:bodyPr>
            <a:lstStyle/>
            <a:p>
              <a:pPr algn="ctr"/>
              <a:r>
                <a:rPr lang="fr-FR" dirty="0" smtClean="0"/>
                <a:t>Theodore </a:t>
              </a:r>
              <a:r>
                <a:rPr lang="fr-FR" dirty="0" err="1" smtClean="0"/>
                <a:t>Maiman</a:t>
              </a:r>
              <a:endParaRPr lang="fr-FR" dirty="0" smtClean="0"/>
            </a:p>
            <a:p>
              <a:pPr algn="ctr"/>
              <a:r>
                <a:rPr lang="fr-FR" dirty="0" smtClean="0"/>
                <a:t>(1927 - 2007)</a:t>
              </a:r>
            </a:p>
          </p:txBody>
        </p:sp>
      </p:grpSp>
      <p:pic>
        <p:nvPicPr>
          <p:cNvPr id="9223" name="Picture 7" descr="https://encrypted-tbn0.gstatic.com/images?q=tbn:ANd9GcTuW0p9AK6FNet1A-ze1JcHkTnZvkjtAuTfi0WgMscSb9FEdrRZcA"/>
          <p:cNvPicPr>
            <a:picLocks noChangeAspect="1" noChangeArrowheads="1"/>
          </p:cNvPicPr>
          <p:nvPr/>
        </p:nvPicPr>
        <p:blipFill>
          <a:blip r:embed="rId6"/>
          <a:srcRect/>
          <a:stretch>
            <a:fillRect/>
          </a:stretch>
        </p:blipFill>
        <p:spPr bwMode="auto">
          <a:xfrm>
            <a:off x="7429520" y="4291186"/>
            <a:ext cx="1512000" cy="1141132"/>
          </a:xfrm>
          <a:prstGeom prst="rect">
            <a:avLst/>
          </a:prstGeom>
          <a:noFill/>
        </p:spPr>
      </p:pic>
      <p:pic>
        <p:nvPicPr>
          <p:cNvPr id="16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016" y="6077766"/>
            <a:ext cx="1461303" cy="41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subTnLst>
                                    <p:set>
                                      <p:cBhvr override="childStyle">
                                        <p:cTn dur="1" fill="hold" display="0" masterRel="nextClick" afterEffect="1"/>
                                        <p:tgtEl>
                                          <p:spTgt spid="12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2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1995" y="279294"/>
            <a:ext cx="7288397" cy="1143000"/>
          </a:xfrm>
        </p:spPr>
        <p:txBody>
          <a:bodyPr>
            <a:normAutofit/>
          </a:bodyPr>
          <a:lstStyle/>
          <a:p>
            <a:r>
              <a:rPr lang="fr-FR" dirty="0" smtClean="0"/>
              <a:t>Couper un photon? (1977) </a:t>
            </a:r>
            <a:endParaRPr lang="fr-FR" dirty="0"/>
          </a:p>
        </p:txBody>
      </p:sp>
      <p:sp>
        <p:nvSpPr>
          <p:cNvPr id="9218" name="AutoShape 2" descr="data:image/jpeg;base64,/9j/4AAQSkZJRgABAQAAAQABAAD/2wCEAAkGBhQSERUUEhQVFRUVGBgXGBgWFRUXFhUVGBcXFxcXFRcXHCYeFxkjGRUUHy8gIycpLCwsFR4xNTAqNSYrLCkBCQoKDgwOGg8PGiwkHCAsLCwsLCwsLCksLCwsLCwsLCksKSwsLCwsLCksLCwsLCwsKSksLCkpLCwsLCwsLCwsLP/AABEIAN4A4wMBIgACEQEDEQH/xAAcAAACAgMBAQAAAAAAAAAAAAAEBQMGAAECBwj/xABBEAABAgQCBwUGBQMDBAMBAAABAAIDBBEhBTESIkFRYXGBBjKRscETIzOh0fAHQnKC4WLC8RRSshZDkqJEg5MV/8QAGQEAAwEBAQAAAAAAAAAAAAAAAQIDBAAF/8QAIxEAAgICAwABBQEAAAAAAAAAAAECESExAxJBIgQTMlFxYf/aAAwDAQACEQMRAD8Au0lk39Y9VPiQ1x+k+YUEhl+4eaIxIazf0n0WNaPUf5AEh8VvMppOj3b+ZSqTPvRzTec+G/mUsdMMtoXYR3n9PJBTmQ5nzKOwga7uQQU6LdT5lM9HLY0w/wCEeRUn5xyPoo8OHuj1U9NYcvomQj2yGa2cwkEwNZ3VWGaGXMJBMDWd1Qewx0QTQt0Usnl1XMcWPJblB5oyCh0HhsOpyDfEVvRVPGZwkk6dgDqg2pzy63zHJSdqe0zpdgYwNLnAgZ6p2k3tQH5ryuZjFxuaoPOB4qlbG01i2iSWPcDw5768kvm8QfFOu5zqZVNaD7JQrG1RsHDXOHJdUY7KLtPQGXha9onEDs/XO31+ild2c8UPuwD9iYh0uakZE+wmL+z7ghjhbh0R7xYv2prwklsRitpoRHgg213Z8sk1le3k5Cp72oBrRwBHWoSJ0Bw2KE1TKhXa2X2V/EsvoI8MCgI0mW41obHkrU2eZEhh7HBzTS49RsXiyd9msddBiUrVjiAR5UR0LSZ7bhnw2fu81Oc3cvqhMGigsbS93cxkjC27v0/VcRezimf6meQSoDWPMpsTSv6m+QSkd7qUGPEeBqxY02WJyQqkcjwcP+SKxEaw5H0Qcpk7mPMI3EM29fJRWiz/ACFct8Uc06me4/mUlgfEHMJ3MjUfzKSPoZbQswo67uQQ073R18yp8KOu7kPJQzp1B+7zKbw70Y4d8E9VP+YcihsNPujyKJ/MOR9EyEeyOZyHMJDMN1ndU+mtnMJFNd53VcwxIZjJcwIuiHHdU+AJXUz3eirXaideyCQ2wcaEnO48Bat10mPBWVLH8SMWK4m9Tt3bB80vlpRzzqhEQ5XTeGjqdvElWvD8PDGgAWUuTlXGsbNMOLu86FuHYFTvJ3AkgLUsPmiocKg4otkuRsqsbk5PJuSUVSABLDYPveuhL/JEluaidYIBBTB2FBzEmK1CPLttFEXIKVHUJpiSS6Ykxu8FYnNqhIsCqtDkaElBMq0aAWlcNNCnc9AJbQ7DnuSWI2hW2EuyPP5OPo8F6wD8RPZOaHwzoDaHXFQBWlNwXqcOIHAuBqC2tuq+cg6i9h/D7H/bSuiTrQ2hh5NFGnwomWCM0mrRbHix/Uz0Scd48ym7sjzZ6JPXXPMrmJEdhyxaCxOTFUr+bn6hHT+bOZ8igJM9/qj578vP0KitFpbFUI+8HMJ3H7j+vkEkb8Qcwnkbuu+9iSPoZeCnDPiH72KObGp4+ZUmHH3h+9ijmx7sdfMpvDvQ3DD7ooo94cj6ILCz7o8kY7vDqitCPZxM7OYSOb77uqeTP5eYSOc7zuq5hiRR+70VR7YEezAJ21pvt5fVW6MdXoqD2peYkw2GP6R43r8/kukU4tnGBSerpnN3/H+T6Kyy8BBSsClKZCn8JzLwqi/zXmyfeVnqxXVUahy1cvBFGBQZKRsH7C6cxGjrAIkE1y++KidAJz8Nn8Jo1nE+d1MYYGwJlGwd6K7FljyQrodFYJuGN1K/fS3klczL5ffikcaGUrFkS91wBdTRRRRhu9BDAU5Dsbca7lVomatOKxaNoMyT8lV4mZW/g0YPqDhwVg7E4x7CYAcdWJqE7icjyrRIaLGGhHBXZmR9FV1TzZ6JT+c/qPotdm8UEeWa+t9QHmMz6rbh7w8/ogyaVNodBqxYFioSEsvbT5FMZwWZzHkUtg/n6+qZTXdbzaorReWxT/3BzCexu6772BIonxB97U8id133sSx9DLwVYf8AE6+iydHux18ytSHxOvotzo92OvmUfAek2GfBPJGu7w5FA4UfclGuOsORRQr2czAy5hIpvvu6p5MZDmEkmjrHquYYkMQavRVCYkdKcc/YGtpzIAPyHzVrnY2hCc7PRaT8l5kcfie1MQmldgypuQ5E2qRbhw7ZfpWTR8OFRVfCu1LHaIdZ2V8t2atktMBwosbhRuU7MbDG1bB4rqIAuoULaCu6nORETvFVwI3MffD6Iwwrf4Q0WWoj1aB2TIol67UvmDeyK00JNOoPuyRjoAmM7IcWJ3D1U4brfNRTTaNcfu6VKx2yv4pMX8fmSlL2oycfU/NcNYNG/wDOea9DjVIw8vyZCIdh1WGB9+FPNTmIBbba/CijfMXKoSwXv8NMS1IkInJ7SOp+tuoVva73h5/ReY9gZoiYc0fnDfHSFPmR816YPiHn9Eoj/Y8qtLAsVTOJoAu/r6plMdxvNqXQO8773phGd7sft8worRaWxXHHvB97U8I1HcvRJJn4g5p3paruQ8ksds6WkJ5L4nUeSknB7vx8yopQ+86hSzXw/vej4d6SYT8EouINdvIoPCPhFGxO83kVy0K9nMfIcwkUz3z1TyPs5hJJnvHquYYkMYanT0VRwiFCaSx0PSvezadKmuRCtU7E0YdeFOpVMi4ISXPa94rsbWo6bVLmawrNX062xriPZqXiCoaYR3tpTmW1yXGEGJCJhucHUyI3IOSlYrR7yO8tvRprn+4GnRMsEhVcSbDLP5jd/CjKXlmqMRxMxXBlQ2p4eaTx+0xhNOk012f5+80/jTIbYFJJ4s/MNI7gCac13ZIHVsDg/iADTSZTZy6ooduIRFxb062QUvhUCKbwhTmQ7nYrc72FhkVhvc0nY648c/FVjNMnKDQfK4wyKbHfSlFHHi1N1WI2ExYBq2tReoG7jsPyKYSuJ+0sbOHmkmvUUi/2NBnUZUr/AAhcQGob3+l0UxxICHnYdWO3kUH3yqpLY70VCZN+f1I+igiu3ff2VqI5Rkr0UjBNmnOXLitlaTkR12KvOQudT0B9SF61/wBw815Z2DZWZJ/2try12D1XqLD7w81Jv5UN4h6CsWgViqZxNA77kwi/CHJvmEqgxPeOR7ovueg81FF2sgc33xzTkHVPL0SOdfrjmnLH6p5eiC2zpaQqlu+eYUsb4fj5lQy7tc8wpIg934+ZXeHPZLhHwijoneHIoDCPhH72o6L3m9UVoV7OY+Q5hJpnvHqnUbZzCTTPePVczoimddpPa3Y0VPM/x5oc0H8U+S4jvJiuA4D/ANQpmQabLrFNtyZ6fFGooBmYZJAvU+I+iPlYOg2u7IKGDCq4uKkmYyWiyRGIhJQ0yw0IqQHbkQw7UZClQ5p+S5I5sqrWx4J0oRDxW7HUrzF6+GW5MH4y4tGlDe1xFaNNaV37gdybwsOoQdEEDZb5VU7oLdjRW1iBs81TtjJJ7K1Dmy+lQeGyymdhjS4OaADt3eKYzkIWqAOViOqx0IAbaqd1obYE11DvuVp0Tfu9FxFiblCXapPNcnkNYKfMt1yOKxksSQACSdgzy3I+FLEv4g0+n08FZJCVhwodemke885UB2Dktr5OqMi4uzK//wDwqAaV3OyaPvldKp6VMN1DtFR5eiuEJpEVoIGkSakbeXAZBIe1rKRm02sB8S75occ22Pz8cYwtIM7AwyY0RwyawV6vZ9D4L0qB8U81WOx2CGXl3mIKPiBriNrRpENB47eqs8uPeFddzMrxEfrS501i0mUrMvF945EOn2iDTTbWmRcK57kljxveOA/N5IaLJ14dFjlydcI9CPF2yx1iEcAgk7QmUHGoNCPaNrTImnmqe6VJFBpW3E2XMtots8a2ddhCm+Z3aQ/2E1VlnlooLjQjMZIqI/3aqf8AqjDcHAhhJsCe9wLdvmn4xFhhCpoaXG4nzVYTtZI8nF1YxwZ3uj97Ue/vDkUlw2fY1pbWo37iTbSGwcVLO46GmrBp6NjcDoCbV50VLVEXF2M4+zmEome91KMESK4tLmsht0hape8im0gBrT/5IGcdRx4VK5sCEUA1e473H6ImKakNG2yBwyJlXmsnJ2hDhcNN+A3mnGiw7Z6ukkNjhhDSd2dNtbUSydhbti6GLBzak2rYNuSTkAhmzxdSsJ5B/SeNxWqfegqVbO5KPWx20onUODo5XG5V+PHaS0Q7kkU3p7p0I4+m1cgMkrQ1C7z5FbsoHxtGwyXUDZkeCK/fglU3ayKiTVUum421TYUgDT80PiEejQBxryWw+55qONGo0kgEHLoNv3tT8aydN4B8Jhl7r/zx++KsOHSwoSblpIAOTW1OQ3pb2cAY0veKUDnHgBYeqcSU20Nudd+yhABJ0jTedniqv8rFisEEcNEVrjYBrnHgAKZdVnZ/s6XRzHmG0cdaGw/kH5dLiBs2FCYhOj2rabS0Dk0gk9XE+AVyL/e/t/uS3QnM/CJx1f2N/wCSKg/EKFZdv/1/3ItopEKpxmSY4osXK0thlPO8Qe7Tc5l6HZdSSk4SLm9R4EVTONLUSDEpB9dODZwzGx3ArzGrZ7UaSosRiaiRYoCLkUpfZX7KIwnFPaNGkNF+eiTexofviN4TDFITXQibNqDc3paxonUE9gbpYKyzC4sV5IBN2tP6a3A4E0rwrxTN0o5g6mpNRU5Vr4DkVtvah7HB0JrWgkFw73HZxrWmw0G2vMbFnxiA5xO0UptJNWmwrUmxofTQ3EyxUrzon7Mzb3RGBxZQ1Y4VJeKVu7RyzFj6K0y0CH7YBtHDRLrjbpUB3E0GaTYNhriC4UNc3UF62rUG+V1YZPD/AGbq5ucL7gBkBwz8UkUT5WrwFxNnNJMSPe6+SdxNnNI8UNK9fJUkRiVaXiaoCkgxDSygZTRCUnThvqwkitabR12rDFWerQ/i4ewAVaK76C9SpjIitjTrsQZxsOA0hfaMvNHwcQY64IHP02KiEcJIIl5FkPWoK7TtRjiCKhLnRqLcCY3ZIsCb9DIrtX5IGPFWGYzQ8Q1zUmypr2iBxGKAES54A3pNNuLnBckctnUPIqGK7fsyXTo1AgokYVAJoCRU7ht+SrFAY+waXd7MuNmnKu2lx81PiusGOf3RuAAKMiT7BDDRqigIqKatLEV2USDGcU0xotyFL7KbKI1kW/QKYmdKKCMtnIL0cHXaf6PULy951gvVZCFpaB3sHoi43RDkfrNycKoB/o/uUkT4pRTING/sPmhYvxjyWiMaRkbtjVYuVisRKhCxX8sQU4/lP05FEvlxS11kxJAiwqhIFYRoTVpy/pP0Xm0z2cPKF2KYUSNJpLXA6QpahpSvhZLHwYz260U0yNG0PVXaPA0oekNip+LYdG0h7N5YHWNK0/zxVEqedC3axsbYRhjRBaAK1GsDt5pViOAufUBjaA2eSdIDdSl+pRvZeZOjok1LNXmK2NeKsswW6IBGaVyrR0l4yXsyQYFgAMqDIUtQck5f3xyKr/Z2JRsUVsIlvBtaJ4YlSDw2qsZrqmzByRqTSJIuzmkWKyz36WiN/AJw+J18lwW1zSy5L0dGNHlrZy1rqSG+9aVUeOSPsJh7MgDbkbj74ImWbZQ1lHpJ2SiLDNnNoeItla6niSUIiwb0t5LcORr1XUOU0eFEym0HsDQ8PeDqRHBu7PzWm6bHaJNRvpTxCMdFI5eaJ/6bmog0mwIhGytG15BxBKXMnhAlKK/J0ACKb1Wy8UQ03BiQSWxWOY4ZhwoRuXEGIXkBovfalp2HawSRo2xLHx6FGxpKIKg0r80I7BIj26TT4qir06qF8aYqhgC40GZNBzNlzFadItIoRmiMOgB8aGytAXAE7gLn5BaUkkRcrLR2nhhrmAbIYH/jUKtxHW/aFcMVwr2hFXEECg2imaqmIYbEhd4WpTSF2nqpRQkXiiEMq8DiF69hDfdw/wBA9F5nhEjUhxG5em4V8OH+k+atBekOZ+E7jq/tPmgYp98eSMdl+13mgYp98eSoQQ10li5qsVSZQML7U1f7OKNE7OO9PJpjXsLrUoqlMYCIo0WWc25edp2D7yUEpjUaVd7OMCW+nqFhjUkevJUy1Skw5g0IliLt4038aKfH5mHo6VW00QTfbS/zSGPjH+rAhQga/wC8g1aN9d4RMv2McaGJFc/aBelRlXei5VgNLbN4bJ0ILdoBFdxAqOdU3nH6nJFwJUAA77oDGYmqQFmmqQLthvZmD7hrtri51ebiB8gE50EJ2dg6MtCH9APjf1TPQTJYMc38mQhq6aVssWmlEUpn4gYfqCMBlqu/tPoqvITeQXp2LyTY0CJCP5mkV3HYfFUOa7PiGA01a9opXYeJ3pZSUVk1cUsUFy8wN/H+US94JVcjx3QqaVOYuP4URx4VzTRtrBRl/wAEgMh+ziuaDFiuLYIdcANNHP8A1F2q2uVyr7CgaTHe3hNbxa4uDhv3+KpMCegQ/wDSxozm6MOWhPY25c5xDiCKW75Pgn+B457eC+LpUaSWt5i3mVv40oqjx+ZynLsIcam4b48OUFHMiBzYUQ6dYUxQubDJcTWG8NLS3eQbWKq0PDgCHsq2txw2Fp5EEdFa8bkBBmpCGxrYjokYP0nVOjoua6I8X71CabtFLjAFyMnPiOH6XRHkLnFPZXj5HHMRVPRg7R9oACBnsp97FC/EGNFiEbiDASWbDmN9RccvqozgkNoBpQrFyUpNI9OEnKKbK/iUGHFFW10+Rp1JXGGYUYbg59N1a5AqywWs3Cy4mY0PRIF9iTs6oLGsuwOht0r2uo4kg2hvbcbj5rjBZoOh6J7zai9iWjI3505qOenKGgTJ0jK07o5bh7GijbBOcNnWta1praorzNUpl5cm5RLorWKkeRoWUUxy2KCLGuq7zQUY++P6UvbNE5VHFStnNer91KjzIVlNMm4UPwsXDHAiouDtWK5AqOGM1BxqfHL5UUc3h4ixCCAQ1u3ef8I1rQ3RHIImVYPavG8NI5XHovMPZb9MwvCmQzqtAtsCZGwB2goeHG8RmpS+oVI1RCTdkMw6lRsN2+Zb6j+FWcTnSTo7TanM0T+fiUYfvw4qv4HK+3mBW4BvyH8rPN2x06Vl3lYgDQNwARjHVWnSQ2LhgAKorWzE2nomXDxVSrTQnFIXNoKKOZlWvFHAEKQ3cF1FF0FoJWMU7IQngirgOGzlVVdv4bRnh7mUdoP0MyCRRrg4WyIcF6NFTLCJ+FBYfaRGMBdUabmttQbyjw4nWkNLkko/sr/YWQeGCXm5Z1YIIhve3SY+EXaWhpCwc1xNAcweCsUWNLsa6CIZhgV7tCKm9aZ508EQ/tZKD/5MD/8AVn1XmvaLtAwzrjAiOe8uGgGUfDez2dKd4CunxtRbrUVgyKMuSTbVFmxPFNRpYC6K8aDTokiXDgWvcXUs9zaig2VKVRIobYbLAcBa6HwHtS+L7WFEhhujr1FbEChaRe+3NK3Yy5+s1msxrXODTpVY8Vtxbao23og5YtF+Pjp1IPMpV1a1dXx31XOITtNUDSd8hzOzzSz/AKqa46LAfaGmYIoDcVrkNvFO5CXAFXXJzJ2nesUlnCPTwkAQMMe4VLs7mlh9UZLYSRmV1FxGrvZw8xmdg4DeV27CqjSc5xP6j5VSpCu/QfEoBDatNHNuPpyQ2CPEWrjYjNu4/RFOwdh5qOPhehcZ7CLELqEasYxHeCDivBNkPLzxiilBpNs6m/fTcc1M2rc7ok6o7DqC6HdOgFSOIfmCOWSlhSbQnFBP9a1bRTorQdngsRs47LLg8lKx/vm8iPou4Tc+CXQ4pMRx3DZsvUKDxk2rI+LQH8/P7quXnRQ8SavWuwFKsUxQCt8l3ch1shx/FaMIGZsnPYTDvZQtJw1n3vuVSwWSdNTArlmeAXpQhaNANiC/YnK6XUYlQxYS7huqFis8mTRCwLomi2WLTwlqggoOsiYoQ4bdFRBYIR0NLYG9DRJprdV3zRj2rz7t/OvZFaGmmqllFy0PBW6J8U7MMjRi6EQ1tL2tXgAgY/YlzTURP/U+hRPYXF9NrmPOs2/Q5Hxt4KxzMvEf3dGm8uFPAFNHtHDNUWeeTGJxZN1NM0J2UIJIuXA8Fzg/asQidFrTpjRPeBIuABWtLEhWLtB2YDoMSms8ix2Ai4p97V5eCWO3Fp6ggrXw/Jf6jN9RPpLWGenSWH114mk6I4NA0qVAADWtFABkBU8EympsNIhMOtSrj8qBVCV7bVZTROkBsy6FLTisZ0QxACANuee9I4yNCnClTPQpSHChAuJpw2k7yUsxrtiG6sO52UvTiq0+fjRaC5ruFU0wfCvZODn0cXCxzoTmOaDaWxutsklu1ZJADXk2zGZ51TyXxB0QGrdEAbSCSeiEfFbEYYYFAKF1LGuYodmwoeBHfCNHglpycP7qbeKnaG6kk4TAeIw7uTxvG/p9U1bFDr7NiHilsRhGYyQGCzVjBdnDNuLDl4ZeC4jKPo7hkAVUUWZqaNHVdFtqKGZihooMygTSIHUrmsW2ylrm6xdTGtE0QxqXDW/ur5ZonD5MjO9c9gU7IJ3NHRSOJAJOxJRZy8AY7QCcvFVTFHF8UQ2XqaU4p/iMajSa8Suex+Eh0X27hXY3hxSLZzdKyydnMIECGBTWOZTePlVY9Y7JUrFGNu3ZLKvUrgg4BujdJMsoSSpnAK5iLCVj8l3gAZpuiXZBBsdrIw5JY6GkiCIqx2klA4ijQ6I6zGnK2bnf0iorzA2qyTMUAV8AMydwS6FBuXOu92fADJo4D5kkrmrHi6yeXQ5gyU6CTUCz+IdSvhn0XqcKEx4DgBfaF5z+I8joxWxNj7dR/BTv8PcZL4Gg41MPV6Zt+VuivWFJ/wAGUvlS/paY8C1DkvPMd7LsfFc86Qqc20pXiF6M41BsN6VTMtWhOZy4ISTTuJoioyXWaKthnZSHDZRzdIm9TnyTHDsBYCdldmxGxnkHhku4EUFJl7KUkqRuUwwMLgygOeVjvBWGVqCQL11mcd7eKIhxaOBWzQl2wi4P14JnFC2yuA+9dTImv34JzAhDRuEpnBUjRNHUvtrzRErOPbZ7CeIy+alHZWStDQMFLABViO7RnGEbatPIg/QeCsEabGjUW4EXVVjTIM3D5nyIVnsi9Fuc6grwQLNZ5dusOa7mH2oupcaIruHzP8JGiKQTRozN1iEIJusTUCh4VBHaSLon2dQEJPmjVFsqiuY9ENKDNxoBvV1wDDPYyzG7aVPPMhUeQHtJ+Ex2Va+AqvUBDpUbP4RivROaVUiBzrBSaNkOGoxgsmM7wDwW3U+lRY1lCtPXVQHk25aJsumiy50bLgALrFFPjhran+SdwCGiC6I9iKVoKpVgowYDS1ndBuH1XDiiKWQ5F06AUn8UKexg79N3yb/IVJ7N40ZaLU911jw3H73q1/ifMgxYMI5Na55P6iBTwZ81R8QY22jXK9d/DgtUIpx6v0STcX2Xh7BIz/tWi9QRXojSypNdi857CYw6vsTWgoQeG5egQ4pvxU4/F9Wae3ZdkDTMul7GUvvTqK2o50+aEmZa4G9GUfSsZ+Ef+3guXxR4n5Lc2DYb/wDKgjjZuCkx0BQG6UQu35ck5hsaBUpfhUKtOSNmrG6PEvTpvNCvFI5OWQ3Kiz0z76u0X+avGIP1DRefxzWKVSKuTI8sqil/p6DKv0mtO8AokmtON/p8qIeSZSHyai5aFf75eikcyQMW10WLE5M//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6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AutoShape 8" descr="Résultat de recherche d'images pour &quot;candl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28" name="Groupe 27"/>
          <p:cNvGrpSpPr/>
          <p:nvPr/>
        </p:nvGrpSpPr>
        <p:grpSpPr>
          <a:xfrm>
            <a:off x="306412" y="1448913"/>
            <a:ext cx="2866253" cy="1673828"/>
            <a:chOff x="306412" y="1448913"/>
            <a:chExt cx="2866253" cy="1673828"/>
          </a:xfrm>
        </p:grpSpPr>
        <p:pic>
          <p:nvPicPr>
            <p:cNvPr id="24" name="Picture 3" descr="Kim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06412" y="1448913"/>
              <a:ext cx="827647" cy="1260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5" name="Picture 4" descr="Dagena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222397" y="1448913"/>
              <a:ext cx="1074316" cy="1260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pic>
          <p:nvPicPr>
            <p:cNvPr id="26" name="Picture 5" descr="Mand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336823" y="1448913"/>
              <a:ext cx="835842" cy="1260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7" name="Rectangle 26"/>
            <p:cNvSpPr/>
            <p:nvPr/>
          </p:nvSpPr>
          <p:spPr>
            <a:xfrm>
              <a:off x="311162" y="2814964"/>
              <a:ext cx="2767232" cy="307777"/>
            </a:xfrm>
            <a:prstGeom prst="rect">
              <a:avLst/>
            </a:prstGeom>
          </p:spPr>
          <p:txBody>
            <a:bodyPr wrap="none">
              <a:spAutoFit/>
            </a:bodyPr>
            <a:lstStyle/>
            <a:p>
              <a:pPr algn="ctr"/>
              <a:r>
                <a:rPr lang="en-US" sz="1400" dirty="0" smtClean="0"/>
                <a:t>Kimble – </a:t>
              </a:r>
              <a:r>
                <a:rPr lang="en-US" sz="1400" dirty="0" err="1" smtClean="0"/>
                <a:t>Dagenais</a:t>
              </a:r>
              <a:r>
                <a:rPr lang="en-US" sz="1400" dirty="0" smtClean="0"/>
                <a:t> – Mandel (1977)</a:t>
              </a:r>
              <a:endParaRPr lang="fr-FR" sz="1400" dirty="0"/>
            </a:p>
          </p:txBody>
        </p:sp>
      </p:grpSp>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8632" y="1628800"/>
            <a:ext cx="3205856" cy="28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Groupe 28"/>
          <p:cNvGrpSpPr/>
          <p:nvPr/>
        </p:nvGrpSpPr>
        <p:grpSpPr>
          <a:xfrm flipH="1">
            <a:off x="4211960" y="1556792"/>
            <a:ext cx="1944216" cy="1730859"/>
            <a:chOff x="7341597" y="2322521"/>
            <a:chExt cx="1944216" cy="1730859"/>
          </a:xfrm>
        </p:grpSpPr>
        <p:cxnSp>
          <p:nvCxnSpPr>
            <p:cNvPr id="30" name="Connecteur droit avec flèche 29"/>
            <p:cNvCxnSpPr/>
            <p:nvPr/>
          </p:nvCxnSpPr>
          <p:spPr>
            <a:xfrm flipH="1">
              <a:off x="7341597" y="3024137"/>
              <a:ext cx="1377715" cy="102924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7648249" y="2322521"/>
              <a:ext cx="1637564" cy="646331"/>
            </a:xfrm>
            <a:prstGeom prst="rect">
              <a:avLst/>
            </a:prstGeom>
            <a:noFill/>
          </p:spPr>
          <p:txBody>
            <a:bodyPr wrap="none" rtlCol="0">
              <a:spAutoFit/>
            </a:bodyPr>
            <a:lstStyle/>
            <a:p>
              <a:r>
                <a:rPr lang="fr-FR" dirty="0" smtClean="0"/>
                <a:t>dégroupement </a:t>
              </a:r>
            </a:p>
            <a:p>
              <a:r>
                <a:rPr lang="fr-FR" dirty="0" smtClean="0"/>
                <a:t>de photons</a:t>
              </a:r>
              <a:endParaRPr lang="fr-FR" dirty="0"/>
            </a:p>
          </p:txBody>
        </p:sp>
      </p:grpSp>
      <p:grpSp>
        <p:nvGrpSpPr>
          <p:cNvPr id="4" name="Groupe 3"/>
          <p:cNvGrpSpPr/>
          <p:nvPr/>
        </p:nvGrpSpPr>
        <p:grpSpPr>
          <a:xfrm>
            <a:off x="107504" y="3496268"/>
            <a:ext cx="1651373" cy="2410462"/>
            <a:chOff x="107504" y="3496268"/>
            <a:chExt cx="1651373" cy="2410462"/>
          </a:xfrm>
        </p:grpSpPr>
        <p:sp>
          <p:nvSpPr>
            <p:cNvPr id="105" name="Ellipse 104"/>
            <p:cNvSpPr/>
            <p:nvPr/>
          </p:nvSpPr>
          <p:spPr>
            <a:xfrm>
              <a:off x="390553" y="3940043"/>
              <a:ext cx="570503" cy="406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107504" y="3496268"/>
              <a:ext cx="1651373" cy="2410462"/>
              <a:chOff x="400347" y="3226693"/>
              <a:chExt cx="1651373" cy="2410462"/>
            </a:xfrm>
          </p:grpSpPr>
          <p:grpSp>
            <p:nvGrpSpPr>
              <p:cNvPr id="12" name="Groupe 11"/>
              <p:cNvGrpSpPr/>
              <p:nvPr/>
            </p:nvGrpSpPr>
            <p:grpSpPr>
              <a:xfrm>
                <a:off x="400347" y="3226693"/>
                <a:ext cx="1651373" cy="2410462"/>
                <a:chOff x="86641" y="3212976"/>
                <a:chExt cx="1651373" cy="2592288"/>
              </a:xfrm>
            </p:grpSpPr>
            <p:sp>
              <p:nvSpPr>
                <p:cNvPr id="38" name="Rectangle 37"/>
                <p:cNvSpPr/>
                <p:nvPr/>
              </p:nvSpPr>
              <p:spPr>
                <a:xfrm>
                  <a:off x="86641" y="3212976"/>
                  <a:ext cx="1651373" cy="2592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Na</a:t>
                  </a:r>
                  <a:endParaRPr lang="fr-FR" dirty="0"/>
                </a:p>
              </p:txBody>
            </p:sp>
            <p:cxnSp>
              <p:nvCxnSpPr>
                <p:cNvPr id="39" name="Connecteur droit avec flèche 38"/>
                <p:cNvCxnSpPr/>
                <p:nvPr/>
              </p:nvCxnSpPr>
              <p:spPr>
                <a:xfrm>
                  <a:off x="1238769" y="3463198"/>
                  <a:ext cx="0" cy="2160240"/>
                </a:xfrm>
                <a:prstGeom prst="straightConnector1">
                  <a:avLst/>
                </a:prstGeom>
                <a:ln w="38100">
                  <a:solidFill>
                    <a:srgbClr val="E65D00"/>
                  </a:solidFill>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flipV="1">
                  <a:off x="729902" y="4173986"/>
                  <a:ext cx="1008112" cy="58535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789606" y="3278532"/>
                  <a:ext cx="444352" cy="369332"/>
                </a:xfrm>
                <a:prstGeom prst="rect">
                  <a:avLst/>
                </a:prstGeom>
                <a:noFill/>
              </p:spPr>
              <p:txBody>
                <a:bodyPr wrap="none" rtlCol="0">
                  <a:spAutoFit/>
                </a:bodyPr>
                <a:lstStyle/>
                <a:p>
                  <a:r>
                    <a:rPr lang="fr-FR" dirty="0" smtClean="0"/>
                    <a:t>Na</a:t>
                  </a:r>
                  <a:endParaRPr lang="fr-FR" dirty="0"/>
                </a:p>
              </p:txBody>
            </p:sp>
            <p:sp>
              <p:nvSpPr>
                <p:cNvPr id="42" name="ZoneTexte 41"/>
                <p:cNvSpPr txBox="1"/>
                <p:nvPr/>
              </p:nvSpPr>
              <p:spPr>
                <a:xfrm>
                  <a:off x="177923" y="4665987"/>
                  <a:ext cx="633507" cy="397191"/>
                </a:xfrm>
                <a:prstGeom prst="rect">
                  <a:avLst/>
                </a:prstGeom>
                <a:noFill/>
              </p:spPr>
              <p:txBody>
                <a:bodyPr wrap="none" rtlCol="0">
                  <a:spAutoFit/>
                </a:bodyPr>
                <a:lstStyle/>
                <a:p>
                  <a:r>
                    <a:rPr lang="fr-FR" dirty="0" smtClean="0"/>
                    <a:t>laser</a:t>
                  </a:r>
                  <a:endParaRPr lang="fr-FR" dirty="0"/>
                </a:p>
              </p:txBody>
            </p:sp>
          </p:grpSp>
          <p:sp>
            <p:nvSpPr>
              <p:cNvPr id="19" name="Ellipse 18"/>
              <p:cNvSpPr/>
              <p:nvPr/>
            </p:nvSpPr>
            <p:spPr>
              <a:xfrm>
                <a:off x="1325488" y="4211563"/>
                <a:ext cx="434067" cy="36004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3" name="Groupe 2"/>
          <p:cNvGrpSpPr/>
          <p:nvPr/>
        </p:nvGrpSpPr>
        <p:grpSpPr>
          <a:xfrm>
            <a:off x="1259632" y="4481866"/>
            <a:ext cx="3891147" cy="1611430"/>
            <a:chOff x="1259632" y="4481866"/>
            <a:chExt cx="3891147" cy="1611430"/>
          </a:xfrm>
        </p:grpSpPr>
        <p:grpSp>
          <p:nvGrpSpPr>
            <p:cNvPr id="32" name="Groupe 31"/>
            <p:cNvGrpSpPr/>
            <p:nvPr/>
          </p:nvGrpSpPr>
          <p:grpSpPr>
            <a:xfrm>
              <a:off x="1259632" y="4481866"/>
              <a:ext cx="2575489" cy="1610070"/>
              <a:chOff x="4084743" y="1864366"/>
              <a:chExt cx="2575489" cy="1610070"/>
            </a:xfrm>
          </p:grpSpPr>
          <p:grpSp>
            <p:nvGrpSpPr>
              <p:cNvPr id="33" name="Groupe 32"/>
              <p:cNvGrpSpPr/>
              <p:nvPr/>
            </p:nvGrpSpPr>
            <p:grpSpPr>
              <a:xfrm>
                <a:off x="4084743" y="1864366"/>
                <a:ext cx="1721839" cy="1116084"/>
                <a:chOff x="4082923" y="2239368"/>
                <a:chExt cx="1721839" cy="1116084"/>
              </a:xfrm>
            </p:grpSpPr>
            <p:cxnSp>
              <p:nvCxnSpPr>
                <p:cNvPr id="55" name="Connecteur droit 54"/>
                <p:cNvCxnSpPr/>
                <p:nvPr/>
              </p:nvCxnSpPr>
              <p:spPr>
                <a:xfrm flipV="1">
                  <a:off x="4082923" y="2420888"/>
                  <a:ext cx="777089" cy="749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4680012" y="2239368"/>
                  <a:ext cx="360000" cy="360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4868678" y="2420888"/>
                  <a:ext cx="936084" cy="15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rot="16200000">
                  <a:off x="4391210" y="2886650"/>
                  <a:ext cx="936084" cy="152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5" name="Groupe 34"/>
              <p:cNvGrpSpPr/>
              <p:nvPr/>
            </p:nvGrpSpPr>
            <p:grpSpPr>
              <a:xfrm>
                <a:off x="5707660" y="1928123"/>
                <a:ext cx="225926" cy="235526"/>
                <a:chOff x="6853696" y="1980214"/>
                <a:chExt cx="225926" cy="235526"/>
              </a:xfrm>
            </p:grpSpPr>
            <p:sp>
              <p:nvSpPr>
                <p:cNvPr id="52" name="Arc 51"/>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3" name="Ellipse 52"/>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6" name="Groupe 35"/>
              <p:cNvGrpSpPr/>
              <p:nvPr/>
            </p:nvGrpSpPr>
            <p:grpSpPr>
              <a:xfrm rot="5400000">
                <a:off x="4757535" y="2862687"/>
                <a:ext cx="225926" cy="235526"/>
                <a:chOff x="6853696" y="1980214"/>
                <a:chExt cx="225926" cy="235526"/>
              </a:xfrm>
            </p:grpSpPr>
            <p:sp>
              <p:nvSpPr>
                <p:cNvPr id="50" name="Arc 49"/>
                <p:cNvSpPr/>
                <p:nvPr/>
              </p:nvSpPr>
              <p:spPr>
                <a:xfrm>
                  <a:off x="6853696" y="1980214"/>
                  <a:ext cx="225926" cy="235526"/>
                </a:xfrm>
                <a:prstGeom prst="arc">
                  <a:avLst>
                    <a:gd name="adj1" fmla="val 16200000"/>
                    <a:gd name="adj2" fmla="val 556362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1" name="Ellipse 50"/>
                <p:cNvSpPr/>
                <p:nvPr/>
              </p:nvSpPr>
              <p:spPr>
                <a:xfrm>
                  <a:off x="6939638" y="2069474"/>
                  <a:ext cx="72008"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7" name="Groupe 36"/>
              <p:cNvGrpSpPr/>
              <p:nvPr/>
            </p:nvGrpSpPr>
            <p:grpSpPr>
              <a:xfrm>
                <a:off x="5820623" y="2044366"/>
                <a:ext cx="335553" cy="1168610"/>
                <a:chOff x="5820623" y="2044366"/>
                <a:chExt cx="335553" cy="1168610"/>
              </a:xfrm>
            </p:grpSpPr>
            <p:cxnSp>
              <p:nvCxnSpPr>
                <p:cNvPr id="48" name="Connecteur droit 47"/>
                <p:cNvCxnSpPr>
                  <a:stCxn id="52" idx="1"/>
                </p:cNvCxnSpPr>
                <p:nvPr/>
              </p:nvCxnSpPr>
              <p:spPr>
                <a:xfrm flipV="1">
                  <a:off x="5820623" y="2044366"/>
                  <a:ext cx="335553" cy="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necteur droit 48"/>
                <p:cNvCxnSpPr/>
                <p:nvPr/>
              </p:nvCxnSpPr>
              <p:spPr>
                <a:xfrm>
                  <a:off x="6156176" y="2053383"/>
                  <a:ext cx="0" cy="1159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rot="5400000" flipV="1">
                <a:off x="5276488" y="2563922"/>
                <a:ext cx="335553" cy="1168610"/>
                <a:chOff x="5820623" y="2044366"/>
                <a:chExt cx="335553" cy="1168610"/>
              </a:xfrm>
            </p:grpSpPr>
            <p:cxnSp>
              <p:nvCxnSpPr>
                <p:cNvPr id="46" name="Connecteur droit 45"/>
                <p:cNvCxnSpPr/>
                <p:nvPr/>
              </p:nvCxnSpPr>
              <p:spPr>
                <a:xfrm flipV="1">
                  <a:off x="5820623" y="2044366"/>
                  <a:ext cx="335553" cy="15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6156176" y="2053383"/>
                  <a:ext cx="0" cy="11595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ZoneTexte 43"/>
              <p:cNvSpPr txBox="1"/>
              <p:nvPr/>
            </p:nvSpPr>
            <p:spPr>
              <a:xfrm>
                <a:off x="5933586" y="3105104"/>
                <a:ext cx="341760" cy="369332"/>
              </a:xfrm>
              <a:prstGeom prst="rect">
                <a:avLst/>
              </a:prstGeom>
              <a:solidFill>
                <a:schemeClr val="bg1"/>
              </a:solidFill>
              <a:ln>
                <a:solidFill>
                  <a:schemeClr val="tx1"/>
                </a:solidFill>
              </a:ln>
            </p:spPr>
            <p:txBody>
              <a:bodyPr wrap="none" rtlCol="0">
                <a:spAutoFit/>
              </a:bodyPr>
              <a:lstStyle/>
              <a:p>
                <a:r>
                  <a:rPr lang="fr-FR" dirty="0" smtClean="0"/>
                  <a:t>&amp;</a:t>
                </a:r>
                <a:endParaRPr lang="fr-FR" dirty="0"/>
              </a:p>
            </p:txBody>
          </p:sp>
          <p:cxnSp>
            <p:nvCxnSpPr>
              <p:cNvPr id="45" name="Connecteur droit avec flèche 44"/>
              <p:cNvCxnSpPr>
                <a:stCxn id="44" idx="3"/>
              </p:cNvCxnSpPr>
              <p:nvPr/>
            </p:nvCxnSpPr>
            <p:spPr>
              <a:xfrm>
                <a:off x="6275346" y="3289770"/>
                <a:ext cx="38488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59" name="ZoneTexte 58"/>
            <p:cNvSpPr txBox="1"/>
            <p:nvPr/>
          </p:nvSpPr>
          <p:spPr>
            <a:xfrm>
              <a:off x="3855095" y="5723964"/>
              <a:ext cx="1295684" cy="369332"/>
            </a:xfrm>
            <a:prstGeom prst="rect">
              <a:avLst/>
            </a:prstGeom>
            <a:solidFill>
              <a:schemeClr val="bg1"/>
            </a:solidFill>
            <a:ln>
              <a:solidFill>
                <a:schemeClr val="tx1"/>
              </a:solidFill>
            </a:ln>
          </p:spPr>
          <p:txBody>
            <a:bodyPr wrap="square" rtlCol="0">
              <a:spAutoFit/>
            </a:bodyPr>
            <a:lstStyle/>
            <a:p>
              <a:pPr algn="ctr"/>
              <a:r>
                <a:rPr lang="fr-FR" dirty="0" smtClean="0"/>
                <a:t>compteur</a:t>
              </a:r>
              <a:endParaRPr lang="fr-FR" dirty="0"/>
            </a:p>
          </p:txBody>
        </p:sp>
      </p:grpSp>
      <p:grpSp>
        <p:nvGrpSpPr>
          <p:cNvPr id="13" name="Groupe 12"/>
          <p:cNvGrpSpPr/>
          <p:nvPr/>
        </p:nvGrpSpPr>
        <p:grpSpPr>
          <a:xfrm>
            <a:off x="5653676" y="4570364"/>
            <a:ext cx="3389803" cy="1949463"/>
            <a:chOff x="5653676" y="4570364"/>
            <a:chExt cx="3389803" cy="1949463"/>
          </a:xfrm>
        </p:grpSpPr>
        <p:grpSp>
          <p:nvGrpSpPr>
            <p:cNvPr id="54" name="Groupe 53"/>
            <p:cNvGrpSpPr/>
            <p:nvPr/>
          </p:nvGrpSpPr>
          <p:grpSpPr>
            <a:xfrm>
              <a:off x="5653676" y="4570364"/>
              <a:ext cx="3389803" cy="1949463"/>
              <a:chOff x="5653676" y="4570364"/>
              <a:chExt cx="3389803" cy="1949463"/>
            </a:xfrm>
          </p:grpSpPr>
          <p:grpSp>
            <p:nvGrpSpPr>
              <p:cNvPr id="61" name="Groupe 60"/>
              <p:cNvGrpSpPr/>
              <p:nvPr/>
            </p:nvGrpSpPr>
            <p:grpSpPr>
              <a:xfrm>
                <a:off x="5653676" y="4866325"/>
                <a:ext cx="3389803" cy="1515003"/>
                <a:chOff x="5653676" y="4866325"/>
                <a:chExt cx="3389803" cy="1515003"/>
              </a:xfrm>
            </p:grpSpPr>
            <p:pic>
              <p:nvPicPr>
                <p:cNvPr id="6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53676" y="4866325"/>
                  <a:ext cx="3389803" cy="1515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64"/>
                <p:cNvSpPr/>
                <p:nvPr/>
              </p:nvSpPr>
              <p:spPr>
                <a:xfrm>
                  <a:off x="7460946" y="5433599"/>
                  <a:ext cx="216024" cy="250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2" name="ZoneTexte 61"/>
              <p:cNvSpPr txBox="1"/>
              <p:nvPr/>
            </p:nvSpPr>
            <p:spPr>
              <a:xfrm>
                <a:off x="7012135" y="6242828"/>
                <a:ext cx="880369" cy="276999"/>
              </a:xfrm>
              <a:prstGeom prst="rect">
                <a:avLst/>
              </a:prstGeom>
              <a:noFill/>
            </p:spPr>
            <p:txBody>
              <a:bodyPr wrap="none" rtlCol="0">
                <a:spAutoFit/>
              </a:bodyPr>
              <a:lstStyle/>
              <a:p>
                <a:r>
                  <a:rPr lang="fr-FR" sz="1200" dirty="0" smtClean="0"/>
                  <a:t>délai (u. a.)</a:t>
                </a:r>
                <a:endParaRPr lang="fr-FR" sz="1200" dirty="0"/>
              </a:p>
            </p:txBody>
          </p:sp>
          <p:sp>
            <p:nvSpPr>
              <p:cNvPr id="63" name="ZoneTexte 62"/>
              <p:cNvSpPr txBox="1"/>
              <p:nvPr/>
            </p:nvSpPr>
            <p:spPr>
              <a:xfrm>
                <a:off x="5715156" y="4570364"/>
                <a:ext cx="369012" cy="276999"/>
              </a:xfrm>
              <a:prstGeom prst="rect">
                <a:avLst/>
              </a:prstGeom>
              <a:noFill/>
            </p:spPr>
            <p:txBody>
              <a:bodyPr wrap="none" rtlCol="0">
                <a:spAutoFit/>
              </a:bodyPr>
              <a:lstStyle/>
              <a:p>
                <a:r>
                  <a:rPr lang="fr-FR" sz="1200" dirty="0" smtClean="0"/>
                  <a:t>g</a:t>
                </a:r>
                <a:r>
                  <a:rPr lang="fr-FR" sz="1200" baseline="30000" dirty="0" smtClean="0"/>
                  <a:t>(2)</a:t>
                </a:r>
                <a:endParaRPr lang="fr-FR" sz="1200" dirty="0"/>
              </a:p>
            </p:txBody>
          </p:sp>
        </p:grpSp>
        <p:cxnSp>
          <p:nvCxnSpPr>
            <p:cNvPr id="11" name="Connecteur droit 10"/>
            <p:cNvCxnSpPr/>
            <p:nvPr/>
          </p:nvCxnSpPr>
          <p:spPr>
            <a:xfrm>
              <a:off x="6156176" y="5830476"/>
              <a:ext cx="2592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6" name="Ellipse 65"/>
          <p:cNvSpPr/>
          <p:nvPr/>
        </p:nvSpPr>
        <p:spPr>
          <a:xfrm>
            <a:off x="6878993" y="5645472"/>
            <a:ext cx="288862"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1649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Conceptions antiques</a:t>
            </a:r>
            <a:endParaRPr lang="fr-FR" dirty="0"/>
          </a:p>
        </p:txBody>
      </p:sp>
      <p:sp>
        <p:nvSpPr>
          <p:cNvPr id="4" name="ZoneTexte 3"/>
          <p:cNvSpPr txBox="1"/>
          <p:nvPr/>
        </p:nvSpPr>
        <p:spPr>
          <a:xfrm>
            <a:off x="5984264" y="5252432"/>
            <a:ext cx="817853" cy="461665"/>
          </a:xfrm>
          <a:prstGeom prst="rect">
            <a:avLst/>
          </a:prstGeom>
          <a:noFill/>
        </p:spPr>
        <p:txBody>
          <a:bodyPr wrap="none" rtlCol="0">
            <a:spAutoFit/>
          </a:bodyPr>
          <a:lstStyle/>
          <a:p>
            <a:r>
              <a:rPr lang="fr-FR" sz="2400" dirty="0" smtClean="0"/>
              <a:t>r = -i </a:t>
            </a:r>
            <a:endParaRPr lang="fr-FR" sz="24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84" y="1556792"/>
            <a:ext cx="2880000" cy="16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ZoneTexte 5"/>
          <p:cNvSpPr txBox="1"/>
          <p:nvPr/>
        </p:nvSpPr>
        <p:spPr>
          <a:xfrm>
            <a:off x="3789745" y="1412776"/>
            <a:ext cx="2537554" cy="923330"/>
          </a:xfrm>
          <a:prstGeom prst="rect">
            <a:avLst/>
          </a:prstGeom>
          <a:noFill/>
        </p:spPr>
        <p:txBody>
          <a:bodyPr wrap="none" rtlCol="0">
            <a:spAutoFit/>
          </a:bodyPr>
          <a:lstStyle/>
          <a:p>
            <a:r>
              <a:rPr lang="fr-FR" dirty="0" smtClean="0"/>
              <a:t>ombres portées:</a:t>
            </a:r>
          </a:p>
          <a:p>
            <a:pPr marL="285750" indent="-285750">
              <a:buFontTx/>
              <a:buChar char="-"/>
            </a:pPr>
            <a:r>
              <a:rPr lang="fr-FR" dirty="0"/>
              <a:t>r</a:t>
            </a:r>
            <a:r>
              <a:rPr lang="fr-FR" dirty="0" smtClean="0"/>
              <a:t>ayon lumineux</a:t>
            </a:r>
          </a:p>
          <a:p>
            <a:pPr marL="285750" indent="-285750">
              <a:buFontTx/>
              <a:buChar char="-"/>
            </a:pPr>
            <a:r>
              <a:rPr lang="fr-FR" dirty="0"/>
              <a:t>p</a:t>
            </a:r>
            <a:r>
              <a:rPr lang="fr-FR" dirty="0" smtClean="0"/>
              <a:t>ropagation rectiligne</a:t>
            </a:r>
            <a:endParaRPr lang="fr-FR" dirty="0"/>
          </a:p>
        </p:txBody>
      </p:sp>
      <p:pic>
        <p:nvPicPr>
          <p:cNvPr id="205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936" y="2433740"/>
            <a:ext cx="1843200"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28009" r="27350"/>
          <a:stretch/>
        </p:blipFill>
        <p:spPr bwMode="auto">
          <a:xfrm>
            <a:off x="6228184" y="2433740"/>
            <a:ext cx="1078303"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e 2"/>
          <p:cNvGrpSpPr/>
          <p:nvPr/>
        </p:nvGrpSpPr>
        <p:grpSpPr>
          <a:xfrm>
            <a:off x="7422728" y="2433740"/>
            <a:ext cx="1315938" cy="1830518"/>
            <a:chOff x="7422728" y="2433740"/>
            <a:chExt cx="1315938" cy="1830518"/>
          </a:xfrm>
        </p:grpSpPr>
        <p:pic>
          <p:nvPicPr>
            <p:cNvPr id="2054"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3597" y="2433740"/>
              <a:ext cx="848843" cy="11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ZoneTexte 7"/>
            <p:cNvSpPr txBox="1"/>
            <p:nvPr/>
          </p:nvSpPr>
          <p:spPr>
            <a:xfrm>
              <a:off x="7422728" y="3617927"/>
              <a:ext cx="1315938" cy="646331"/>
            </a:xfrm>
            <a:prstGeom prst="rect">
              <a:avLst/>
            </a:prstGeom>
            <a:noFill/>
          </p:spPr>
          <p:txBody>
            <a:bodyPr wrap="none" rtlCol="0">
              <a:spAutoFit/>
            </a:bodyPr>
            <a:lstStyle/>
            <a:p>
              <a:pPr algn="ctr"/>
              <a:r>
                <a:rPr lang="fr-FR" dirty="0" smtClean="0"/>
                <a:t>Eratosthène</a:t>
              </a:r>
            </a:p>
            <a:p>
              <a:pPr algn="ctr"/>
              <a:r>
                <a:rPr lang="fr-FR" dirty="0" smtClean="0">
                  <a:sym typeface="Symbol"/>
                </a:rPr>
                <a:t></a:t>
              </a:r>
              <a:r>
                <a:rPr lang="fr-FR" dirty="0" smtClean="0"/>
                <a:t> 230 av. JC</a:t>
              </a:r>
              <a:endParaRPr lang="fr-FR" dirty="0"/>
            </a:p>
          </p:txBody>
        </p:sp>
      </p:grpSp>
      <p:pic>
        <p:nvPicPr>
          <p:cNvPr id="2056" name="Picture 8"/>
          <p:cNvPicPr>
            <a:picLocks noChangeAspect="1" noChangeArrowheads="1"/>
          </p:cNvPicPr>
          <p:nvPr/>
        </p:nvPicPr>
        <p:blipFill rotWithShape="1">
          <a:blip r:embed="rId7">
            <a:extLst>
              <a:ext uri="{28A0092B-C50C-407E-A947-70E740481C1C}">
                <a14:useLocalDpi xmlns:a14="http://schemas.microsoft.com/office/drawing/2010/main" val="0"/>
              </a:ext>
            </a:extLst>
          </a:blip>
          <a:srcRect l="34659" t="40868" r="1047"/>
          <a:stretch/>
        </p:blipFill>
        <p:spPr bwMode="auto">
          <a:xfrm>
            <a:off x="430584" y="4320273"/>
            <a:ext cx="2988000" cy="2061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 name="Groupe 15"/>
          <p:cNvGrpSpPr/>
          <p:nvPr/>
        </p:nvGrpSpPr>
        <p:grpSpPr>
          <a:xfrm>
            <a:off x="3789745" y="4501059"/>
            <a:ext cx="2088232" cy="1905073"/>
            <a:chOff x="4157204" y="2204864"/>
            <a:chExt cx="2088232" cy="1905073"/>
          </a:xfrm>
        </p:grpSpPr>
        <p:sp>
          <p:nvSpPr>
            <p:cNvPr id="17" name="Rectangle 16"/>
            <p:cNvSpPr/>
            <p:nvPr/>
          </p:nvSpPr>
          <p:spPr>
            <a:xfrm>
              <a:off x="4157204" y="3171651"/>
              <a:ext cx="2088232" cy="9382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7" name="Connecteur droit 26"/>
            <p:cNvCxnSpPr/>
            <p:nvPr/>
          </p:nvCxnSpPr>
          <p:spPr>
            <a:xfrm flipH="1">
              <a:off x="5188901" y="2292291"/>
              <a:ext cx="792088" cy="8947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4405439" y="2290439"/>
              <a:ext cx="792088" cy="8947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5192694" y="2204864"/>
              <a:ext cx="0" cy="1728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Arc 20"/>
            <p:cNvSpPr/>
            <p:nvPr/>
          </p:nvSpPr>
          <p:spPr>
            <a:xfrm>
              <a:off x="4825528" y="2763532"/>
              <a:ext cx="594816" cy="321446"/>
            </a:xfrm>
            <a:prstGeom prst="arc">
              <a:avLst>
                <a:gd name="adj1" fmla="val 17746968"/>
                <a:gd name="adj2" fmla="val 0"/>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Arc 21"/>
            <p:cNvSpPr/>
            <p:nvPr/>
          </p:nvSpPr>
          <p:spPr>
            <a:xfrm flipH="1">
              <a:off x="4943424" y="2720546"/>
              <a:ext cx="594816" cy="321446"/>
            </a:xfrm>
            <a:prstGeom prst="arc">
              <a:avLst>
                <a:gd name="adj1" fmla="val 17746968"/>
                <a:gd name="adj2" fmla="val 0"/>
              </a:avLst>
            </a:prstGeom>
            <a:ln w="28575">
              <a:solidFill>
                <a:schemeClr val="tx1"/>
              </a:solidFill>
              <a:headEnd type="none" w="lg" len="lg"/>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ZoneTexte 23"/>
            <p:cNvSpPr txBox="1"/>
            <p:nvPr/>
          </p:nvSpPr>
          <p:spPr>
            <a:xfrm>
              <a:off x="4812708" y="2342871"/>
              <a:ext cx="237566" cy="369332"/>
            </a:xfrm>
            <a:prstGeom prst="rect">
              <a:avLst/>
            </a:prstGeom>
            <a:noFill/>
          </p:spPr>
          <p:txBody>
            <a:bodyPr wrap="none" rtlCol="0">
              <a:spAutoFit/>
            </a:bodyPr>
            <a:lstStyle/>
            <a:p>
              <a:r>
                <a:rPr lang="fr-FR" dirty="0" smtClean="0"/>
                <a:t>i</a:t>
              </a:r>
              <a:endParaRPr lang="fr-FR" dirty="0"/>
            </a:p>
          </p:txBody>
        </p:sp>
        <p:sp>
          <p:nvSpPr>
            <p:cNvPr id="25" name="ZoneTexte 24"/>
            <p:cNvSpPr txBox="1"/>
            <p:nvPr/>
          </p:nvSpPr>
          <p:spPr>
            <a:xfrm>
              <a:off x="5320129" y="2342871"/>
              <a:ext cx="264816" cy="369332"/>
            </a:xfrm>
            <a:prstGeom prst="rect">
              <a:avLst/>
            </a:prstGeom>
            <a:noFill/>
          </p:spPr>
          <p:txBody>
            <a:bodyPr wrap="none" rtlCol="0">
              <a:spAutoFit/>
            </a:bodyPr>
            <a:lstStyle/>
            <a:p>
              <a:r>
                <a:rPr lang="fr-FR" dirty="0" smtClean="0"/>
                <a:t>r</a:t>
              </a:r>
              <a:endParaRPr lang="fr-FR" dirty="0"/>
            </a:p>
          </p:txBody>
        </p:sp>
      </p:grpSp>
      <p:grpSp>
        <p:nvGrpSpPr>
          <p:cNvPr id="9" name="Groupe 8"/>
          <p:cNvGrpSpPr/>
          <p:nvPr/>
        </p:nvGrpSpPr>
        <p:grpSpPr>
          <a:xfrm>
            <a:off x="7512395" y="4490389"/>
            <a:ext cx="1279909" cy="2311954"/>
            <a:chOff x="7512395" y="4490389"/>
            <a:chExt cx="1279909" cy="2311954"/>
          </a:xfrm>
        </p:grpSpPr>
        <p:pic>
          <p:nvPicPr>
            <p:cNvPr id="5"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2395" y="4490389"/>
              <a:ext cx="1224000" cy="1452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ZoneTexte 28"/>
            <p:cNvSpPr txBox="1"/>
            <p:nvPr/>
          </p:nvSpPr>
          <p:spPr>
            <a:xfrm>
              <a:off x="7524328" y="5879013"/>
              <a:ext cx="1267976" cy="923330"/>
            </a:xfrm>
            <a:prstGeom prst="rect">
              <a:avLst/>
            </a:prstGeom>
            <a:noFill/>
          </p:spPr>
          <p:txBody>
            <a:bodyPr wrap="none" rtlCol="0">
              <a:spAutoFit/>
            </a:bodyPr>
            <a:lstStyle/>
            <a:p>
              <a:pPr algn="ctr"/>
              <a:r>
                <a:rPr lang="fr-FR" dirty="0" smtClean="0"/>
                <a:t>Euclide</a:t>
              </a:r>
            </a:p>
            <a:p>
              <a:pPr algn="ctr"/>
              <a:r>
                <a:rPr lang="fr-FR" dirty="0">
                  <a:sym typeface="Symbol"/>
                </a:rPr>
                <a:t></a:t>
              </a:r>
              <a:r>
                <a:rPr lang="fr-FR" dirty="0"/>
                <a:t> </a:t>
              </a:r>
              <a:r>
                <a:rPr lang="fr-FR" dirty="0" smtClean="0"/>
                <a:t>300 </a:t>
              </a:r>
              <a:r>
                <a:rPr lang="fr-FR" dirty="0"/>
                <a:t>av. JC</a:t>
              </a:r>
            </a:p>
            <a:p>
              <a:pPr algn="ctr"/>
              <a:endParaRPr lang="fr-FR" dirty="0" smtClean="0"/>
            </a:p>
          </p:txBody>
        </p:sp>
      </p:grpSp>
      <p:pic>
        <p:nvPicPr>
          <p:cNvPr id="31" name="Picture 9" descr="https://encrypted-tbn1.gstatic.com/images?q=tbn:ANd9GcRYnrzf3KNVuCx9H4qKeXlyglooejJjG8IFkZzmDx0Uvyc1wdqldg"/>
          <p:cNvPicPr>
            <a:picLocks noChangeAspect="1" noChangeArrowheads="1"/>
          </p:cNvPicPr>
          <p:nvPr/>
        </p:nvPicPr>
        <p:blipFill>
          <a:blip r:embed="rId9"/>
          <a:srcRect l="4762" r="9524"/>
          <a:stretch>
            <a:fillRect/>
          </a:stretch>
        </p:blipFill>
        <p:spPr bwMode="auto">
          <a:xfrm>
            <a:off x="7836113" y="516740"/>
            <a:ext cx="1093961" cy="648278"/>
          </a:xfrm>
          <a:prstGeom prst="rect">
            <a:avLst/>
          </a:prstGeom>
          <a:noFill/>
        </p:spPr>
      </p:pic>
    </p:spTree>
    <p:extLst>
      <p:ext uri="{BB962C8B-B14F-4D97-AF65-F5344CB8AC3E}">
        <p14:creationId xmlns:p14="http://schemas.microsoft.com/office/powerpoint/2010/main" val="185643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496" y="274638"/>
            <a:ext cx="8229600" cy="1143000"/>
          </a:xfrm>
        </p:spPr>
        <p:txBody>
          <a:bodyPr>
            <a:normAutofit fontScale="90000"/>
          </a:bodyPr>
          <a:lstStyle/>
          <a:p>
            <a:r>
              <a:rPr lang="fr-FR" dirty="0" smtClean="0"/>
              <a:t>Lasers et optique non linéaire (70’s)</a:t>
            </a:r>
            <a:endParaRPr lang="fr-FR" dirty="0"/>
          </a:p>
        </p:txBody>
      </p:sp>
      <p:grpSp>
        <p:nvGrpSpPr>
          <p:cNvPr id="3" name="Groupe 2"/>
          <p:cNvGrpSpPr/>
          <p:nvPr/>
        </p:nvGrpSpPr>
        <p:grpSpPr>
          <a:xfrm>
            <a:off x="406950" y="1700808"/>
            <a:ext cx="1788786" cy="1017404"/>
            <a:chOff x="406950" y="1700808"/>
            <a:chExt cx="1788786" cy="1017404"/>
          </a:xfrm>
        </p:grpSpPr>
        <p:sp>
          <p:nvSpPr>
            <p:cNvPr id="4" name="Rectangle 3"/>
            <p:cNvSpPr/>
            <p:nvPr/>
          </p:nvSpPr>
          <p:spPr>
            <a:xfrm>
              <a:off x="1691680" y="1700808"/>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Flèche vers le bas 4"/>
            <p:cNvSpPr/>
            <p:nvPr/>
          </p:nvSpPr>
          <p:spPr>
            <a:xfrm rot="16200000">
              <a:off x="1115616" y="1844824"/>
              <a:ext cx="360040" cy="64807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406950" y="2348880"/>
              <a:ext cx="1327608" cy="369332"/>
            </a:xfrm>
            <a:prstGeom prst="rect">
              <a:avLst/>
            </a:prstGeom>
            <a:noFill/>
          </p:spPr>
          <p:txBody>
            <a:bodyPr wrap="none" rtlCol="0">
              <a:spAutoFit/>
            </a:bodyPr>
            <a:lstStyle/>
            <a:p>
              <a:r>
                <a:rPr lang="fr-FR" dirty="0">
                  <a:latin typeface="Symbol" pitchFamily="18" charset="2"/>
                </a:rPr>
                <a:t>n</a:t>
              </a:r>
              <a:r>
                <a:rPr lang="fr-FR" dirty="0" smtClean="0"/>
                <a:t> (1064 nm)</a:t>
              </a:r>
              <a:endParaRPr lang="fr-FR" dirty="0"/>
            </a:p>
          </p:txBody>
        </p:sp>
      </p:grpSp>
      <p:grpSp>
        <p:nvGrpSpPr>
          <p:cNvPr id="16" name="Groupe 15"/>
          <p:cNvGrpSpPr/>
          <p:nvPr/>
        </p:nvGrpSpPr>
        <p:grpSpPr>
          <a:xfrm>
            <a:off x="2236280" y="2132857"/>
            <a:ext cx="1324402" cy="585355"/>
            <a:chOff x="2236280" y="2132857"/>
            <a:chExt cx="1324402" cy="585355"/>
          </a:xfrm>
        </p:grpSpPr>
        <p:sp>
          <p:nvSpPr>
            <p:cNvPr id="6" name="Flèche vers le bas 5"/>
            <p:cNvSpPr/>
            <p:nvPr/>
          </p:nvSpPr>
          <p:spPr>
            <a:xfrm rot="16200000">
              <a:off x="2546775" y="1853826"/>
              <a:ext cx="90010" cy="6480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236280" y="2348880"/>
              <a:ext cx="1324402" cy="369332"/>
            </a:xfrm>
            <a:prstGeom prst="rect">
              <a:avLst/>
            </a:prstGeom>
            <a:noFill/>
          </p:spPr>
          <p:txBody>
            <a:bodyPr wrap="none" rtlCol="0">
              <a:spAutoFit/>
            </a:bodyPr>
            <a:lstStyle/>
            <a:p>
              <a:r>
                <a:rPr lang="fr-FR" dirty="0" smtClean="0">
                  <a:latin typeface="Symbol" pitchFamily="18" charset="2"/>
                </a:rPr>
                <a:t>2n</a:t>
              </a:r>
              <a:r>
                <a:rPr lang="fr-FR" dirty="0" smtClean="0"/>
                <a:t> (532 nm)</a:t>
              </a:r>
              <a:endParaRPr lang="fr-FR" dirty="0"/>
            </a:p>
          </p:txBody>
        </p:sp>
      </p:grpSp>
      <p:grpSp>
        <p:nvGrpSpPr>
          <p:cNvPr id="17" name="Groupe 16"/>
          <p:cNvGrpSpPr/>
          <p:nvPr/>
        </p:nvGrpSpPr>
        <p:grpSpPr>
          <a:xfrm>
            <a:off x="3923928" y="1305324"/>
            <a:ext cx="3560415" cy="2123676"/>
            <a:chOff x="3923928" y="1305324"/>
            <a:chExt cx="3560415" cy="2123676"/>
          </a:xfrm>
        </p:grpSpPr>
        <p:pic>
          <p:nvPicPr>
            <p:cNvPr id="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132856"/>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e 26"/>
            <p:cNvGrpSpPr/>
            <p:nvPr/>
          </p:nvGrpSpPr>
          <p:grpSpPr>
            <a:xfrm>
              <a:off x="3945633" y="1305324"/>
              <a:ext cx="3538710" cy="2123676"/>
              <a:chOff x="3945633" y="1305324"/>
              <a:chExt cx="3538710" cy="2123676"/>
            </a:xfrm>
          </p:grpSpPr>
          <p:pic>
            <p:nvPicPr>
              <p:cNvPr id="18"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84168" y="2389530"/>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1" name="Connecteur droit avec flèche 20"/>
              <p:cNvCxnSpPr/>
              <p:nvPr/>
            </p:nvCxnSpPr>
            <p:spPr>
              <a:xfrm flipV="1">
                <a:off x="5543806" y="2533546"/>
                <a:ext cx="0" cy="6794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Connecteur droit avec flèche 21"/>
              <p:cNvCxnSpPr/>
              <p:nvPr/>
            </p:nvCxnSpPr>
            <p:spPr>
              <a:xfrm flipV="1">
                <a:off x="5543806" y="1883152"/>
                <a:ext cx="0" cy="6794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Connecteur droit avec flèche 22"/>
              <p:cNvCxnSpPr/>
              <p:nvPr/>
            </p:nvCxnSpPr>
            <p:spPr>
              <a:xfrm>
                <a:off x="6012160" y="1905489"/>
                <a:ext cx="0" cy="1307487"/>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633" y="2636912"/>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e 8"/>
              <p:cNvGrpSpPr/>
              <p:nvPr/>
            </p:nvGrpSpPr>
            <p:grpSpPr>
              <a:xfrm>
                <a:off x="5004048" y="1305324"/>
                <a:ext cx="1625243" cy="2123676"/>
                <a:chOff x="7020272" y="3862168"/>
                <a:chExt cx="1625243" cy="2123676"/>
              </a:xfrm>
            </p:grpSpPr>
            <p:cxnSp>
              <p:nvCxnSpPr>
                <p:cNvPr id="10" name="Connecteur droit avec flèche 9"/>
                <p:cNvCxnSpPr/>
                <p:nvPr/>
              </p:nvCxnSpPr>
              <p:spPr>
                <a:xfrm flipH="1" flipV="1">
                  <a:off x="7271909" y="4149202"/>
                  <a:ext cx="6775" cy="17646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020272" y="3862168"/>
                  <a:ext cx="34176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endParaRPr lang="fr-FR" sz="2000" dirty="0">
                    <a:latin typeface="Times New Roman" pitchFamily="18" charset="0"/>
                    <a:cs typeface="Times New Roman" pitchFamily="18" charset="0"/>
                  </a:endParaRPr>
                </a:p>
              </p:txBody>
            </p:sp>
            <p:cxnSp>
              <p:nvCxnSpPr>
                <p:cNvPr id="12" name="Connecteur droit 11"/>
                <p:cNvCxnSpPr/>
                <p:nvPr/>
              </p:nvCxnSpPr>
              <p:spPr>
                <a:xfrm>
                  <a:off x="7278684" y="5769820"/>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7270576" y="4448079"/>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218795" y="4262278"/>
                  <a:ext cx="42672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r>
                    <a:rPr lang="fr-FR" sz="2000" i="1" baseline="-25000" dirty="0">
                      <a:latin typeface="Times New Roman" pitchFamily="18" charset="0"/>
                      <a:cs typeface="Times New Roman" pitchFamily="18" charset="0"/>
                    </a:rPr>
                    <a:t>2</a:t>
                  </a:r>
                  <a:endParaRPr lang="fr-FR" sz="2000" baseline="-25000" dirty="0"/>
                </a:p>
              </p:txBody>
            </p:sp>
            <p:sp>
              <p:nvSpPr>
                <p:cNvPr id="15" name="Rectangle 14"/>
                <p:cNvSpPr/>
                <p:nvPr/>
              </p:nvSpPr>
              <p:spPr>
                <a:xfrm>
                  <a:off x="8218530" y="5585734"/>
                  <a:ext cx="42672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r>
                    <a:rPr lang="fr-FR" sz="2000" i="1" baseline="-25000" dirty="0">
                      <a:latin typeface="Times New Roman" pitchFamily="18" charset="0"/>
                      <a:cs typeface="Times New Roman" pitchFamily="18" charset="0"/>
                    </a:rPr>
                    <a:t>1</a:t>
                  </a:r>
                  <a:endParaRPr lang="fr-FR" sz="2000" baseline="-25000" dirty="0"/>
                </a:p>
              </p:txBody>
            </p:sp>
          </p:grpSp>
        </p:grpSp>
      </p:grpSp>
      <p:sp>
        <p:nvSpPr>
          <p:cNvPr id="28" name="ZoneTexte 27"/>
          <p:cNvSpPr txBox="1"/>
          <p:nvPr/>
        </p:nvSpPr>
        <p:spPr>
          <a:xfrm>
            <a:off x="7668344" y="2168860"/>
            <a:ext cx="1141851" cy="923330"/>
          </a:xfrm>
          <a:prstGeom prst="rect">
            <a:avLst/>
          </a:prstGeom>
          <a:noFill/>
        </p:spPr>
        <p:txBody>
          <a:bodyPr wrap="none" rtlCol="0">
            <a:spAutoFit/>
          </a:bodyPr>
          <a:lstStyle/>
          <a:p>
            <a:pPr algn="ctr"/>
            <a:r>
              <a:rPr lang="fr-FR" dirty="0" smtClean="0"/>
              <a:t>doublage</a:t>
            </a:r>
          </a:p>
          <a:p>
            <a:pPr algn="ctr"/>
            <a:r>
              <a:rPr lang="fr-FR" dirty="0" smtClean="0"/>
              <a:t>de</a:t>
            </a:r>
          </a:p>
          <a:p>
            <a:pPr algn="ctr"/>
            <a:r>
              <a:rPr lang="fr-FR" dirty="0" smtClean="0"/>
              <a:t>fréquence</a:t>
            </a:r>
            <a:endParaRPr lang="fr-FR" dirty="0"/>
          </a:p>
        </p:txBody>
      </p:sp>
      <p:grpSp>
        <p:nvGrpSpPr>
          <p:cNvPr id="19" name="Groupe 18"/>
          <p:cNvGrpSpPr/>
          <p:nvPr/>
        </p:nvGrpSpPr>
        <p:grpSpPr>
          <a:xfrm>
            <a:off x="974806" y="4355812"/>
            <a:ext cx="1224136" cy="936104"/>
            <a:chOff x="974806" y="4355812"/>
            <a:chExt cx="1224136" cy="936104"/>
          </a:xfrm>
        </p:grpSpPr>
        <p:sp>
          <p:nvSpPr>
            <p:cNvPr id="29" name="Rectangle 28"/>
            <p:cNvSpPr/>
            <p:nvPr/>
          </p:nvSpPr>
          <p:spPr>
            <a:xfrm>
              <a:off x="1694886" y="4355812"/>
              <a:ext cx="50405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Flèche vers le bas 29"/>
            <p:cNvSpPr/>
            <p:nvPr/>
          </p:nvSpPr>
          <p:spPr>
            <a:xfrm rot="16200000">
              <a:off x="1118822" y="4499828"/>
              <a:ext cx="360040" cy="648072"/>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p:cNvGrpSpPr/>
          <p:nvPr/>
        </p:nvGrpSpPr>
        <p:grpSpPr>
          <a:xfrm>
            <a:off x="2267597" y="4668702"/>
            <a:ext cx="651425" cy="328908"/>
            <a:chOff x="2267597" y="4668702"/>
            <a:chExt cx="651425" cy="328908"/>
          </a:xfrm>
        </p:grpSpPr>
        <p:sp>
          <p:nvSpPr>
            <p:cNvPr id="31" name="Flèche vers le bas 30"/>
            <p:cNvSpPr/>
            <p:nvPr/>
          </p:nvSpPr>
          <p:spPr>
            <a:xfrm rot="17160000">
              <a:off x="2549981" y="4628569"/>
              <a:ext cx="90010" cy="6480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Flèche vers le bas 33"/>
            <p:cNvSpPr/>
            <p:nvPr/>
          </p:nvSpPr>
          <p:spPr>
            <a:xfrm rot="4440000" flipV="1">
              <a:off x="2546628" y="4389671"/>
              <a:ext cx="90010" cy="648072"/>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4" name="Groupe 23"/>
          <p:cNvGrpSpPr/>
          <p:nvPr/>
        </p:nvGrpSpPr>
        <p:grpSpPr>
          <a:xfrm>
            <a:off x="3747889" y="3969620"/>
            <a:ext cx="3808462" cy="2123676"/>
            <a:chOff x="3747889" y="3969620"/>
            <a:chExt cx="3808462" cy="2123676"/>
          </a:xfrm>
        </p:grpSpPr>
        <p:pic>
          <p:nvPicPr>
            <p:cNvPr id="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4153" y="4941168"/>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7" name="Connecteur droit avec flèche 36"/>
            <p:cNvCxnSpPr/>
            <p:nvPr/>
          </p:nvCxnSpPr>
          <p:spPr>
            <a:xfrm>
              <a:off x="6012160" y="5197842"/>
              <a:ext cx="0" cy="6794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6012160" y="4547448"/>
              <a:ext cx="0" cy="67943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flipV="1">
              <a:off x="5580112" y="4569785"/>
              <a:ext cx="0" cy="1307487"/>
            </a:xfrm>
            <a:prstGeom prst="straightConnector1">
              <a:avLst/>
            </a:prstGeom>
            <a:ln w="38100">
              <a:solidFill>
                <a:srgbClr val="009900"/>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5301208"/>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1" name="Groupe 40"/>
            <p:cNvGrpSpPr/>
            <p:nvPr/>
          </p:nvGrpSpPr>
          <p:grpSpPr>
            <a:xfrm>
              <a:off x="5000903" y="3969620"/>
              <a:ext cx="1625243" cy="2123676"/>
              <a:chOff x="7020272" y="3862168"/>
              <a:chExt cx="1625243" cy="2123676"/>
            </a:xfrm>
          </p:grpSpPr>
          <p:cxnSp>
            <p:nvCxnSpPr>
              <p:cNvPr id="42" name="Connecteur droit avec flèche 41"/>
              <p:cNvCxnSpPr/>
              <p:nvPr/>
            </p:nvCxnSpPr>
            <p:spPr>
              <a:xfrm flipH="1" flipV="1">
                <a:off x="7271909" y="4149202"/>
                <a:ext cx="6775" cy="176463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020272" y="3862168"/>
                <a:ext cx="34176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endParaRPr lang="fr-FR" sz="2000" dirty="0">
                  <a:latin typeface="Times New Roman" pitchFamily="18" charset="0"/>
                  <a:cs typeface="Times New Roman" pitchFamily="18" charset="0"/>
                </a:endParaRPr>
              </a:p>
            </p:txBody>
          </p:sp>
          <p:cxnSp>
            <p:nvCxnSpPr>
              <p:cNvPr id="44" name="Connecteur droit 43"/>
              <p:cNvCxnSpPr/>
              <p:nvPr/>
            </p:nvCxnSpPr>
            <p:spPr>
              <a:xfrm>
                <a:off x="7278684" y="5769820"/>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a:off x="7270576" y="4448079"/>
                <a:ext cx="1019079" cy="13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218795" y="4262278"/>
                <a:ext cx="42672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r>
                  <a:rPr lang="fr-FR" sz="2000" i="1" baseline="-25000" dirty="0">
                    <a:latin typeface="Times New Roman" pitchFamily="18" charset="0"/>
                    <a:cs typeface="Times New Roman" pitchFamily="18" charset="0"/>
                  </a:rPr>
                  <a:t>2</a:t>
                </a:r>
                <a:endParaRPr lang="fr-FR" sz="2000" baseline="-25000" dirty="0"/>
              </a:p>
            </p:txBody>
          </p:sp>
          <p:sp>
            <p:nvSpPr>
              <p:cNvPr id="47" name="Rectangle 46"/>
              <p:cNvSpPr/>
              <p:nvPr/>
            </p:nvSpPr>
            <p:spPr>
              <a:xfrm>
                <a:off x="8218530" y="5585734"/>
                <a:ext cx="426720" cy="400110"/>
              </a:xfrm>
              <a:prstGeom prst="rect">
                <a:avLst/>
              </a:prstGeom>
            </p:spPr>
            <p:txBody>
              <a:bodyPr wrap="none">
                <a:spAutoFit/>
              </a:bodyPr>
              <a:lstStyle/>
              <a:p>
                <a:r>
                  <a:rPr lang="fr-FR" sz="2000" i="1" dirty="0" smtClean="0">
                    <a:latin typeface="Times New Roman" pitchFamily="18" charset="0"/>
                    <a:cs typeface="Times New Roman" pitchFamily="18" charset="0"/>
                  </a:rPr>
                  <a:t>E</a:t>
                </a:r>
                <a:r>
                  <a:rPr lang="fr-FR" sz="2000" i="1" baseline="-25000" dirty="0">
                    <a:latin typeface="Times New Roman" pitchFamily="18" charset="0"/>
                    <a:cs typeface="Times New Roman" pitchFamily="18" charset="0"/>
                  </a:rPr>
                  <a:t>1</a:t>
                </a:r>
                <a:endParaRPr lang="fr-FR" sz="2000" baseline="-25000" dirty="0"/>
              </a:p>
            </p:txBody>
          </p:sp>
        </p:grpSp>
        <p:pic>
          <p:nvPicPr>
            <p:cNvPr id="49" name="Picture 2"/>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47889" y="5013176"/>
              <a:ext cx="140017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0" name="ZoneTexte 49"/>
          <p:cNvSpPr txBox="1"/>
          <p:nvPr/>
        </p:nvSpPr>
        <p:spPr>
          <a:xfrm>
            <a:off x="7656309" y="4809926"/>
            <a:ext cx="1470724" cy="646331"/>
          </a:xfrm>
          <a:prstGeom prst="rect">
            <a:avLst/>
          </a:prstGeom>
          <a:noFill/>
        </p:spPr>
        <p:txBody>
          <a:bodyPr wrap="none" rtlCol="0">
            <a:spAutoFit/>
          </a:bodyPr>
          <a:lstStyle/>
          <a:p>
            <a:pPr algn="ctr"/>
            <a:r>
              <a:rPr lang="fr-FR" dirty="0" smtClean="0"/>
              <a:t>génération</a:t>
            </a:r>
          </a:p>
          <a:p>
            <a:pPr algn="ctr"/>
            <a:r>
              <a:rPr lang="fr-FR" dirty="0" smtClean="0"/>
              <a:t>paramétrique</a:t>
            </a:r>
            <a:endParaRPr lang="fr-FR" dirty="0"/>
          </a:p>
        </p:txBody>
      </p:sp>
      <p:pic>
        <p:nvPicPr>
          <p:cNvPr id="16386" name="Picture 2"/>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6288" b="22770"/>
          <a:stretch/>
        </p:blipFill>
        <p:spPr bwMode="auto">
          <a:xfrm>
            <a:off x="6856263" y="3092191"/>
            <a:ext cx="2143125" cy="87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3482" y="5589240"/>
            <a:ext cx="1322340" cy="1107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75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5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 photons uniques (1986)</a:t>
            </a:r>
            <a:endParaRPr lang="fr-FR" dirty="0"/>
          </a:p>
        </p:txBody>
      </p:sp>
      <p:sp>
        <p:nvSpPr>
          <p:cNvPr id="9218" name="AutoShape 2" descr="data:image/jpeg;base64,/9j/4AAQSkZJRgABAQAAAQABAAD/2wCEAAkGBhQSERUUEhQVFRUVGBgXGBgWFRUXFhUVGBcXFxcXFRcXHCYeFxkjGRUUHy8gIycpLCwsFR4xNTAqNSYrLCkBCQoKDgwOGg8PGiwkHCAsLCwsLCwsLCksLCwsLCwsLCksKSwsLCwsLCksLCwsLCwsKSksLCkpLCwsLCwsLCwsLP/AABEIAN4A4wMBIgACEQEDEQH/xAAcAAACAgMBAQAAAAAAAAAAAAAEBQMGAAECBwj/xABBEAABAgQCBwUGBQMDBAMBAAABAAIDBBEhBTESIkFRYXGBBjKRscETIzOh0fAHQnKC4WLC8RRSshZDkqJEg5MV/8QAGQEAAwEBAQAAAAAAAAAAAAAAAQIDBAAF/8QAIxEAAgICAwABBQEAAAAAAAAAAAECESExAxJBIgQTMlFxYf/aAAwDAQACEQMRAD8Au0lk39Y9VPiQ1x+k+YUEhl+4eaIxIazf0n0WNaPUf5AEh8VvMppOj3b+ZSqTPvRzTec+G/mUsdMMtoXYR3n9PJBTmQ5nzKOwga7uQQU6LdT5lM9HLY0w/wCEeRUn5xyPoo8OHuj1U9NYcvomQj2yGa2cwkEwNZ3VWGaGXMJBMDWd1Qewx0QTQt0Usnl1XMcWPJblB5oyCh0HhsOpyDfEVvRVPGZwkk6dgDqg2pzy63zHJSdqe0zpdgYwNLnAgZ6p2k3tQH5ryuZjFxuaoPOB4qlbG01i2iSWPcDw5768kvm8QfFOu5zqZVNaD7JQrG1RsHDXOHJdUY7KLtPQGXha9onEDs/XO31+ild2c8UPuwD9iYh0uakZE+wmL+z7ghjhbh0R7xYv2prwklsRitpoRHgg213Z8sk1le3k5Cp72oBrRwBHWoSJ0Bw2KE1TKhXa2X2V/EsvoI8MCgI0mW41obHkrU2eZEhh7HBzTS49RsXiyd9msddBiUrVjiAR5UR0LSZ7bhnw2fu81Oc3cvqhMGigsbS93cxkjC27v0/VcRezimf6meQSoDWPMpsTSv6m+QSkd7qUGPEeBqxY02WJyQqkcjwcP+SKxEaw5H0Qcpk7mPMI3EM29fJRWiz/ACFct8Uc06me4/mUlgfEHMJ3MjUfzKSPoZbQswo67uQQ073R18yp8KOu7kPJQzp1B+7zKbw70Y4d8E9VP+YcihsNPujyKJ/MOR9EyEeyOZyHMJDMN1ndU+mtnMJFNd53VcwxIZjJcwIuiHHdU+AJXUz3eirXaideyCQ2wcaEnO48Bat10mPBWVLH8SMWK4m9Tt3bB80vlpRzzqhEQ5XTeGjqdvElWvD8PDGgAWUuTlXGsbNMOLu86FuHYFTvJ3AkgLUsPmiocKg4otkuRsqsbk5PJuSUVSABLDYPveuhL/JEluaidYIBBTB2FBzEmK1CPLttFEXIKVHUJpiSS6Ykxu8FYnNqhIsCqtDkaElBMq0aAWlcNNCnc9AJbQ7DnuSWI2hW2EuyPP5OPo8F6wD8RPZOaHwzoDaHXFQBWlNwXqcOIHAuBqC2tuq+cg6i9h/D7H/bSuiTrQ2hh5NFGnwomWCM0mrRbHix/Uz0Scd48ym7sjzZ6JPXXPMrmJEdhyxaCxOTFUr+bn6hHT+bOZ8igJM9/qj578vP0KitFpbFUI+8HMJ3H7j+vkEkb8Qcwnkbuu+9iSPoZeCnDPiH72KObGp4+ZUmHH3h+9ijmx7sdfMpvDvQ3DD7ooo94cj6ILCz7o8kY7vDqitCPZxM7OYSOb77uqeTP5eYSOc7zuq5hiRR+70VR7YEezAJ21pvt5fVW6MdXoqD2peYkw2GP6R43r8/kukU4tnGBSerpnN3/H+T6Kyy8BBSsClKZCn8JzLwqi/zXmyfeVnqxXVUahy1cvBFGBQZKRsH7C6cxGjrAIkE1y++KidAJz8Nn8Jo1nE+d1MYYGwJlGwd6K7FljyQrodFYJuGN1K/fS3klczL5ffikcaGUrFkS91wBdTRRRRhu9BDAU5Dsbca7lVomatOKxaNoMyT8lV4mZW/g0YPqDhwVg7E4x7CYAcdWJqE7icjyrRIaLGGhHBXZmR9FV1TzZ6JT+c/qPotdm8UEeWa+t9QHmMz6rbh7w8/ogyaVNodBqxYFioSEsvbT5FMZwWZzHkUtg/n6+qZTXdbzaorReWxT/3BzCexu6772BIonxB97U8id133sSx9DLwVYf8AE6+iydHux18ytSHxOvotzo92OvmUfAek2GfBPJGu7w5FA4UfclGuOsORRQr2czAy5hIpvvu6p5MZDmEkmjrHquYYkMQavRVCYkdKcc/YGtpzIAPyHzVrnY2hCc7PRaT8l5kcfie1MQmldgypuQ5E2qRbhw7ZfpWTR8OFRVfCu1LHaIdZ2V8t2atktMBwosbhRuU7MbDG1bB4rqIAuoULaCu6nORETvFVwI3MffD6Iwwrf4Q0WWoj1aB2TIol67UvmDeyK00JNOoPuyRjoAmM7IcWJ3D1U4brfNRTTaNcfu6VKx2yv4pMX8fmSlL2oycfU/NcNYNG/wDOea9DjVIw8vyZCIdh1WGB9+FPNTmIBbba/CijfMXKoSwXv8NMS1IkInJ7SOp+tuoVva73h5/ReY9gZoiYc0fnDfHSFPmR816YPiHn9Eoj/Y8qtLAsVTOJoAu/r6plMdxvNqXQO8773phGd7sft8worRaWxXHHvB97U8I1HcvRJJn4g5p3paruQ8ksds6WkJ5L4nUeSknB7vx8yopQ+86hSzXw/vej4d6SYT8EouINdvIoPCPhFGxO83kVy0K9nMfIcwkUz3z1TyPs5hJJnvHquYYkMYanT0VRwiFCaSx0PSvezadKmuRCtU7E0YdeFOpVMi4ISXPa94rsbWo6bVLmawrNX062xriPZqXiCoaYR3tpTmW1yXGEGJCJhucHUyI3IOSlYrR7yO8tvRprn+4GnRMsEhVcSbDLP5jd/CjKXlmqMRxMxXBlQ2p4eaTx+0xhNOk012f5+80/jTIbYFJJ4s/MNI7gCac13ZIHVsDg/iADTSZTZy6ooduIRFxb062QUvhUCKbwhTmQ7nYrc72FhkVhvc0nY648c/FVjNMnKDQfK4wyKbHfSlFHHi1N1WI2ExYBq2tReoG7jsPyKYSuJ+0sbOHmkmvUUi/2NBnUZUr/AAhcQGob3+l0UxxICHnYdWO3kUH3yqpLY70VCZN+f1I+igiu3ff2VqI5Rkr0UjBNmnOXLitlaTkR12KvOQudT0B9SF61/wBw815Z2DZWZJ/2try12D1XqLD7w81Jv5UN4h6CsWgViqZxNA77kwi/CHJvmEqgxPeOR7ovueg81FF2sgc33xzTkHVPL0SOdfrjmnLH6p5eiC2zpaQqlu+eYUsb4fj5lQy7tc8wpIg934+ZXeHPZLhHwijoneHIoDCPhH72o6L3m9UVoV7OY+Q5hJpnvHqnUbZzCTTPePVczoimddpPa3Y0VPM/x5oc0H8U+S4jvJiuA4D/ANQpmQabLrFNtyZ6fFGooBmYZJAvU+I+iPlYOg2u7IKGDCq4uKkmYyWiyRGIhJQ0yw0IqQHbkQw7UZClQ5p+S5I5sqrWx4J0oRDxW7HUrzF6+GW5MH4y4tGlDe1xFaNNaV37gdybwsOoQdEEDZb5VU7oLdjRW1iBs81TtjJJ7K1Dmy+lQeGyymdhjS4OaADt3eKYzkIWqAOViOqx0IAbaqd1obYE11DvuVp0Tfu9FxFiblCXapPNcnkNYKfMt1yOKxksSQACSdgzy3I+FLEv4g0+n08FZJCVhwodemke885UB2Dktr5OqMi4uzK//wDwqAaV3OyaPvldKp6VMN1DtFR5eiuEJpEVoIGkSakbeXAZBIe1rKRm02sB8S75occ22Pz8cYwtIM7AwyY0RwyawV6vZ9D4L0qB8U81WOx2CGXl3mIKPiBriNrRpENB47eqs8uPeFddzMrxEfrS501i0mUrMvF945EOn2iDTTbWmRcK57kljxveOA/N5IaLJ14dFjlydcI9CPF2yx1iEcAgk7QmUHGoNCPaNrTImnmqe6VJFBpW3E2XMtots8a2ddhCm+Z3aQ/2E1VlnlooLjQjMZIqI/3aqf8AqjDcHAhhJsCe9wLdvmn4xFhhCpoaXG4nzVYTtZI8nF1YxwZ3uj97Ue/vDkUlw2fY1pbWo37iTbSGwcVLO46GmrBp6NjcDoCbV50VLVEXF2M4+zmEome91KMESK4tLmsht0hape8im0gBrT/5IGcdRx4VK5sCEUA1e473H6ImKakNG2yBwyJlXmsnJ2hDhcNN+A3mnGiw7Z6ukkNjhhDSd2dNtbUSydhbti6GLBzak2rYNuSTkAhmzxdSsJ5B/SeNxWqfegqVbO5KPWx20onUODo5XG5V+PHaS0Q7kkU3p7p0I4+m1cgMkrQ1C7z5FbsoHxtGwyXUDZkeCK/fglU3ayKiTVUum421TYUgDT80PiEejQBxryWw+55qONGo0kgEHLoNv3tT8aydN4B8Jhl7r/zx++KsOHSwoSblpIAOTW1OQ3pb2cAY0veKUDnHgBYeqcSU20Nudd+yhABJ0jTedniqv8rFisEEcNEVrjYBrnHgAKZdVnZ/s6XRzHmG0cdaGw/kH5dLiBs2FCYhOj2rabS0Dk0gk9XE+AVyL/e/t/uS3QnM/CJx1f2N/wCSKg/EKFZdv/1/3ItopEKpxmSY4osXK0thlPO8Qe7Tc5l6HZdSSk4SLm9R4EVTONLUSDEpB9dODZwzGx3ArzGrZ7UaSosRiaiRYoCLkUpfZX7KIwnFPaNGkNF+eiTexofviN4TDFITXQibNqDc3paxonUE9gbpYKyzC4sV5IBN2tP6a3A4E0rwrxTN0o5g6mpNRU5Vr4DkVtvah7HB0JrWgkFw73HZxrWmw0G2vMbFnxiA5xO0UptJNWmwrUmxofTQ3EyxUrzon7Mzb3RGBxZQ1Y4VJeKVu7RyzFj6K0y0CH7YBtHDRLrjbpUB3E0GaTYNhriC4UNc3UF62rUG+V1YZPD/AGbq5ucL7gBkBwz8UkUT5WrwFxNnNJMSPe6+SdxNnNI8UNK9fJUkRiVaXiaoCkgxDSygZTRCUnThvqwkitabR12rDFWerQ/i4ewAVaK76C9SpjIitjTrsQZxsOA0hfaMvNHwcQY64IHP02KiEcJIIl5FkPWoK7TtRjiCKhLnRqLcCY3ZIsCb9DIrtX5IGPFWGYzQ8Q1zUmypr2iBxGKAES54A3pNNuLnBckctnUPIqGK7fsyXTo1AgokYVAJoCRU7ht+SrFAY+waXd7MuNmnKu2lx81PiusGOf3RuAAKMiT7BDDRqigIqKatLEV2USDGcU0xotyFL7KbKI1kW/QKYmdKKCMtnIL0cHXaf6PULy951gvVZCFpaB3sHoi43RDkfrNycKoB/o/uUkT4pRTING/sPmhYvxjyWiMaRkbtjVYuVisRKhCxX8sQU4/lP05FEvlxS11kxJAiwqhIFYRoTVpy/pP0Xm0z2cPKF2KYUSNJpLXA6QpahpSvhZLHwYz260U0yNG0PVXaPA0oekNip+LYdG0h7N5YHWNK0/zxVEqedC3axsbYRhjRBaAK1GsDt5pViOAufUBjaA2eSdIDdSl+pRvZeZOjok1LNXmK2NeKsswW6IBGaVyrR0l4yXsyQYFgAMqDIUtQck5f3xyKr/Z2JRsUVsIlvBtaJ4YlSDw2qsZrqmzByRqTSJIuzmkWKyz36WiN/AJw+J18lwW1zSy5L0dGNHlrZy1rqSG+9aVUeOSPsJh7MgDbkbj74ImWbZQ1lHpJ2SiLDNnNoeItla6niSUIiwb0t5LcORr1XUOU0eFEym0HsDQ8PeDqRHBu7PzWm6bHaJNRvpTxCMdFI5eaJ/6bmog0mwIhGytG15BxBKXMnhAlKK/J0ACKb1Wy8UQ03BiQSWxWOY4ZhwoRuXEGIXkBovfalp2HawSRo2xLHx6FGxpKIKg0r80I7BIj26TT4qir06qF8aYqhgC40GZNBzNlzFadItIoRmiMOgB8aGytAXAE7gLn5BaUkkRcrLR2nhhrmAbIYH/jUKtxHW/aFcMVwr2hFXEECg2imaqmIYbEhd4WpTSF2nqpRQkXiiEMq8DiF69hDfdw/wBA9F5nhEjUhxG5em4V8OH+k+atBekOZ+E7jq/tPmgYp98eSMdl+13mgYp98eSoQQ10li5qsVSZQML7U1f7OKNE7OO9PJpjXsLrUoqlMYCIo0WWc25edp2D7yUEpjUaVd7OMCW+nqFhjUkevJUy1Skw5g0IliLt4038aKfH5mHo6VW00QTfbS/zSGPjH+rAhQga/wC8g1aN9d4RMv2McaGJFc/aBelRlXei5VgNLbN4bJ0ILdoBFdxAqOdU3nH6nJFwJUAA77oDGYmqQFmmqQLthvZmD7hrtri51ebiB8gE50EJ2dg6MtCH9APjf1TPQTJYMc38mQhq6aVssWmlEUpn4gYfqCMBlqu/tPoqvITeQXp2LyTY0CJCP5mkV3HYfFUOa7PiGA01a9opXYeJ3pZSUVk1cUsUFy8wN/H+US94JVcjx3QqaVOYuP4URx4VzTRtrBRl/wAEgMh+ziuaDFiuLYIdcANNHP8A1F2q2uVyr7CgaTHe3hNbxa4uDhv3+KpMCegQ/wDSxozm6MOWhPY25c5xDiCKW75Pgn+B457eC+LpUaSWt5i3mVv40oqjx+ZynLsIcam4b48OUFHMiBzYUQ6dYUxQubDJcTWG8NLS3eQbWKq0PDgCHsq2txw2Fp5EEdFa8bkBBmpCGxrYjokYP0nVOjoua6I8X71CabtFLjAFyMnPiOH6XRHkLnFPZXj5HHMRVPRg7R9oACBnsp97FC/EGNFiEbiDASWbDmN9RccvqozgkNoBpQrFyUpNI9OEnKKbK/iUGHFFW10+Rp1JXGGYUYbg59N1a5AqywWs3Cy4mY0PRIF9iTs6oLGsuwOht0r2uo4kg2hvbcbj5rjBZoOh6J7zai9iWjI3505qOenKGgTJ0jK07o5bh7GijbBOcNnWta1praorzNUpl5cm5RLorWKkeRoWUUxy2KCLGuq7zQUY++P6UvbNE5VHFStnNer91KjzIVlNMm4UPwsXDHAiouDtWK5AqOGM1BxqfHL5UUc3h4ixCCAQ1u3ef8I1rQ3RHIImVYPavG8NI5XHovMPZb9MwvCmQzqtAtsCZGwB2goeHG8RmpS+oVI1RCTdkMw6lRsN2+Zb6j+FWcTnSTo7TanM0T+fiUYfvw4qv4HK+3mBW4BvyH8rPN2x06Vl3lYgDQNwARjHVWnSQ2LhgAKorWzE2nomXDxVSrTQnFIXNoKKOZlWvFHAEKQ3cF1FF0FoJWMU7IQngirgOGzlVVdv4bRnh7mUdoP0MyCRRrg4WyIcF6NFTLCJ+FBYfaRGMBdUabmttQbyjw4nWkNLkko/sr/YWQeGCXm5Z1YIIhve3SY+EXaWhpCwc1xNAcweCsUWNLsa6CIZhgV7tCKm9aZ508EQ/tZKD/5MD/8AVn1XmvaLtAwzrjAiOe8uGgGUfDez2dKd4CunxtRbrUVgyKMuSTbVFmxPFNRpYC6K8aDTokiXDgWvcXUs9zaig2VKVRIobYbLAcBa6HwHtS+L7WFEhhujr1FbEChaRe+3NK3Yy5+s1msxrXODTpVY8Vtxbao23og5YtF+Pjp1IPMpV1a1dXx31XOITtNUDSd8hzOzzSz/AKqa46LAfaGmYIoDcVrkNvFO5CXAFXXJzJ2nesUlnCPTwkAQMMe4VLs7mlh9UZLYSRmV1FxGrvZw8xmdg4DeV27CqjSc5xP6j5VSpCu/QfEoBDatNHNuPpyQ2CPEWrjYjNu4/RFOwdh5qOPhehcZ7CLELqEasYxHeCDivBNkPLzxiilBpNs6m/fTcc1M2rc7ok6o7DqC6HdOgFSOIfmCOWSlhSbQnFBP9a1bRTorQdngsRs47LLg8lKx/vm8iPou4Tc+CXQ4pMRx3DZsvUKDxk2rI+LQH8/P7quXnRQ8SavWuwFKsUxQCt8l3ch1shx/FaMIGZsnPYTDvZQtJw1n3vuVSwWSdNTArlmeAXpQhaNANiC/YnK6XUYlQxYS7huqFis8mTRCwLomi2WLTwlqggoOsiYoQ4bdFRBYIR0NLYG9DRJprdV3zRj2rz7t/OvZFaGmmqllFy0PBW6J8U7MMjRi6EQ1tL2tXgAgY/YlzTURP/U+hRPYXF9NrmPOs2/Q5Hxt4KxzMvEf3dGm8uFPAFNHtHDNUWeeTGJxZN1NM0J2UIJIuXA8Fzg/asQidFrTpjRPeBIuABWtLEhWLtB2YDoMSms8ix2Ai4p97V5eCWO3Fp6ggrXw/Jf6jN9RPpLWGenSWH114mk6I4NA0qVAADWtFABkBU8EympsNIhMOtSrj8qBVCV7bVZTROkBsy6FLTisZ0QxACANuee9I4yNCnClTPQpSHChAuJpw2k7yUsxrtiG6sO52UvTiq0+fjRaC5ruFU0wfCvZODn0cXCxzoTmOaDaWxutsklu1ZJADXk2zGZ51TyXxB0QGrdEAbSCSeiEfFbEYYYFAKF1LGuYodmwoeBHfCNHglpycP7qbeKnaG6kk4TAeIw7uTxvG/p9U1bFDr7NiHilsRhGYyQGCzVjBdnDNuLDl4ZeC4jKPo7hkAVUUWZqaNHVdFtqKGZihooMygTSIHUrmsW2ylrm6xdTGtE0QxqXDW/ur5ZonD5MjO9c9gU7IJ3NHRSOJAJOxJRZy8AY7QCcvFVTFHF8UQ2XqaU4p/iMajSa8Suex+Eh0X27hXY3hxSLZzdKyydnMIECGBTWOZTePlVY9Y7JUrFGNu3ZLKvUrgg4BujdJMsoSSpnAK5iLCVj8l3gAZpuiXZBBsdrIw5JY6GkiCIqx2klA4ijQ6I6zGnK2bnf0iorzA2qyTMUAV8AMydwS6FBuXOu92fADJo4D5kkrmrHi6yeXQ5gyU6CTUCz+IdSvhn0XqcKEx4DgBfaF5z+I8joxWxNj7dR/BTv8PcZL4Gg41MPV6Zt+VuivWFJ/wAGUvlS/paY8C1DkvPMd7LsfFc86Qqc20pXiF6M41BsN6VTMtWhOZy4ISTTuJoioyXWaKthnZSHDZRzdIm9TnyTHDsBYCdldmxGxnkHhku4EUFJl7KUkqRuUwwMLgygOeVjvBWGVqCQL11mcd7eKIhxaOBWzQl2wi4P14JnFC2yuA+9dTImv34JzAhDRuEpnBUjRNHUvtrzRErOPbZ7CeIy+alHZWStDQMFLABViO7RnGEbatPIg/QeCsEabGjUW4EXVVjTIM3D5nyIVnsi9Fuc6grwQLNZ5dusOa7mH2oupcaIruHzP8JGiKQTRozN1iEIJusTUCh4VBHaSLon2dQEJPmjVFsqiuY9ENKDNxoBvV1wDDPYyzG7aVPPMhUeQHtJ+Ex2Va+AqvUBDpUbP4RivROaVUiBzrBSaNkOGoxgsmM7wDwW3U+lRY1lCtPXVQHk25aJsumiy50bLgALrFFPjhran+SdwCGiC6I9iKVoKpVgowYDS1ndBuH1XDiiKWQ5F06AUn8UKexg79N3yb/IVJ7N40ZaLU911jw3H73q1/ifMgxYMI5Na55P6iBTwZ81R8QY22jXK9d/DgtUIpx6v0STcX2Xh7BIz/tWi9QRXojSypNdi857CYw6vsTWgoQeG5egQ4pvxU4/F9Wae3ZdkDTMul7GUvvTqK2o50+aEmZa4G9GUfSsZ+Ef+3guXxR4n5Lc2DYb/wDKgjjZuCkx0BQG6UQu35ck5hsaBUpfhUKtOSNmrG6PEvTpvNCvFI5OWQ3Kiz0z76u0X+avGIP1DRefxzWKVSKuTI8sqil/p6DKv0mtO8AokmtON/p8qIeSZSHyai5aFf75eikcyQMW10WLE5M//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6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7" name="AutoShape 8" descr="Résultat de recherche d'images pour &quot;candl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34" name="Groupe 33"/>
          <p:cNvGrpSpPr/>
          <p:nvPr/>
        </p:nvGrpSpPr>
        <p:grpSpPr>
          <a:xfrm>
            <a:off x="467925" y="1489476"/>
            <a:ext cx="1614545" cy="1633265"/>
            <a:chOff x="2159695" y="1489476"/>
            <a:chExt cx="1614545" cy="1633265"/>
          </a:xfrm>
        </p:grpSpPr>
        <p:pic>
          <p:nvPicPr>
            <p:cNvPr id="37" name="Picture 5" descr="Man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887732" y="1489476"/>
              <a:ext cx="835842" cy="1260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38" name="Rectangle 37"/>
            <p:cNvSpPr/>
            <p:nvPr/>
          </p:nvSpPr>
          <p:spPr>
            <a:xfrm>
              <a:off x="2159695" y="2814964"/>
              <a:ext cx="1614545" cy="307777"/>
            </a:xfrm>
            <a:prstGeom prst="rect">
              <a:avLst/>
            </a:prstGeom>
          </p:spPr>
          <p:txBody>
            <a:bodyPr wrap="none">
              <a:spAutoFit/>
            </a:bodyPr>
            <a:lstStyle/>
            <a:p>
              <a:pPr algn="ctr"/>
              <a:r>
                <a:rPr lang="en-US" sz="1400" dirty="0" smtClean="0"/>
                <a:t>Hong - </a:t>
              </a:r>
              <a:r>
                <a:rPr lang="en-US" sz="1400" dirty="0" err="1" smtClean="0"/>
                <a:t>Ou</a:t>
              </a:r>
              <a:r>
                <a:rPr lang="en-US" sz="1400" dirty="0" smtClean="0"/>
                <a:t> - Mandel</a:t>
              </a:r>
              <a:endParaRPr lang="fr-FR" sz="1400" dirty="0"/>
            </a:p>
          </p:txBody>
        </p:sp>
      </p:grpSp>
      <p:sp>
        <p:nvSpPr>
          <p:cNvPr id="10" name="ZoneTexte 9"/>
          <p:cNvSpPr txBox="1"/>
          <p:nvPr/>
        </p:nvSpPr>
        <p:spPr>
          <a:xfrm>
            <a:off x="4763860" y="2775404"/>
            <a:ext cx="1815882" cy="369332"/>
          </a:xfrm>
          <a:prstGeom prst="rect">
            <a:avLst/>
          </a:prstGeom>
          <a:noFill/>
        </p:spPr>
        <p:txBody>
          <a:bodyPr wrap="none" rtlCol="0">
            <a:spAutoFit/>
          </a:bodyPr>
          <a:lstStyle/>
          <a:p>
            <a:r>
              <a:rPr lang="fr-FR" dirty="0" smtClean="0"/>
              <a:t>photons jumeaux</a:t>
            </a:r>
            <a:endParaRPr lang="fr-FR" dirty="0"/>
          </a:p>
        </p:txBody>
      </p:sp>
      <p:grpSp>
        <p:nvGrpSpPr>
          <p:cNvPr id="11" name="Groupe 10"/>
          <p:cNvGrpSpPr/>
          <p:nvPr/>
        </p:nvGrpSpPr>
        <p:grpSpPr>
          <a:xfrm>
            <a:off x="3203848" y="1750144"/>
            <a:ext cx="3071162" cy="963911"/>
            <a:chOff x="3203848" y="1750144"/>
            <a:chExt cx="3071162" cy="963911"/>
          </a:xfrm>
        </p:grpSpPr>
        <p:sp>
          <p:nvSpPr>
            <p:cNvPr id="3" name="Rectangle 2"/>
            <p:cNvSpPr/>
            <p:nvPr/>
          </p:nvSpPr>
          <p:spPr>
            <a:xfrm>
              <a:off x="4427984" y="2018567"/>
              <a:ext cx="612068" cy="695488"/>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a:endCxn id="3" idx="1"/>
            </p:cNvCxnSpPr>
            <p:nvPr/>
          </p:nvCxnSpPr>
          <p:spPr>
            <a:xfrm>
              <a:off x="3203848" y="2366311"/>
              <a:ext cx="122413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3707904" y="2299636"/>
              <a:ext cx="108012" cy="1265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p:cNvGrpSpPr/>
            <p:nvPr/>
          </p:nvGrpSpPr>
          <p:grpSpPr>
            <a:xfrm rot="21097339">
              <a:off x="5050511" y="2172070"/>
              <a:ext cx="1224136" cy="126585"/>
              <a:chOff x="5040052" y="2296253"/>
              <a:chExt cx="1224136" cy="126585"/>
            </a:xfrm>
          </p:grpSpPr>
          <p:cxnSp>
            <p:nvCxnSpPr>
              <p:cNvPr id="43" name="Connecteur droit avec flèche 42"/>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4" name="Ellipse 43"/>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6" name="Groupe 45"/>
            <p:cNvGrpSpPr/>
            <p:nvPr/>
          </p:nvGrpSpPr>
          <p:grpSpPr>
            <a:xfrm rot="427459">
              <a:off x="5050874" y="2362929"/>
              <a:ext cx="1224136" cy="126585"/>
              <a:chOff x="5040052" y="2296253"/>
              <a:chExt cx="1224136" cy="126585"/>
            </a:xfrm>
          </p:grpSpPr>
          <p:cxnSp>
            <p:nvCxnSpPr>
              <p:cNvPr id="47" name="Connecteur droit avec flèche 46"/>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Ellipse 47"/>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0" name="ZoneTexte 49"/>
            <p:cNvSpPr txBox="1"/>
            <p:nvPr/>
          </p:nvSpPr>
          <p:spPr>
            <a:xfrm>
              <a:off x="3340961" y="1750144"/>
              <a:ext cx="841897" cy="369332"/>
            </a:xfrm>
            <a:prstGeom prst="rect">
              <a:avLst/>
            </a:prstGeom>
            <a:noFill/>
          </p:spPr>
          <p:txBody>
            <a:bodyPr wrap="none" rtlCol="0">
              <a:spAutoFit/>
            </a:bodyPr>
            <a:lstStyle/>
            <a:p>
              <a:r>
                <a:rPr lang="fr-FR" dirty="0" smtClean="0"/>
                <a:t>405nm</a:t>
              </a:r>
              <a:endParaRPr lang="fr-FR" dirty="0"/>
            </a:p>
          </p:txBody>
        </p:sp>
        <p:sp>
          <p:nvSpPr>
            <p:cNvPr id="51" name="ZoneTexte 50"/>
            <p:cNvSpPr txBox="1"/>
            <p:nvPr/>
          </p:nvSpPr>
          <p:spPr>
            <a:xfrm>
              <a:off x="5242271" y="1763524"/>
              <a:ext cx="841897" cy="369332"/>
            </a:xfrm>
            <a:prstGeom prst="rect">
              <a:avLst/>
            </a:prstGeom>
            <a:noFill/>
          </p:spPr>
          <p:txBody>
            <a:bodyPr wrap="none" rtlCol="0">
              <a:spAutoFit/>
            </a:bodyPr>
            <a:lstStyle/>
            <a:p>
              <a:r>
                <a:rPr lang="fr-FR" dirty="0" smtClean="0"/>
                <a:t>810nm</a:t>
              </a:r>
              <a:endParaRPr lang="fr-FR" dirty="0"/>
            </a:p>
          </p:txBody>
        </p:sp>
      </p:grpSp>
      <p:pic>
        <p:nvPicPr>
          <p:cNvPr id="1024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6511" y="1552785"/>
            <a:ext cx="1671352" cy="162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Ellipse 11"/>
          <p:cNvSpPr/>
          <p:nvPr/>
        </p:nvSpPr>
        <p:spPr>
          <a:xfrm>
            <a:off x="6145940" y="2119476"/>
            <a:ext cx="175599" cy="36955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44"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71801" y="4709762"/>
            <a:ext cx="3218632" cy="196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e 26"/>
          <p:cNvGrpSpPr/>
          <p:nvPr/>
        </p:nvGrpSpPr>
        <p:grpSpPr>
          <a:xfrm>
            <a:off x="542313" y="3688530"/>
            <a:ext cx="2661535" cy="1300740"/>
            <a:chOff x="434824" y="4547957"/>
            <a:chExt cx="2661535" cy="1300740"/>
          </a:xfrm>
        </p:grpSpPr>
        <p:sp>
          <p:nvSpPr>
            <p:cNvPr id="87" name="Rectangle 86"/>
            <p:cNvSpPr/>
            <p:nvPr/>
          </p:nvSpPr>
          <p:spPr>
            <a:xfrm>
              <a:off x="2339752" y="5179717"/>
              <a:ext cx="756607"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0" name="Groupe 19"/>
            <p:cNvGrpSpPr/>
            <p:nvPr/>
          </p:nvGrpSpPr>
          <p:grpSpPr>
            <a:xfrm>
              <a:off x="434824" y="4547957"/>
              <a:ext cx="2414683" cy="1300740"/>
              <a:chOff x="434824" y="4547957"/>
              <a:chExt cx="2414683" cy="1300740"/>
            </a:xfrm>
          </p:grpSpPr>
          <p:sp>
            <p:nvSpPr>
              <p:cNvPr id="69" name="Rectangle 68"/>
              <p:cNvSpPr/>
              <p:nvPr/>
            </p:nvSpPr>
            <p:spPr>
              <a:xfrm>
                <a:off x="434824" y="4985105"/>
                <a:ext cx="172777" cy="3477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p:cNvGrpSpPr/>
              <p:nvPr/>
            </p:nvGrpSpPr>
            <p:grpSpPr>
              <a:xfrm>
                <a:off x="542565" y="5397485"/>
                <a:ext cx="2301820" cy="451212"/>
                <a:chOff x="542565" y="5397485"/>
                <a:chExt cx="2301820" cy="451212"/>
              </a:xfrm>
            </p:grpSpPr>
            <p:grpSp>
              <p:nvGrpSpPr>
                <p:cNvPr id="62" name="Groupe 61"/>
                <p:cNvGrpSpPr/>
                <p:nvPr/>
              </p:nvGrpSpPr>
              <p:grpSpPr>
                <a:xfrm rot="1618255">
                  <a:off x="542565" y="5397485"/>
                  <a:ext cx="1224136" cy="126585"/>
                  <a:chOff x="5040052" y="2296253"/>
                  <a:chExt cx="1224136" cy="126585"/>
                </a:xfrm>
              </p:grpSpPr>
              <p:cxnSp>
                <p:nvCxnSpPr>
                  <p:cNvPr id="65" name="Connecteur droit avec flèche 64"/>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6" name="Ellipse 65"/>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4" name="Rectangle 13"/>
                <p:cNvSpPr/>
                <p:nvPr/>
              </p:nvSpPr>
              <p:spPr>
                <a:xfrm>
                  <a:off x="1275197" y="5776689"/>
                  <a:ext cx="756607"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2" name="Groupe 71"/>
                <p:cNvGrpSpPr/>
                <p:nvPr/>
              </p:nvGrpSpPr>
              <p:grpSpPr>
                <a:xfrm rot="19981745" flipV="1">
                  <a:off x="1620249" y="5400500"/>
                  <a:ext cx="1224136" cy="126585"/>
                  <a:chOff x="5040052" y="2296253"/>
                  <a:chExt cx="1224136" cy="126585"/>
                </a:xfrm>
              </p:grpSpPr>
              <p:cxnSp>
                <p:nvCxnSpPr>
                  <p:cNvPr id="73" name="Connecteur droit avec flèche 72"/>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nvGrpSpPr>
              <p:cNvPr id="77" name="Groupe 76"/>
              <p:cNvGrpSpPr/>
              <p:nvPr/>
            </p:nvGrpSpPr>
            <p:grpSpPr>
              <a:xfrm flipV="1">
                <a:off x="547687" y="4547957"/>
                <a:ext cx="2301820" cy="451212"/>
                <a:chOff x="542565" y="5397485"/>
                <a:chExt cx="2301820" cy="451212"/>
              </a:xfrm>
            </p:grpSpPr>
            <p:grpSp>
              <p:nvGrpSpPr>
                <p:cNvPr id="78" name="Groupe 77"/>
                <p:cNvGrpSpPr/>
                <p:nvPr/>
              </p:nvGrpSpPr>
              <p:grpSpPr>
                <a:xfrm rot="1618255">
                  <a:off x="542565" y="5397485"/>
                  <a:ext cx="1224136" cy="126585"/>
                  <a:chOff x="5040052" y="2296253"/>
                  <a:chExt cx="1224136" cy="126585"/>
                </a:xfrm>
              </p:grpSpPr>
              <p:cxnSp>
                <p:nvCxnSpPr>
                  <p:cNvPr id="84" name="Connecteur droit avec flèche 83"/>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6" name="Ellipse 85"/>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9" name="Rectangle 78"/>
                <p:cNvSpPr/>
                <p:nvPr/>
              </p:nvSpPr>
              <p:spPr>
                <a:xfrm>
                  <a:off x="1275197" y="5776689"/>
                  <a:ext cx="756607" cy="72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0" name="Groupe 79"/>
                <p:cNvGrpSpPr/>
                <p:nvPr/>
              </p:nvGrpSpPr>
              <p:grpSpPr>
                <a:xfrm rot="19981745" flipV="1">
                  <a:off x="1620249" y="5400500"/>
                  <a:ext cx="1224136" cy="126585"/>
                  <a:chOff x="5040052" y="2296253"/>
                  <a:chExt cx="1224136" cy="126585"/>
                </a:xfrm>
              </p:grpSpPr>
              <p:cxnSp>
                <p:nvCxnSpPr>
                  <p:cNvPr id="82" name="Connecteur droit avec flèche 81"/>
                  <p:cNvCxnSpPr/>
                  <p:nvPr/>
                </p:nvCxnSpPr>
                <p:spPr>
                  <a:xfrm>
                    <a:off x="5040052" y="2362928"/>
                    <a:ext cx="122413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5544108" y="2296253"/>
                    <a:ext cx="108012" cy="12658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pSp>
      </p:grpSp>
      <p:sp>
        <p:nvSpPr>
          <p:cNvPr id="28" name="ZoneTexte 27"/>
          <p:cNvSpPr txBox="1"/>
          <p:nvPr/>
        </p:nvSpPr>
        <p:spPr>
          <a:xfrm>
            <a:off x="3153249" y="3963182"/>
            <a:ext cx="375424" cy="584775"/>
          </a:xfrm>
          <a:prstGeom prst="rect">
            <a:avLst/>
          </a:prstGeom>
          <a:noFill/>
        </p:spPr>
        <p:txBody>
          <a:bodyPr wrap="none" rtlCol="0">
            <a:spAutoFit/>
          </a:bodyPr>
          <a:lstStyle/>
          <a:p>
            <a:r>
              <a:rPr lang="fr-FR" sz="3200" dirty="0" smtClean="0"/>
              <a:t>?</a:t>
            </a:r>
            <a:endParaRPr lang="fr-FR" sz="3200" dirty="0"/>
          </a:p>
        </p:txBody>
      </p:sp>
      <p:cxnSp>
        <p:nvCxnSpPr>
          <p:cNvPr id="30" name="Connecteur droit avec flèche 29"/>
          <p:cNvCxnSpPr/>
          <p:nvPr/>
        </p:nvCxnSpPr>
        <p:spPr>
          <a:xfrm>
            <a:off x="7346445" y="4354046"/>
            <a:ext cx="0" cy="100061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4" name="Groupe 53"/>
          <p:cNvGrpSpPr/>
          <p:nvPr/>
        </p:nvGrpSpPr>
        <p:grpSpPr>
          <a:xfrm>
            <a:off x="218570" y="5690880"/>
            <a:ext cx="4785478" cy="474424"/>
            <a:chOff x="755576" y="3720032"/>
            <a:chExt cx="6773936" cy="671556"/>
          </a:xfrm>
        </p:grpSpPr>
        <p:grpSp>
          <p:nvGrpSpPr>
            <p:cNvPr id="55" name="Group 13"/>
            <p:cNvGrpSpPr>
              <a:grpSpLocks/>
            </p:cNvGrpSpPr>
            <p:nvPr/>
          </p:nvGrpSpPr>
          <p:grpSpPr bwMode="auto">
            <a:xfrm>
              <a:off x="6217590" y="3723948"/>
              <a:ext cx="1311922" cy="497237"/>
              <a:chOff x="1296" y="709"/>
              <a:chExt cx="1296" cy="343"/>
            </a:xfrm>
          </p:grpSpPr>
          <p:sp>
            <p:nvSpPr>
              <p:cNvPr id="89" name="Line 14"/>
              <p:cNvSpPr>
                <a:spLocks noChangeShapeType="1"/>
              </p:cNvSpPr>
              <p:nvPr/>
            </p:nvSpPr>
            <p:spPr bwMode="auto">
              <a:xfrm flipH="1" flipV="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0" name="Line 15"/>
              <p:cNvSpPr>
                <a:spLocks noChangeShapeType="1"/>
              </p:cNvSpPr>
              <p:nvPr/>
            </p:nvSpPr>
            <p:spPr bwMode="auto">
              <a:xfrm flipH="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nvGrpSpPr>
            <p:cNvPr id="56" name="Group 19"/>
            <p:cNvGrpSpPr>
              <a:grpSpLocks/>
            </p:cNvGrpSpPr>
            <p:nvPr/>
          </p:nvGrpSpPr>
          <p:grpSpPr bwMode="auto">
            <a:xfrm>
              <a:off x="2587938" y="3725981"/>
              <a:ext cx="1311922" cy="593133"/>
              <a:chOff x="3936" y="576"/>
              <a:chExt cx="480" cy="167"/>
            </a:xfrm>
          </p:grpSpPr>
          <p:sp>
            <p:nvSpPr>
              <p:cNvPr id="85" name="Freeform 20"/>
              <p:cNvSpPr>
                <a:spLocks/>
              </p:cNvSpPr>
              <p:nvPr/>
            </p:nvSpPr>
            <p:spPr bwMode="auto">
              <a:xfrm>
                <a:off x="3936" y="576"/>
                <a:ext cx="480" cy="71"/>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8" name="Freeform 21"/>
              <p:cNvSpPr>
                <a:spLocks/>
              </p:cNvSpPr>
              <p:nvPr/>
            </p:nvSpPr>
            <p:spPr bwMode="auto">
              <a:xfrm flipV="1">
                <a:off x="3936" y="672"/>
                <a:ext cx="480" cy="71"/>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57" name="Oval 30"/>
            <p:cNvSpPr>
              <a:spLocks noChangeArrowheads="1"/>
            </p:cNvSpPr>
            <p:nvPr/>
          </p:nvSpPr>
          <p:spPr bwMode="auto">
            <a:xfrm>
              <a:off x="3560762" y="375286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58" name="Oval 31"/>
            <p:cNvSpPr>
              <a:spLocks noChangeArrowheads="1"/>
            </p:cNvSpPr>
            <p:nvPr/>
          </p:nvSpPr>
          <p:spPr bwMode="auto">
            <a:xfrm>
              <a:off x="3538537" y="414656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59" name="Groupe 58"/>
            <p:cNvGrpSpPr/>
            <p:nvPr/>
          </p:nvGrpSpPr>
          <p:grpSpPr>
            <a:xfrm>
              <a:off x="4402764" y="3720032"/>
              <a:ext cx="1311922" cy="665324"/>
              <a:chOff x="4402764" y="3780414"/>
              <a:chExt cx="1311922" cy="665324"/>
            </a:xfrm>
          </p:grpSpPr>
          <p:sp>
            <p:nvSpPr>
              <p:cNvPr id="71" name="Line 17"/>
              <p:cNvSpPr>
                <a:spLocks noChangeShapeType="1"/>
              </p:cNvSpPr>
              <p:nvPr/>
            </p:nvSpPr>
            <p:spPr bwMode="auto">
              <a:xfrm flipH="1">
                <a:off x="4402764" y="3948501"/>
                <a:ext cx="1311922" cy="497237"/>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74" name="Freeform 18"/>
              <p:cNvSpPr>
                <a:spLocks/>
              </p:cNvSpPr>
              <p:nvPr/>
            </p:nvSpPr>
            <p:spPr bwMode="auto">
              <a:xfrm>
                <a:off x="4402764" y="378041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75" name="Oval 32"/>
              <p:cNvSpPr>
                <a:spLocks noChangeArrowheads="1"/>
              </p:cNvSpPr>
              <p:nvPr/>
            </p:nvSpPr>
            <p:spPr bwMode="auto">
              <a:xfrm>
                <a:off x="5221287" y="3857684"/>
                <a:ext cx="152400" cy="150813"/>
              </a:xfrm>
              <a:prstGeom prst="ellipse">
                <a:avLst/>
              </a:prstGeom>
              <a:solidFill>
                <a:srgbClr val="FF0000"/>
              </a:solidFill>
              <a:ln w="9525">
                <a:solidFill>
                  <a:srgbClr val="FF0000"/>
                </a:solidFill>
                <a:round/>
                <a:headEnd/>
                <a:tailEnd/>
              </a:ln>
              <a:effectLst/>
              <a:extLst/>
            </p:spPr>
            <p:txBody>
              <a:bodyPr wrap="none" lIns="91424" tIns="45712" rIns="91424" bIns="45712" anchor="ctr"/>
              <a:lstStyle/>
              <a:p>
                <a:pPr algn="ctr"/>
                <a:endParaRPr lang="fr-FR"/>
              </a:p>
            </p:txBody>
          </p:sp>
          <p:sp>
            <p:nvSpPr>
              <p:cNvPr id="81" name="Oval 33"/>
              <p:cNvSpPr>
                <a:spLocks noChangeArrowheads="1"/>
              </p:cNvSpPr>
              <p:nvPr/>
            </p:nvSpPr>
            <p:spPr bwMode="auto">
              <a:xfrm>
                <a:off x="5249862" y="4024323"/>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sp>
          <p:nvSpPr>
            <p:cNvPr id="60" name="Oval 34"/>
            <p:cNvSpPr>
              <a:spLocks noChangeArrowheads="1"/>
            </p:cNvSpPr>
            <p:nvPr/>
          </p:nvSpPr>
          <p:spPr bwMode="auto">
            <a:xfrm>
              <a:off x="7215398" y="376032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61" name="Oval 35"/>
            <p:cNvSpPr>
              <a:spLocks noChangeArrowheads="1"/>
            </p:cNvSpPr>
            <p:nvPr/>
          </p:nvSpPr>
          <p:spPr bwMode="auto">
            <a:xfrm>
              <a:off x="7208837" y="4061945"/>
              <a:ext cx="150813"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63" name="Groupe 62"/>
            <p:cNvGrpSpPr/>
            <p:nvPr/>
          </p:nvGrpSpPr>
          <p:grpSpPr>
            <a:xfrm flipV="1">
              <a:off x="755576" y="3726264"/>
              <a:ext cx="1311922" cy="665324"/>
              <a:chOff x="4402764" y="3780414"/>
              <a:chExt cx="1311922" cy="665324"/>
            </a:xfrm>
          </p:grpSpPr>
          <p:sp>
            <p:nvSpPr>
              <p:cNvPr id="64" name="Line 17"/>
              <p:cNvSpPr>
                <a:spLocks noChangeShapeType="1"/>
              </p:cNvSpPr>
              <p:nvPr/>
            </p:nvSpPr>
            <p:spPr bwMode="auto">
              <a:xfrm flipH="1">
                <a:off x="4402764" y="3948501"/>
                <a:ext cx="1311922" cy="497237"/>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7" name="Freeform 18"/>
              <p:cNvSpPr>
                <a:spLocks/>
              </p:cNvSpPr>
              <p:nvPr/>
            </p:nvSpPr>
            <p:spPr bwMode="auto">
              <a:xfrm>
                <a:off x="4402764" y="378041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8" name="Oval 32"/>
              <p:cNvSpPr>
                <a:spLocks noChangeArrowheads="1"/>
              </p:cNvSpPr>
              <p:nvPr/>
            </p:nvSpPr>
            <p:spPr bwMode="auto">
              <a:xfrm>
                <a:off x="5221287" y="3857684"/>
                <a:ext cx="152400" cy="150813"/>
              </a:xfrm>
              <a:prstGeom prst="ellipse">
                <a:avLst/>
              </a:prstGeom>
              <a:solidFill>
                <a:srgbClr val="FF0000"/>
              </a:solidFill>
              <a:ln w="9525">
                <a:solidFill>
                  <a:srgbClr val="FF0000"/>
                </a:solidFill>
                <a:round/>
                <a:headEnd/>
                <a:tailEnd/>
              </a:ln>
              <a:effectLst/>
              <a:extLst/>
            </p:spPr>
            <p:txBody>
              <a:bodyPr wrap="none" lIns="91424" tIns="45712" rIns="91424" bIns="45712" anchor="ctr"/>
              <a:lstStyle/>
              <a:p>
                <a:pPr algn="ctr"/>
                <a:endParaRPr lang="fr-FR"/>
              </a:p>
            </p:txBody>
          </p:sp>
          <p:sp>
            <p:nvSpPr>
              <p:cNvPr id="70" name="Oval 33"/>
              <p:cNvSpPr>
                <a:spLocks noChangeArrowheads="1"/>
              </p:cNvSpPr>
              <p:nvPr/>
            </p:nvSpPr>
            <p:spPr bwMode="auto">
              <a:xfrm>
                <a:off x="5249862" y="4024323"/>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grpSp>
      <p:sp>
        <p:nvSpPr>
          <p:cNvPr id="91" name="ZoneTexte 90"/>
          <p:cNvSpPr txBox="1"/>
          <p:nvPr/>
        </p:nvSpPr>
        <p:spPr>
          <a:xfrm>
            <a:off x="6572520" y="4017646"/>
            <a:ext cx="1559722" cy="369332"/>
          </a:xfrm>
          <a:prstGeom prst="rect">
            <a:avLst/>
          </a:prstGeom>
          <a:noFill/>
        </p:spPr>
        <p:txBody>
          <a:bodyPr wrap="none" rtlCol="0">
            <a:spAutoFit/>
          </a:bodyPr>
          <a:lstStyle/>
          <a:p>
            <a:r>
              <a:rPr lang="fr-FR" dirty="0" smtClean="0"/>
              <a:t>0 coïncidences</a:t>
            </a:r>
            <a:endParaRPr lang="fr-FR" dirty="0"/>
          </a:p>
        </p:txBody>
      </p:sp>
      <p:grpSp>
        <p:nvGrpSpPr>
          <p:cNvPr id="5" name="Groupe 4"/>
          <p:cNvGrpSpPr/>
          <p:nvPr/>
        </p:nvGrpSpPr>
        <p:grpSpPr>
          <a:xfrm>
            <a:off x="14430" y="5485989"/>
            <a:ext cx="3884879" cy="930307"/>
            <a:chOff x="14430" y="5485989"/>
            <a:chExt cx="3884879" cy="930307"/>
          </a:xfrm>
        </p:grpSpPr>
        <p:sp>
          <p:nvSpPr>
            <p:cNvPr id="92" name="Ellipse 91"/>
            <p:cNvSpPr/>
            <p:nvPr/>
          </p:nvSpPr>
          <p:spPr>
            <a:xfrm>
              <a:off x="14430" y="5554229"/>
              <a:ext cx="1281520" cy="86206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Ellipse 93"/>
            <p:cNvSpPr/>
            <p:nvPr/>
          </p:nvSpPr>
          <p:spPr>
            <a:xfrm>
              <a:off x="2617789" y="5485989"/>
              <a:ext cx="1281520" cy="862067"/>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25901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8" grpId="0"/>
      <p:bldP spid="9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Incroyable mais vrai</a:t>
            </a:r>
            <a:endParaRPr lang="fr-FR"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3923928" y="3789040"/>
            <a:ext cx="1133580" cy="369332"/>
          </a:xfrm>
          <a:prstGeom prst="rect">
            <a:avLst/>
          </a:prstGeom>
          <a:noFill/>
        </p:spPr>
        <p:txBody>
          <a:bodyPr wrap="none" rtlCol="0">
            <a:spAutoFit/>
          </a:bodyPr>
          <a:lstStyle/>
          <a:p>
            <a:r>
              <a:rPr lang="fr-FR" dirty="0" smtClean="0"/>
              <a:t>Voir film…</a:t>
            </a:r>
            <a:endParaRPr lang="fr-FR" dirty="0"/>
          </a:p>
        </p:txBody>
      </p:sp>
    </p:spTree>
    <p:extLst>
      <p:ext uri="{BB962C8B-B14F-4D97-AF65-F5344CB8AC3E}">
        <p14:creationId xmlns:p14="http://schemas.microsoft.com/office/powerpoint/2010/main" val="17198317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Interprétation</a:t>
            </a:r>
            <a:endParaRPr lang="fr-FR" dirty="0"/>
          </a:p>
        </p:txBody>
      </p:sp>
      <p:sp>
        <p:nvSpPr>
          <p:cNvPr id="5" name="Rectangle 3"/>
          <p:cNvSpPr txBox="1">
            <a:spLocks noChangeArrowheads="1"/>
          </p:cNvSpPr>
          <p:nvPr/>
        </p:nvSpPr>
        <p:spPr>
          <a:xfrm>
            <a:off x="2587938" y="5229200"/>
            <a:ext cx="3784262" cy="5032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b="1" kern="1200">
                <a:solidFill>
                  <a:schemeClr val="bg1">
                    <a:lumMod val="50000"/>
                  </a:schemeClr>
                </a:solidFill>
                <a:latin typeface="+mn-lt"/>
                <a:ea typeface="+mn-ea"/>
                <a:cs typeface="+mn-cs"/>
              </a:defRPr>
            </a:lvl1pPr>
            <a:lvl2pPr marL="742950" indent="-285750" algn="l" defTabSz="914400" rtl="0" eaLnBrk="1" latinLnBrk="0" hangingPunct="1">
              <a:spcBef>
                <a:spcPct val="20000"/>
              </a:spcBef>
              <a:buClr>
                <a:schemeClr val="accent6">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Clr>
                <a:schemeClr val="accent6">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Clr>
                <a:schemeClr val="accent6">
                  <a:lumMod val="75000"/>
                </a:schemeClr>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12700">
              <a:buFontTx/>
              <a:buNone/>
            </a:pPr>
            <a:r>
              <a:rPr lang="fr-FR" sz="2400" b="0" dirty="0" smtClean="0">
                <a:solidFill>
                  <a:schemeClr val="tx1"/>
                </a:solidFill>
              </a:rPr>
              <a:t>toujours des coïncidences</a:t>
            </a:r>
            <a:endParaRPr lang="fr-FR" sz="2400" b="0" dirty="0">
              <a:solidFill>
                <a:schemeClr val="tx1"/>
              </a:solidFill>
            </a:endParaRPr>
          </a:p>
        </p:txBody>
      </p:sp>
      <p:grpSp>
        <p:nvGrpSpPr>
          <p:cNvPr id="39" name="Groupe 38"/>
          <p:cNvGrpSpPr/>
          <p:nvPr/>
        </p:nvGrpSpPr>
        <p:grpSpPr>
          <a:xfrm>
            <a:off x="4674840" y="2467018"/>
            <a:ext cx="2057400" cy="550863"/>
            <a:chOff x="4674840" y="2467018"/>
            <a:chExt cx="2057400" cy="550863"/>
          </a:xfrm>
        </p:grpSpPr>
        <p:grpSp>
          <p:nvGrpSpPr>
            <p:cNvPr id="6" name="Group 4"/>
            <p:cNvGrpSpPr>
              <a:grpSpLocks/>
            </p:cNvGrpSpPr>
            <p:nvPr/>
          </p:nvGrpSpPr>
          <p:grpSpPr bwMode="auto">
            <a:xfrm>
              <a:off x="4674840" y="2467018"/>
              <a:ext cx="2057400" cy="544513"/>
              <a:chOff x="1296" y="709"/>
              <a:chExt cx="1296" cy="343"/>
            </a:xfrm>
          </p:grpSpPr>
          <p:sp>
            <p:nvSpPr>
              <p:cNvPr id="7" name="Line 5"/>
              <p:cNvSpPr>
                <a:spLocks noChangeShapeType="1"/>
              </p:cNvSpPr>
              <p:nvPr/>
            </p:nvSpPr>
            <p:spPr bwMode="auto">
              <a:xfrm flipH="1" flipV="1">
                <a:off x="1296" y="709"/>
                <a:ext cx="1296" cy="343"/>
              </a:xfrm>
              <a:prstGeom prst="line">
                <a:avLst/>
              </a:prstGeom>
              <a:solidFill>
                <a:srgbClr val="FF0000"/>
              </a:solidFill>
              <a:ln w="28575">
                <a:solidFill>
                  <a:srgbClr val="FF0000"/>
                </a:solidFill>
                <a:round/>
                <a:headEnd type="stealth" w="med" len="me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 name="Line 6"/>
              <p:cNvSpPr>
                <a:spLocks noChangeShapeType="1"/>
              </p:cNvSpPr>
              <p:nvPr/>
            </p:nvSpPr>
            <p:spPr bwMode="auto">
              <a:xfrm flipH="1">
                <a:off x="1296" y="709"/>
                <a:ext cx="1296" cy="343"/>
              </a:xfrm>
              <a:prstGeom prst="line">
                <a:avLst/>
              </a:prstGeom>
              <a:solidFill>
                <a:srgbClr val="FF0000"/>
              </a:solidFill>
              <a:ln w="28575">
                <a:solidFill>
                  <a:srgbClr val="FF0000"/>
                </a:solidFill>
                <a:round/>
                <a:headEnd type="stealth" w="med" len="me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nvGrpSpPr>
            <p:cNvPr id="9" name="Group 7"/>
            <p:cNvGrpSpPr>
              <a:grpSpLocks/>
            </p:cNvGrpSpPr>
            <p:nvPr/>
          </p:nvGrpSpPr>
          <p:grpSpPr bwMode="auto">
            <a:xfrm>
              <a:off x="5246340" y="2692443"/>
              <a:ext cx="914400" cy="95250"/>
              <a:chOff x="1728" y="816"/>
              <a:chExt cx="576" cy="61"/>
            </a:xfrm>
          </p:grpSpPr>
          <p:sp>
            <p:nvSpPr>
              <p:cNvPr id="10" name="Rectangle 8"/>
              <p:cNvSpPr>
                <a:spLocks noChangeArrowheads="1"/>
              </p:cNvSpPr>
              <p:nvPr/>
            </p:nvSpPr>
            <p:spPr bwMode="auto">
              <a:xfrm>
                <a:off x="1728" y="816"/>
                <a:ext cx="576" cy="2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1" name="Rectangle 9"/>
              <p:cNvSpPr>
                <a:spLocks noChangeArrowheads="1"/>
              </p:cNvSpPr>
              <p:nvPr/>
            </p:nvSpPr>
            <p:spPr bwMode="auto">
              <a:xfrm>
                <a:off x="1728" y="836"/>
                <a:ext cx="576" cy="4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12" name="Oval 10"/>
            <p:cNvSpPr>
              <a:spLocks noChangeArrowheads="1"/>
            </p:cNvSpPr>
            <p:nvPr/>
          </p:nvSpPr>
          <p:spPr bwMode="auto">
            <a:xfrm>
              <a:off x="4903440" y="2482893"/>
              <a:ext cx="152400" cy="153988"/>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3" name="Oval 11"/>
            <p:cNvSpPr>
              <a:spLocks noChangeArrowheads="1"/>
            </p:cNvSpPr>
            <p:nvPr/>
          </p:nvSpPr>
          <p:spPr bwMode="auto">
            <a:xfrm>
              <a:off x="4903440" y="2865481"/>
              <a:ext cx="152400" cy="152400"/>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28" name="Text Box 26"/>
          <p:cNvSpPr txBox="1">
            <a:spLocks noChangeArrowheads="1"/>
          </p:cNvSpPr>
          <p:nvPr/>
        </p:nvSpPr>
        <p:spPr bwMode="auto">
          <a:xfrm>
            <a:off x="158750" y="1556792"/>
            <a:ext cx="547012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4" tIns="45712" rIns="91424" bIns="45712">
            <a:spAutoFit/>
          </a:bodyPr>
          <a:lstStyle>
            <a:lvl1pPr marL="457200" indent="-457200">
              <a:defRPr sz="2400">
                <a:solidFill>
                  <a:schemeClr val="tx1"/>
                </a:solidFill>
                <a:latin typeface="Times New Roman" charset="0"/>
                <a:ea typeface="ＭＳ Ｐゴシック" charset="0"/>
              </a:defRPr>
            </a:lvl1pPr>
            <a:lvl2pPr marL="914400" indent="-457200">
              <a:defRPr sz="2400">
                <a:solidFill>
                  <a:schemeClr val="tx1"/>
                </a:solidFill>
                <a:latin typeface="Times New Roman" charset="0"/>
                <a:ea typeface="ＭＳ Ｐゴシック" charset="0"/>
              </a:defRPr>
            </a:lvl2pPr>
            <a:lvl3pPr marL="1371600" indent="-457200">
              <a:defRPr sz="2400">
                <a:solidFill>
                  <a:schemeClr val="tx1"/>
                </a:solidFill>
                <a:latin typeface="Times New Roman" charset="0"/>
                <a:ea typeface="ＭＳ Ｐゴシック" charset="0"/>
              </a:defRPr>
            </a:lvl3pPr>
            <a:lvl4pPr marL="1828800" indent="-457200">
              <a:defRPr sz="2400">
                <a:solidFill>
                  <a:schemeClr val="tx1"/>
                </a:solidFill>
                <a:latin typeface="Times New Roman" charset="0"/>
                <a:ea typeface="ＭＳ Ｐゴシック" charset="0"/>
              </a:defRPr>
            </a:lvl4pPr>
            <a:lvl5pPr marL="2286000" indent="-457200">
              <a:defRPr sz="2400">
                <a:solidFill>
                  <a:schemeClr val="tx1"/>
                </a:solidFill>
                <a:latin typeface="Times New Roman" charset="0"/>
                <a:ea typeface="ＭＳ Ｐゴシック" charset="0"/>
              </a:defRPr>
            </a:lvl5pPr>
            <a:lvl6pPr marL="2743200" indent="-457200" eaLnBrk="0" fontAlgn="base" hangingPunct="0">
              <a:spcBef>
                <a:spcPct val="0"/>
              </a:spcBef>
              <a:spcAft>
                <a:spcPct val="0"/>
              </a:spcAft>
              <a:defRPr sz="2400">
                <a:solidFill>
                  <a:schemeClr val="tx1"/>
                </a:solidFill>
                <a:latin typeface="Times New Roman" charset="0"/>
                <a:ea typeface="ＭＳ Ｐゴシック" charset="0"/>
              </a:defRPr>
            </a:lvl6pPr>
            <a:lvl7pPr marL="3200400" indent="-457200" eaLnBrk="0" fontAlgn="base" hangingPunct="0">
              <a:spcBef>
                <a:spcPct val="0"/>
              </a:spcBef>
              <a:spcAft>
                <a:spcPct val="0"/>
              </a:spcAft>
              <a:defRPr sz="2400">
                <a:solidFill>
                  <a:schemeClr val="tx1"/>
                </a:solidFill>
                <a:latin typeface="Times New Roman" charset="0"/>
                <a:ea typeface="ＭＳ Ｐゴシック" charset="0"/>
              </a:defRPr>
            </a:lvl7pPr>
            <a:lvl8pPr marL="3657600" indent="-457200" eaLnBrk="0" fontAlgn="base" hangingPunct="0">
              <a:spcBef>
                <a:spcPct val="0"/>
              </a:spcBef>
              <a:spcAft>
                <a:spcPct val="0"/>
              </a:spcAft>
              <a:defRPr sz="2400">
                <a:solidFill>
                  <a:schemeClr val="tx1"/>
                </a:solidFill>
                <a:latin typeface="Times New Roman" charset="0"/>
                <a:ea typeface="ＭＳ Ｐゴシック" charset="0"/>
              </a:defRPr>
            </a:lvl8pPr>
            <a:lvl9pPr marL="4114800" indent="-457200" eaLnBrk="0" fontAlgn="base" hangingPunct="0">
              <a:spcBef>
                <a:spcPct val="0"/>
              </a:spcBef>
              <a:spcAft>
                <a:spcPct val="0"/>
              </a:spcAft>
              <a:defRPr sz="2400">
                <a:solidFill>
                  <a:schemeClr val="tx1"/>
                </a:solidFill>
                <a:latin typeface="Times New Roman" charset="0"/>
                <a:ea typeface="ＭＳ Ｐゴシック" charset="0"/>
              </a:defRPr>
            </a:lvl9pPr>
          </a:lstStyle>
          <a:p>
            <a:pPr marL="0" indent="0"/>
            <a:r>
              <a:rPr lang="fr-FR" dirty="0" smtClean="0">
                <a:latin typeface="+mn-lt"/>
              </a:rPr>
              <a:t>onde classique : toujours des coïncidences</a:t>
            </a:r>
            <a:endParaRPr lang="fr-FR" dirty="0">
              <a:latin typeface="+mn-lt"/>
            </a:endParaRPr>
          </a:p>
        </p:txBody>
      </p:sp>
      <p:sp>
        <p:nvSpPr>
          <p:cNvPr id="29" name="Text Box 27"/>
          <p:cNvSpPr txBox="1">
            <a:spLocks noChangeArrowheads="1"/>
          </p:cNvSpPr>
          <p:nvPr/>
        </p:nvSpPr>
        <p:spPr bwMode="auto">
          <a:xfrm>
            <a:off x="169030" y="2492896"/>
            <a:ext cx="406249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4" tIns="45712" rIns="91424" bIns="45712">
            <a:spAutoFit/>
          </a:bodyPr>
          <a:lstStyle/>
          <a:p>
            <a:r>
              <a:rPr lang="fr-FR" sz="2400" dirty="0" smtClean="0"/>
              <a:t>photons</a:t>
            </a:r>
            <a:r>
              <a:rPr lang="fr-FR" sz="2400" dirty="0"/>
              <a:t>, particules classiques :</a:t>
            </a:r>
          </a:p>
        </p:txBody>
      </p:sp>
      <p:pic>
        <p:nvPicPr>
          <p:cNvPr id="4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ZoneTexte 40"/>
          <p:cNvSpPr txBox="1"/>
          <p:nvPr/>
        </p:nvSpPr>
        <p:spPr>
          <a:xfrm>
            <a:off x="0" y="6488668"/>
            <a:ext cx="3379323" cy="369332"/>
          </a:xfrm>
          <a:prstGeom prst="rect">
            <a:avLst/>
          </a:prstGeom>
          <a:noFill/>
        </p:spPr>
        <p:txBody>
          <a:bodyPr wrap="none" rtlCol="0">
            <a:spAutoFit/>
          </a:bodyPr>
          <a:lstStyle/>
          <a:p>
            <a:r>
              <a:rPr lang="fr-FR" dirty="0" smtClean="0"/>
              <a:t>(document original: Claude Fabre)</a:t>
            </a:r>
            <a:endParaRPr lang="fr-FR" dirty="0"/>
          </a:p>
        </p:txBody>
      </p:sp>
      <p:grpSp>
        <p:nvGrpSpPr>
          <p:cNvPr id="54" name="Groupe 53"/>
          <p:cNvGrpSpPr/>
          <p:nvPr/>
        </p:nvGrpSpPr>
        <p:grpSpPr>
          <a:xfrm>
            <a:off x="755576" y="3319488"/>
            <a:ext cx="7350199" cy="1555735"/>
            <a:chOff x="755576" y="3319488"/>
            <a:chExt cx="7350199" cy="1555735"/>
          </a:xfrm>
        </p:grpSpPr>
        <p:grpSp>
          <p:nvGrpSpPr>
            <p:cNvPr id="49" name="Groupe 48"/>
            <p:cNvGrpSpPr/>
            <p:nvPr/>
          </p:nvGrpSpPr>
          <p:grpSpPr>
            <a:xfrm>
              <a:off x="755576" y="3645024"/>
              <a:ext cx="7350199" cy="1230199"/>
              <a:chOff x="755576" y="3645024"/>
              <a:chExt cx="7350199" cy="1230199"/>
            </a:xfrm>
          </p:grpSpPr>
          <p:sp>
            <p:nvSpPr>
              <p:cNvPr id="27" name="Text Box 25"/>
              <p:cNvSpPr txBox="1">
                <a:spLocks noChangeArrowheads="1"/>
              </p:cNvSpPr>
              <p:nvPr/>
            </p:nvSpPr>
            <p:spPr bwMode="auto">
              <a:xfrm>
                <a:off x="1169987" y="4478348"/>
                <a:ext cx="6935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4" tIns="45712" rIns="91424" bIns="45712">
                <a:spAutoFit/>
              </a:bodyPr>
              <a:lstStyle/>
              <a:p>
                <a:r>
                  <a:rPr lang="fr-FR" sz="2000" dirty="0"/>
                  <a:t>(1) 		(2)	      	(3)		(4)</a:t>
                </a:r>
                <a:endParaRPr lang="fr-FR" dirty="0"/>
              </a:p>
            </p:txBody>
          </p:sp>
          <p:grpSp>
            <p:nvGrpSpPr>
              <p:cNvPr id="48" name="Groupe 47"/>
              <p:cNvGrpSpPr/>
              <p:nvPr/>
            </p:nvGrpSpPr>
            <p:grpSpPr>
              <a:xfrm>
                <a:off x="755576" y="3645024"/>
                <a:ext cx="6773936" cy="671556"/>
                <a:chOff x="755576" y="3720032"/>
                <a:chExt cx="6773936" cy="671556"/>
              </a:xfrm>
            </p:grpSpPr>
            <p:grpSp>
              <p:nvGrpSpPr>
                <p:cNvPr id="15" name="Group 13"/>
                <p:cNvGrpSpPr>
                  <a:grpSpLocks/>
                </p:cNvGrpSpPr>
                <p:nvPr/>
              </p:nvGrpSpPr>
              <p:grpSpPr bwMode="auto">
                <a:xfrm>
                  <a:off x="6217590" y="3723948"/>
                  <a:ext cx="1311922" cy="497237"/>
                  <a:chOff x="1296" y="709"/>
                  <a:chExt cx="1296" cy="343"/>
                </a:xfrm>
              </p:grpSpPr>
              <p:sp>
                <p:nvSpPr>
                  <p:cNvPr id="25" name="Line 14"/>
                  <p:cNvSpPr>
                    <a:spLocks noChangeShapeType="1"/>
                  </p:cNvSpPr>
                  <p:nvPr/>
                </p:nvSpPr>
                <p:spPr bwMode="auto">
                  <a:xfrm flipH="1" flipV="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6" name="Line 15"/>
                  <p:cNvSpPr>
                    <a:spLocks noChangeShapeType="1"/>
                  </p:cNvSpPr>
                  <p:nvPr/>
                </p:nvSpPr>
                <p:spPr bwMode="auto">
                  <a:xfrm flipH="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nvGrpSpPr>
                <p:cNvPr id="17" name="Group 19"/>
                <p:cNvGrpSpPr>
                  <a:grpSpLocks/>
                </p:cNvGrpSpPr>
                <p:nvPr/>
              </p:nvGrpSpPr>
              <p:grpSpPr bwMode="auto">
                <a:xfrm>
                  <a:off x="2587938" y="3725981"/>
                  <a:ext cx="1311922" cy="593133"/>
                  <a:chOff x="3936" y="576"/>
                  <a:chExt cx="480" cy="167"/>
                </a:xfrm>
              </p:grpSpPr>
              <p:sp>
                <p:nvSpPr>
                  <p:cNvPr id="21" name="Freeform 20"/>
                  <p:cNvSpPr>
                    <a:spLocks/>
                  </p:cNvSpPr>
                  <p:nvPr/>
                </p:nvSpPr>
                <p:spPr bwMode="auto">
                  <a:xfrm>
                    <a:off x="3936" y="576"/>
                    <a:ext cx="480" cy="71"/>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2" name="Freeform 21"/>
                  <p:cNvSpPr>
                    <a:spLocks/>
                  </p:cNvSpPr>
                  <p:nvPr/>
                </p:nvSpPr>
                <p:spPr bwMode="auto">
                  <a:xfrm flipV="1">
                    <a:off x="3936" y="672"/>
                    <a:ext cx="480" cy="71"/>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32" name="Oval 30"/>
                <p:cNvSpPr>
                  <a:spLocks noChangeArrowheads="1"/>
                </p:cNvSpPr>
                <p:nvPr/>
              </p:nvSpPr>
              <p:spPr bwMode="auto">
                <a:xfrm>
                  <a:off x="3560762" y="375286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33" name="Oval 31"/>
                <p:cNvSpPr>
                  <a:spLocks noChangeArrowheads="1"/>
                </p:cNvSpPr>
                <p:nvPr/>
              </p:nvSpPr>
              <p:spPr bwMode="auto">
                <a:xfrm>
                  <a:off x="3538537" y="414656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3" name="Groupe 2"/>
                <p:cNvGrpSpPr/>
                <p:nvPr/>
              </p:nvGrpSpPr>
              <p:grpSpPr>
                <a:xfrm>
                  <a:off x="4402764" y="3720032"/>
                  <a:ext cx="1311922" cy="665324"/>
                  <a:chOff x="4402764" y="3780414"/>
                  <a:chExt cx="1311922" cy="665324"/>
                </a:xfrm>
              </p:grpSpPr>
              <p:sp>
                <p:nvSpPr>
                  <p:cNvPr id="23" name="Line 17"/>
                  <p:cNvSpPr>
                    <a:spLocks noChangeShapeType="1"/>
                  </p:cNvSpPr>
                  <p:nvPr/>
                </p:nvSpPr>
                <p:spPr bwMode="auto">
                  <a:xfrm flipH="1">
                    <a:off x="4402764" y="3948501"/>
                    <a:ext cx="1311922" cy="497237"/>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4" name="Freeform 18"/>
                  <p:cNvSpPr>
                    <a:spLocks/>
                  </p:cNvSpPr>
                  <p:nvPr/>
                </p:nvSpPr>
                <p:spPr bwMode="auto">
                  <a:xfrm>
                    <a:off x="4402764" y="378041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34" name="Oval 32"/>
                  <p:cNvSpPr>
                    <a:spLocks noChangeArrowheads="1"/>
                  </p:cNvSpPr>
                  <p:nvPr/>
                </p:nvSpPr>
                <p:spPr bwMode="auto">
                  <a:xfrm>
                    <a:off x="5221287" y="3857684"/>
                    <a:ext cx="152400" cy="150813"/>
                  </a:xfrm>
                  <a:prstGeom prst="ellipse">
                    <a:avLst/>
                  </a:prstGeom>
                  <a:solidFill>
                    <a:srgbClr val="FF0000"/>
                  </a:solidFill>
                  <a:ln w="9525">
                    <a:solidFill>
                      <a:srgbClr val="FF0000"/>
                    </a:solidFill>
                    <a:round/>
                    <a:headEnd/>
                    <a:tailEnd/>
                  </a:ln>
                  <a:effectLst/>
                  <a:extLst/>
                </p:spPr>
                <p:txBody>
                  <a:bodyPr wrap="none" lIns="91424" tIns="45712" rIns="91424" bIns="45712" anchor="ctr"/>
                  <a:lstStyle/>
                  <a:p>
                    <a:pPr algn="ctr"/>
                    <a:endParaRPr lang="fr-FR"/>
                  </a:p>
                </p:txBody>
              </p:sp>
              <p:sp>
                <p:nvSpPr>
                  <p:cNvPr id="35" name="Oval 33"/>
                  <p:cNvSpPr>
                    <a:spLocks noChangeArrowheads="1"/>
                  </p:cNvSpPr>
                  <p:nvPr/>
                </p:nvSpPr>
                <p:spPr bwMode="auto">
                  <a:xfrm>
                    <a:off x="5249862" y="4024323"/>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sp>
              <p:nvSpPr>
                <p:cNvPr id="36" name="Oval 34"/>
                <p:cNvSpPr>
                  <a:spLocks noChangeArrowheads="1"/>
                </p:cNvSpPr>
                <p:nvPr/>
              </p:nvSpPr>
              <p:spPr bwMode="auto">
                <a:xfrm>
                  <a:off x="7215398" y="376032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37" name="Oval 35"/>
                <p:cNvSpPr>
                  <a:spLocks noChangeArrowheads="1"/>
                </p:cNvSpPr>
                <p:nvPr/>
              </p:nvSpPr>
              <p:spPr bwMode="auto">
                <a:xfrm>
                  <a:off x="7208837" y="4061945"/>
                  <a:ext cx="150813"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43" name="Groupe 42"/>
                <p:cNvGrpSpPr/>
                <p:nvPr/>
              </p:nvGrpSpPr>
              <p:grpSpPr>
                <a:xfrm flipV="1">
                  <a:off x="755576" y="3726264"/>
                  <a:ext cx="1311922" cy="665324"/>
                  <a:chOff x="4402764" y="3780414"/>
                  <a:chExt cx="1311922" cy="665324"/>
                </a:xfrm>
              </p:grpSpPr>
              <p:sp>
                <p:nvSpPr>
                  <p:cNvPr id="44" name="Line 17"/>
                  <p:cNvSpPr>
                    <a:spLocks noChangeShapeType="1"/>
                  </p:cNvSpPr>
                  <p:nvPr/>
                </p:nvSpPr>
                <p:spPr bwMode="auto">
                  <a:xfrm flipH="1">
                    <a:off x="4402764" y="3948501"/>
                    <a:ext cx="1311922" cy="497237"/>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45" name="Freeform 18"/>
                  <p:cNvSpPr>
                    <a:spLocks/>
                  </p:cNvSpPr>
                  <p:nvPr/>
                </p:nvSpPr>
                <p:spPr bwMode="auto">
                  <a:xfrm>
                    <a:off x="4402764" y="378041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46" name="Oval 32"/>
                  <p:cNvSpPr>
                    <a:spLocks noChangeArrowheads="1"/>
                  </p:cNvSpPr>
                  <p:nvPr/>
                </p:nvSpPr>
                <p:spPr bwMode="auto">
                  <a:xfrm>
                    <a:off x="5221287" y="3857684"/>
                    <a:ext cx="152400" cy="150813"/>
                  </a:xfrm>
                  <a:prstGeom prst="ellipse">
                    <a:avLst/>
                  </a:prstGeom>
                  <a:solidFill>
                    <a:srgbClr val="FF0000"/>
                  </a:solidFill>
                  <a:ln w="9525">
                    <a:solidFill>
                      <a:srgbClr val="FF0000"/>
                    </a:solidFill>
                    <a:round/>
                    <a:headEnd/>
                    <a:tailEnd/>
                  </a:ln>
                  <a:effectLst/>
                  <a:extLst/>
                </p:spPr>
                <p:txBody>
                  <a:bodyPr wrap="none" lIns="91424" tIns="45712" rIns="91424" bIns="45712" anchor="ctr"/>
                  <a:lstStyle/>
                  <a:p>
                    <a:pPr algn="ctr"/>
                    <a:endParaRPr lang="fr-FR"/>
                  </a:p>
                </p:txBody>
              </p:sp>
              <p:sp>
                <p:nvSpPr>
                  <p:cNvPr id="47" name="Oval 33"/>
                  <p:cNvSpPr>
                    <a:spLocks noChangeArrowheads="1"/>
                  </p:cNvSpPr>
                  <p:nvPr/>
                </p:nvSpPr>
                <p:spPr bwMode="auto">
                  <a:xfrm>
                    <a:off x="5249862" y="4024323"/>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grpSp>
        </p:grpSp>
        <p:sp>
          <p:nvSpPr>
            <p:cNvPr id="50" name="Ellipse 49"/>
            <p:cNvSpPr/>
            <p:nvPr/>
          </p:nvSpPr>
          <p:spPr>
            <a:xfrm>
              <a:off x="2339752" y="3319488"/>
              <a:ext cx="1819760" cy="122413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Ellipse 51"/>
            <p:cNvSpPr/>
            <p:nvPr/>
          </p:nvSpPr>
          <p:spPr>
            <a:xfrm>
              <a:off x="5992600" y="3322488"/>
              <a:ext cx="1819760" cy="1224136"/>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5" name="Groupe 54"/>
          <p:cNvGrpSpPr/>
          <p:nvPr/>
        </p:nvGrpSpPr>
        <p:grpSpPr>
          <a:xfrm>
            <a:off x="6528073" y="4875223"/>
            <a:ext cx="2611164" cy="1874677"/>
            <a:chOff x="6528073" y="4875223"/>
            <a:chExt cx="2611164" cy="1874677"/>
          </a:xfrm>
        </p:grpSpPr>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73" y="5157192"/>
              <a:ext cx="2611164" cy="159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3" name="Connecteur droit avec flèche 52"/>
            <p:cNvCxnSpPr/>
            <p:nvPr/>
          </p:nvCxnSpPr>
          <p:spPr>
            <a:xfrm flipH="1">
              <a:off x="7956376" y="4875223"/>
              <a:ext cx="216024" cy="714017"/>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3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8" grpId="0"/>
      <p:bldP spid="29"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Interférences</a:t>
            </a:r>
            <a:endParaRPr lang="fr-FR" dirty="0"/>
          </a:p>
        </p:txBody>
      </p:sp>
      <p:pic>
        <p:nvPicPr>
          <p:cNvPr id="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5" name="Groupe 44"/>
          <p:cNvGrpSpPr/>
          <p:nvPr/>
        </p:nvGrpSpPr>
        <p:grpSpPr>
          <a:xfrm>
            <a:off x="467544" y="1988840"/>
            <a:ext cx="1315359" cy="2030997"/>
            <a:chOff x="467544" y="1988840"/>
            <a:chExt cx="1315359" cy="2030997"/>
          </a:xfrm>
        </p:grpSpPr>
        <p:grpSp>
          <p:nvGrpSpPr>
            <p:cNvPr id="43" name="Groupe 42"/>
            <p:cNvGrpSpPr/>
            <p:nvPr/>
          </p:nvGrpSpPr>
          <p:grpSpPr>
            <a:xfrm>
              <a:off x="467544" y="1988840"/>
              <a:ext cx="1311922" cy="1001543"/>
              <a:chOff x="2587938" y="3676851"/>
              <a:chExt cx="1311922" cy="1001543"/>
            </a:xfrm>
          </p:grpSpPr>
          <p:sp>
            <p:nvSpPr>
              <p:cNvPr id="5" name="Text Box 25"/>
              <p:cNvSpPr txBox="1">
                <a:spLocks noChangeArrowheads="1"/>
              </p:cNvSpPr>
              <p:nvPr/>
            </p:nvSpPr>
            <p:spPr bwMode="auto">
              <a:xfrm>
                <a:off x="2983052" y="4278301"/>
                <a:ext cx="521693"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24" tIns="45712" rIns="91424" bIns="45712">
                <a:spAutoFit/>
              </a:bodyPr>
              <a:lstStyle/>
              <a:p>
                <a:r>
                  <a:rPr lang="fr-FR" sz="2000" dirty="0" smtClean="0"/>
                  <a:t>(2)</a:t>
                </a:r>
                <a:endParaRPr lang="fr-FR" dirty="0"/>
              </a:p>
            </p:txBody>
          </p:sp>
          <p:sp>
            <p:nvSpPr>
              <p:cNvPr id="23" name="Freeform 20"/>
              <p:cNvSpPr>
                <a:spLocks/>
              </p:cNvSpPr>
              <p:nvPr/>
            </p:nvSpPr>
            <p:spPr bwMode="auto">
              <a:xfrm>
                <a:off x="2587938" y="3676851"/>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4" name="Freeform 21"/>
              <p:cNvSpPr>
                <a:spLocks/>
              </p:cNvSpPr>
              <p:nvPr/>
            </p:nvSpPr>
            <p:spPr bwMode="auto">
              <a:xfrm flipV="1">
                <a:off x="2587938" y="397468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 name="Oval 30"/>
              <p:cNvSpPr>
                <a:spLocks noChangeArrowheads="1"/>
              </p:cNvSpPr>
              <p:nvPr/>
            </p:nvSpPr>
            <p:spPr bwMode="auto">
              <a:xfrm>
                <a:off x="3552136" y="370373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10" name="Oval 31"/>
              <p:cNvSpPr>
                <a:spLocks noChangeArrowheads="1"/>
              </p:cNvSpPr>
              <p:nvPr/>
            </p:nvSpPr>
            <p:spPr bwMode="auto">
              <a:xfrm>
                <a:off x="3538537" y="405430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30" name="Group 7"/>
              <p:cNvGrpSpPr>
                <a:grpSpLocks/>
              </p:cNvGrpSpPr>
              <p:nvPr/>
            </p:nvGrpSpPr>
            <p:grpSpPr bwMode="auto">
              <a:xfrm>
                <a:off x="2790136" y="3903143"/>
                <a:ext cx="914400" cy="95250"/>
                <a:chOff x="1728" y="816"/>
                <a:chExt cx="576" cy="61"/>
              </a:xfrm>
            </p:grpSpPr>
            <p:sp>
              <p:nvSpPr>
                <p:cNvPr id="33" name="Rectangle 8"/>
                <p:cNvSpPr>
                  <a:spLocks noChangeArrowheads="1"/>
                </p:cNvSpPr>
                <p:nvPr/>
              </p:nvSpPr>
              <p:spPr bwMode="auto">
                <a:xfrm>
                  <a:off x="1728" y="816"/>
                  <a:ext cx="576" cy="2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34" name="Rectangle 9"/>
                <p:cNvSpPr>
                  <a:spLocks noChangeArrowheads="1"/>
                </p:cNvSpPr>
                <p:nvPr/>
              </p:nvSpPr>
              <p:spPr bwMode="auto">
                <a:xfrm>
                  <a:off x="1728" y="836"/>
                  <a:ext cx="576" cy="4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grpSp>
          <p:nvGrpSpPr>
            <p:cNvPr id="44" name="Groupe 43"/>
            <p:cNvGrpSpPr/>
            <p:nvPr/>
          </p:nvGrpSpPr>
          <p:grpSpPr>
            <a:xfrm>
              <a:off x="470981" y="2990383"/>
              <a:ext cx="1311922" cy="1029454"/>
              <a:chOff x="6217590" y="3648940"/>
              <a:chExt cx="1311922" cy="1029454"/>
            </a:xfrm>
          </p:grpSpPr>
          <p:grpSp>
            <p:nvGrpSpPr>
              <p:cNvPr id="7" name="Group 13"/>
              <p:cNvGrpSpPr>
                <a:grpSpLocks/>
              </p:cNvGrpSpPr>
              <p:nvPr/>
            </p:nvGrpSpPr>
            <p:grpSpPr bwMode="auto">
              <a:xfrm>
                <a:off x="6217590" y="3648940"/>
                <a:ext cx="1311922" cy="497237"/>
                <a:chOff x="1296" y="709"/>
                <a:chExt cx="1296" cy="343"/>
              </a:xfrm>
            </p:grpSpPr>
            <p:sp>
              <p:nvSpPr>
                <p:cNvPr id="25" name="Line 14"/>
                <p:cNvSpPr>
                  <a:spLocks noChangeShapeType="1"/>
                </p:cNvSpPr>
                <p:nvPr/>
              </p:nvSpPr>
              <p:spPr bwMode="auto">
                <a:xfrm flipH="1" flipV="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6" name="Line 15"/>
                <p:cNvSpPr>
                  <a:spLocks noChangeShapeType="1"/>
                </p:cNvSpPr>
                <p:nvPr/>
              </p:nvSpPr>
              <p:spPr bwMode="auto">
                <a:xfrm flipH="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12" name="Oval 34"/>
              <p:cNvSpPr>
                <a:spLocks noChangeArrowheads="1"/>
              </p:cNvSpPr>
              <p:nvPr/>
            </p:nvSpPr>
            <p:spPr bwMode="auto">
              <a:xfrm>
                <a:off x="7215398" y="3676686"/>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13" name="Oval 35"/>
              <p:cNvSpPr>
                <a:spLocks noChangeArrowheads="1"/>
              </p:cNvSpPr>
              <p:nvPr/>
            </p:nvSpPr>
            <p:spPr bwMode="auto">
              <a:xfrm>
                <a:off x="7208837" y="3995563"/>
                <a:ext cx="150813"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37" name="Text Box 25"/>
              <p:cNvSpPr txBox="1">
                <a:spLocks noChangeArrowheads="1"/>
              </p:cNvSpPr>
              <p:nvPr/>
            </p:nvSpPr>
            <p:spPr bwMode="auto">
              <a:xfrm>
                <a:off x="6612704" y="4278301"/>
                <a:ext cx="521693"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24" tIns="45712" rIns="91424" bIns="45712">
                <a:spAutoFit/>
              </a:bodyPr>
              <a:lstStyle/>
              <a:p>
                <a:r>
                  <a:rPr lang="fr-FR" sz="2000" dirty="0" smtClean="0"/>
                  <a:t>(4)</a:t>
                </a:r>
                <a:endParaRPr lang="fr-FR" dirty="0"/>
              </a:p>
            </p:txBody>
          </p:sp>
          <p:grpSp>
            <p:nvGrpSpPr>
              <p:cNvPr id="39" name="Group 7"/>
              <p:cNvGrpSpPr>
                <a:grpSpLocks/>
              </p:cNvGrpSpPr>
              <p:nvPr/>
            </p:nvGrpSpPr>
            <p:grpSpPr bwMode="auto">
              <a:xfrm>
                <a:off x="6416350" y="3871133"/>
                <a:ext cx="914400" cy="95250"/>
                <a:chOff x="1728" y="816"/>
                <a:chExt cx="576" cy="61"/>
              </a:xfrm>
            </p:grpSpPr>
            <p:sp>
              <p:nvSpPr>
                <p:cNvPr id="40" name="Rectangle 8"/>
                <p:cNvSpPr>
                  <a:spLocks noChangeArrowheads="1"/>
                </p:cNvSpPr>
                <p:nvPr/>
              </p:nvSpPr>
              <p:spPr bwMode="auto">
                <a:xfrm>
                  <a:off x="1728" y="816"/>
                  <a:ext cx="576" cy="2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41" name="Rectangle 9"/>
                <p:cNvSpPr>
                  <a:spLocks noChangeArrowheads="1"/>
                </p:cNvSpPr>
                <p:nvPr/>
              </p:nvSpPr>
              <p:spPr bwMode="auto">
                <a:xfrm>
                  <a:off x="1728" y="836"/>
                  <a:ext cx="576" cy="4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grpSp>
      <p:grpSp>
        <p:nvGrpSpPr>
          <p:cNvPr id="50" name="Groupe 49"/>
          <p:cNvGrpSpPr/>
          <p:nvPr/>
        </p:nvGrpSpPr>
        <p:grpSpPr>
          <a:xfrm>
            <a:off x="1970082" y="1817528"/>
            <a:ext cx="2719228" cy="2175013"/>
            <a:chOff x="1970082" y="1817528"/>
            <a:chExt cx="2719228" cy="2175013"/>
          </a:xfrm>
        </p:grpSpPr>
        <p:sp>
          <p:nvSpPr>
            <p:cNvPr id="46" name="Accolade fermante 45"/>
            <p:cNvSpPr/>
            <p:nvPr/>
          </p:nvSpPr>
          <p:spPr>
            <a:xfrm>
              <a:off x="1970082" y="1817528"/>
              <a:ext cx="288032" cy="2175013"/>
            </a:xfrm>
            <a:prstGeom prst="rightBrace">
              <a:avLst>
                <a:gd name="adj1" fmla="val 47267"/>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7" name="ZoneTexte 46"/>
            <p:cNvSpPr txBox="1"/>
            <p:nvPr/>
          </p:nvSpPr>
          <p:spPr>
            <a:xfrm>
              <a:off x="2627784" y="2632664"/>
              <a:ext cx="2061526" cy="461665"/>
            </a:xfrm>
            <a:prstGeom prst="rect">
              <a:avLst/>
            </a:prstGeom>
            <a:noFill/>
          </p:spPr>
          <p:txBody>
            <a:bodyPr wrap="none" rtlCol="0">
              <a:spAutoFit/>
            </a:bodyPr>
            <a:lstStyle/>
            <a:p>
              <a:r>
                <a:rPr lang="fr-FR" sz="2400" dirty="0" err="1" smtClean="0"/>
                <a:t>indistinguables</a:t>
              </a:r>
              <a:endParaRPr lang="fr-FR" sz="2400" dirty="0"/>
            </a:p>
          </p:txBody>
        </p:sp>
      </p:grpSp>
      <p:sp>
        <p:nvSpPr>
          <p:cNvPr id="49" name="Rectangle 48"/>
          <p:cNvSpPr/>
          <p:nvPr/>
        </p:nvSpPr>
        <p:spPr>
          <a:xfrm>
            <a:off x="1808055" y="4869160"/>
            <a:ext cx="5739988" cy="1200329"/>
          </a:xfrm>
          <a:prstGeom prst="rect">
            <a:avLst/>
          </a:prstGeom>
        </p:spPr>
        <p:txBody>
          <a:bodyPr wrap="square">
            <a:spAutoFit/>
          </a:bodyPr>
          <a:lstStyle/>
          <a:p>
            <a:pPr algn="ctr"/>
            <a:r>
              <a:rPr lang="fr-FR" sz="2400" dirty="0" smtClean="0"/>
              <a:t>dans </a:t>
            </a:r>
            <a:r>
              <a:rPr lang="fr-FR" sz="2400" dirty="0"/>
              <a:t>le monde quantique,</a:t>
            </a:r>
          </a:p>
          <a:p>
            <a:pPr algn="ctr"/>
            <a:r>
              <a:rPr lang="fr-FR" sz="2400" dirty="0"/>
              <a:t>de la probabilité plus de la probabilité </a:t>
            </a:r>
          </a:p>
          <a:p>
            <a:pPr algn="ctr"/>
            <a:r>
              <a:rPr lang="fr-FR" sz="2400" dirty="0"/>
              <a:t>peut donner une probabilité nulle !!</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463" y="2644493"/>
            <a:ext cx="3058885" cy="449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05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Au-delà de la dualité</a:t>
            </a:r>
            <a:endParaRPr lang="fr-FR" dirty="0"/>
          </a:p>
        </p:txBody>
      </p:sp>
      <p:sp>
        <p:nvSpPr>
          <p:cNvPr id="8" name="ZoneTexte 7"/>
          <p:cNvSpPr txBox="1"/>
          <p:nvPr/>
        </p:nvSpPr>
        <p:spPr>
          <a:xfrm>
            <a:off x="321736" y="1398634"/>
            <a:ext cx="5885778" cy="923330"/>
          </a:xfrm>
          <a:prstGeom prst="rect">
            <a:avLst/>
          </a:prstGeom>
          <a:noFill/>
        </p:spPr>
        <p:txBody>
          <a:bodyPr wrap="none" rtlCol="0">
            <a:spAutoFit/>
          </a:bodyPr>
          <a:lstStyle/>
          <a:p>
            <a:r>
              <a:rPr lang="fr-FR" dirty="0" smtClean="0"/>
              <a:t>la particule de lumière n'est pas un « fort petit corpuscule »  </a:t>
            </a:r>
          </a:p>
          <a:p>
            <a:r>
              <a:rPr lang="fr-FR" dirty="0" smtClean="0"/>
              <a:t>c'est l'excitation élémentaire d'un mode classique du champ </a:t>
            </a:r>
          </a:p>
          <a:p>
            <a:r>
              <a:rPr lang="fr-FR" dirty="0" smtClean="0"/>
              <a:t>dont il hérite des propriétés</a:t>
            </a:r>
          </a:p>
        </p:txBody>
      </p:sp>
      <p:sp>
        <p:nvSpPr>
          <p:cNvPr id="11" name="ZoneTexte 10"/>
          <p:cNvSpPr txBox="1"/>
          <p:nvPr/>
        </p:nvSpPr>
        <p:spPr>
          <a:xfrm>
            <a:off x="323528" y="2636912"/>
            <a:ext cx="8712968" cy="1785104"/>
          </a:xfrm>
          <a:prstGeom prst="rect">
            <a:avLst/>
          </a:prstGeom>
          <a:noFill/>
        </p:spPr>
        <p:txBody>
          <a:bodyPr wrap="square" rtlCol="0">
            <a:spAutoFit/>
          </a:bodyPr>
          <a:lstStyle/>
          <a:p>
            <a:r>
              <a:rPr lang="fr-FR" dirty="0" smtClean="0"/>
              <a:t>l'onde lumineuse n'est pas une onde de Maxwell classique</a:t>
            </a:r>
          </a:p>
          <a:p>
            <a:pPr marL="742950" lvl="1" indent="-285750">
              <a:buFont typeface="Arial" pitchFamily="34" charset="0"/>
              <a:buChar char="•"/>
            </a:pPr>
            <a:r>
              <a:rPr lang="fr-FR" dirty="0" smtClean="0"/>
              <a:t> fluctuations quantiques </a:t>
            </a:r>
          </a:p>
          <a:p>
            <a:pPr marL="742950" lvl="1" indent="-285750">
              <a:buFont typeface="Arial" pitchFamily="34" charset="0"/>
              <a:buChar char="•"/>
            </a:pPr>
            <a:endParaRPr lang="fr-FR" dirty="0"/>
          </a:p>
          <a:p>
            <a:pPr marL="742950" lvl="1" indent="-285750">
              <a:buFont typeface="Arial" pitchFamily="34" charset="0"/>
              <a:buChar char="•"/>
            </a:pPr>
            <a:endParaRPr lang="fr-FR" dirty="0" smtClean="0"/>
          </a:p>
          <a:p>
            <a:pPr marL="742950" lvl="1" indent="-285750">
              <a:buFont typeface="Arial" pitchFamily="34" charset="0"/>
              <a:buChar char="•"/>
            </a:pPr>
            <a:r>
              <a:rPr lang="fr-FR" dirty="0" smtClean="0"/>
              <a:t>corrélations quantiques non-locales</a:t>
            </a:r>
            <a:br>
              <a:rPr lang="fr-FR" dirty="0" smtClean="0"/>
            </a:br>
            <a:r>
              <a:rPr lang="fr-FR" dirty="0" smtClean="0"/>
              <a:t>(violation de l'inégalité de Bell)</a:t>
            </a:r>
            <a:endParaRPr lang="fr-FR" dirty="0"/>
          </a:p>
        </p:txBody>
      </p:sp>
      <p:pic>
        <p:nvPicPr>
          <p:cNvPr id="14" name="Image 13"/>
          <p:cNvPicPr>
            <a:picLocks noChangeAspect="1"/>
          </p:cNvPicPr>
          <p:nvPr/>
        </p:nvPicPr>
        <p:blipFill>
          <a:blip r:embed="rId3"/>
          <a:stretch>
            <a:fillRect/>
          </a:stretch>
        </p:blipFill>
        <p:spPr>
          <a:xfrm>
            <a:off x="6876256" y="1268760"/>
            <a:ext cx="1440160" cy="1101169"/>
          </a:xfrm>
          <a:prstGeom prst="rect">
            <a:avLst/>
          </a:prstGeom>
        </p:spPr>
      </p:pic>
      <p:grpSp>
        <p:nvGrpSpPr>
          <p:cNvPr id="24" name="Groupe 23"/>
          <p:cNvGrpSpPr/>
          <p:nvPr/>
        </p:nvGrpSpPr>
        <p:grpSpPr>
          <a:xfrm>
            <a:off x="6356260" y="2592016"/>
            <a:ext cx="2548073" cy="1019047"/>
            <a:chOff x="4717171" y="3731260"/>
            <a:chExt cx="3672456" cy="1468720"/>
          </a:xfrm>
        </p:grpSpPr>
        <p:grpSp>
          <p:nvGrpSpPr>
            <p:cNvPr id="17" name="Groupe 16"/>
            <p:cNvGrpSpPr/>
            <p:nvPr/>
          </p:nvGrpSpPr>
          <p:grpSpPr>
            <a:xfrm>
              <a:off x="4717171" y="3731260"/>
              <a:ext cx="548883" cy="259576"/>
              <a:chOff x="4429187" y="3429000"/>
              <a:chExt cx="790885" cy="432048"/>
            </a:xfrm>
          </p:grpSpPr>
          <p:pic>
            <p:nvPicPr>
              <p:cNvPr id="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9187" y="3429000"/>
                <a:ext cx="603863" cy="41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717171" y="3501008"/>
                <a:ext cx="502901"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4845236" y="3861048"/>
              <a:ext cx="3429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 name="Line 3"/>
            <p:cNvSpPr>
              <a:spLocks noChangeShapeType="1"/>
            </p:cNvSpPr>
            <p:nvPr/>
          </p:nvSpPr>
          <p:spPr bwMode="auto">
            <a:xfrm>
              <a:off x="4845236" y="5085184"/>
              <a:ext cx="3544391" cy="0"/>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1" name="Line 4"/>
            <p:cNvSpPr>
              <a:spLocks noChangeShapeType="1"/>
            </p:cNvSpPr>
            <p:nvPr/>
          </p:nvSpPr>
          <p:spPr bwMode="auto">
            <a:xfrm rot="16200000">
              <a:off x="4265424" y="4538690"/>
              <a:ext cx="1317301" cy="5279"/>
            </a:xfrm>
            <a:prstGeom prst="line">
              <a:avLst/>
            </a:prstGeom>
            <a:noFill/>
            <a:ln w="19050">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3" name="ZoneTexte 22"/>
            <p:cNvSpPr txBox="1"/>
            <p:nvPr/>
          </p:nvSpPr>
          <p:spPr>
            <a:xfrm>
              <a:off x="8061195" y="4522447"/>
              <a:ext cx="269627" cy="461666"/>
            </a:xfrm>
            <a:prstGeom prst="rect">
              <a:avLst/>
            </a:prstGeom>
            <a:noFill/>
          </p:spPr>
          <p:txBody>
            <a:bodyPr wrap="none" rtlCol="0">
              <a:spAutoFit/>
            </a:bodyPr>
            <a:lstStyle/>
            <a:p>
              <a:r>
                <a:rPr lang="fr-FR" sz="2400" i="1" dirty="0" smtClean="0">
                  <a:latin typeface="Times New Roman" pitchFamily="18" charset="0"/>
                  <a:cs typeface="Times New Roman" pitchFamily="18" charset="0"/>
                </a:rPr>
                <a:t>t</a:t>
              </a:r>
              <a:endParaRPr lang="fr-FR" sz="2400" i="1" dirty="0">
                <a:latin typeface="Times New Roman" pitchFamily="18" charset="0"/>
                <a:cs typeface="Times New Roman" pitchFamily="18" charset="0"/>
              </a:endParaRPr>
            </a:p>
          </p:txBody>
        </p:sp>
      </p:gr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8824" y="3865834"/>
            <a:ext cx="2483656" cy="571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 name="Groupe 41"/>
          <p:cNvGrpSpPr/>
          <p:nvPr/>
        </p:nvGrpSpPr>
        <p:grpSpPr>
          <a:xfrm>
            <a:off x="5939842" y="5316016"/>
            <a:ext cx="2952328" cy="1514150"/>
            <a:chOff x="5939842" y="5316016"/>
            <a:chExt cx="2952328" cy="1514150"/>
          </a:xfrm>
        </p:grpSpPr>
        <p:pic>
          <p:nvPicPr>
            <p:cNvPr id="51" name="Image 50"/>
            <p:cNvPicPr>
              <a:picLocks noChangeAspect="1"/>
            </p:cNvPicPr>
            <p:nvPr/>
          </p:nvPicPr>
          <p:blipFill rotWithShape="1">
            <a:blip r:embed="rId7">
              <a:clrChange>
                <a:clrFrom>
                  <a:srgbClr val="FEFEFE"/>
                </a:clrFrom>
                <a:clrTo>
                  <a:srgbClr val="FEFEFE">
                    <a:alpha val="0"/>
                  </a:srgbClr>
                </a:clrTo>
              </a:clrChange>
            </a:blip>
            <a:srcRect l="12431" t="20878" r="10954" b="9454"/>
            <a:stretch/>
          </p:blipFill>
          <p:spPr>
            <a:xfrm>
              <a:off x="6445116" y="5316016"/>
              <a:ext cx="1951910" cy="1329484"/>
            </a:xfrm>
            <a:prstGeom prst="rect">
              <a:avLst/>
            </a:prstGeom>
          </p:spPr>
        </p:pic>
        <p:sp>
          <p:nvSpPr>
            <p:cNvPr id="44" name="ZoneTexte 43"/>
            <p:cNvSpPr txBox="1"/>
            <p:nvPr/>
          </p:nvSpPr>
          <p:spPr>
            <a:xfrm>
              <a:off x="5939842" y="6460834"/>
              <a:ext cx="2952328" cy="369332"/>
            </a:xfrm>
            <a:prstGeom prst="rect">
              <a:avLst/>
            </a:prstGeom>
            <a:noFill/>
          </p:spPr>
          <p:txBody>
            <a:bodyPr wrap="square" rtlCol="0">
              <a:spAutoFit/>
            </a:bodyPr>
            <a:lstStyle/>
            <a:p>
              <a:pPr algn="ctr"/>
              <a:r>
                <a:rPr lang="fr-FR" dirty="0" smtClean="0"/>
                <a:t>chaton de Schrödinger</a:t>
              </a:r>
              <a:endParaRPr lang="fr-FR" dirty="0"/>
            </a:p>
          </p:txBody>
        </p:sp>
      </p:grpSp>
      <p:grpSp>
        <p:nvGrpSpPr>
          <p:cNvPr id="40" name="Groupe 39"/>
          <p:cNvGrpSpPr/>
          <p:nvPr/>
        </p:nvGrpSpPr>
        <p:grpSpPr>
          <a:xfrm>
            <a:off x="323528" y="5733256"/>
            <a:ext cx="2777071" cy="646331"/>
            <a:chOff x="323528" y="5733256"/>
            <a:chExt cx="2777071" cy="646331"/>
          </a:xfrm>
        </p:grpSpPr>
        <p:sp>
          <p:nvSpPr>
            <p:cNvPr id="43" name="ZoneTexte 42"/>
            <p:cNvSpPr txBox="1"/>
            <p:nvPr/>
          </p:nvSpPr>
          <p:spPr>
            <a:xfrm>
              <a:off x="323528" y="5733256"/>
              <a:ext cx="1880643" cy="646331"/>
            </a:xfrm>
            <a:prstGeom prst="rect">
              <a:avLst/>
            </a:prstGeom>
            <a:noFill/>
          </p:spPr>
          <p:txBody>
            <a:bodyPr wrap="none" rtlCol="0">
              <a:spAutoFit/>
            </a:bodyPr>
            <a:lstStyle/>
            <a:p>
              <a:pPr algn="ctr"/>
              <a:r>
                <a:rPr lang="fr-FR" dirty="0" smtClean="0"/>
                <a:t>états cohérents</a:t>
              </a:r>
            </a:p>
            <a:p>
              <a:pPr algn="ctr"/>
              <a:r>
                <a:rPr lang="fr-FR" dirty="0" smtClean="0"/>
                <a:t>"quasi-classiques"</a:t>
              </a:r>
            </a:p>
          </p:txBody>
        </p:sp>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7744" y="5805264"/>
              <a:ext cx="832855" cy="22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67744" y="6119052"/>
              <a:ext cx="832855" cy="22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1" name="Groupe 40"/>
          <p:cNvGrpSpPr/>
          <p:nvPr/>
        </p:nvGrpSpPr>
        <p:grpSpPr>
          <a:xfrm>
            <a:off x="3317539" y="5871755"/>
            <a:ext cx="2745674" cy="369332"/>
            <a:chOff x="3317539" y="5871755"/>
            <a:chExt cx="2745674" cy="369332"/>
          </a:xfrm>
        </p:grpSpPr>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9859" y="5953046"/>
              <a:ext cx="2003354" cy="225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ZoneTexte 59"/>
            <p:cNvSpPr txBox="1"/>
            <p:nvPr/>
          </p:nvSpPr>
          <p:spPr>
            <a:xfrm>
              <a:off x="3317539" y="5871755"/>
              <a:ext cx="622286" cy="369332"/>
            </a:xfrm>
            <a:prstGeom prst="rect">
              <a:avLst/>
            </a:prstGeom>
            <a:noFill/>
          </p:spPr>
          <p:txBody>
            <a:bodyPr wrap="none" rtlCol="0">
              <a:spAutoFit/>
            </a:bodyPr>
            <a:lstStyle/>
            <a:p>
              <a:r>
                <a:rPr lang="fr-FR" dirty="0" smtClean="0"/>
                <a:t>mais</a:t>
              </a:r>
              <a:endParaRPr lang="fr-FR" dirty="0"/>
            </a:p>
          </p:txBody>
        </p:sp>
      </p:grpSp>
      <p:pic>
        <p:nvPicPr>
          <p:cNvPr id="61" name="Picture 3"/>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6" name="Groupe 65"/>
          <p:cNvGrpSpPr/>
          <p:nvPr/>
        </p:nvGrpSpPr>
        <p:grpSpPr>
          <a:xfrm>
            <a:off x="323528" y="4941168"/>
            <a:ext cx="3668134" cy="605681"/>
            <a:chOff x="323528" y="4941168"/>
            <a:chExt cx="3668134" cy="605681"/>
          </a:xfrm>
        </p:grpSpPr>
        <p:sp>
          <p:nvSpPr>
            <p:cNvPr id="67" name="ZoneTexte 66"/>
            <p:cNvSpPr txBox="1"/>
            <p:nvPr/>
          </p:nvSpPr>
          <p:spPr>
            <a:xfrm>
              <a:off x="603403" y="5085184"/>
              <a:ext cx="184666" cy="461665"/>
            </a:xfrm>
            <a:prstGeom prst="rect">
              <a:avLst/>
            </a:prstGeom>
            <a:noFill/>
          </p:spPr>
          <p:txBody>
            <a:bodyPr wrap="none" rtlCol="0">
              <a:spAutoFit/>
            </a:bodyPr>
            <a:lstStyle/>
            <a:p>
              <a:endParaRPr lang="fr-FR" dirty="0"/>
            </a:p>
          </p:txBody>
        </p:sp>
        <p:grpSp>
          <p:nvGrpSpPr>
            <p:cNvPr id="68" name="Groupe 67"/>
            <p:cNvGrpSpPr/>
            <p:nvPr/>
          </p:nvGrpSpPr>
          <p:grpSpPr>
            <a:xfrm>
              <a:off x="323528" y="4941168"/>
              <a:ext cx="3668134" cy="369943"/>
              <a:chOff x="323528" y="5199980"/>
              <a:chExt cx="3668134" cy="369943"/>
            </a:xfrm>
          </p:grpSpPr>
          <p:sp>
            <p:nvSpPr>
              <p:cNvPr id="69" name="ZoneTexte 68"/>
              <p:cNvSpPr txBox="1"/>
              <p:nvPr/>
            </p:nvSpPr>
            <p:spPr>
              <a:xfrm>
                <a:off x="323528" y="5199980"/>
                <a:ext cx="800219" cy="369332"/>
              </a:xfrm>
              <a:prstGeom prst="rect">
                <a:avLst/>
              </a:prstGeom>
              <a:noFill/>
            </p:spPr>
            <p:txBody>
              <a:bodyPr wrap="none" rtlCol="0">
                <a:spAutoFit/>
              </a:bodyPr>
              <a:lstStyle/>
              <a:p>
                <a:r>
                  <a:rPr lang="fr-FR" dirty="0"/>
                  <a:t>l</a:t>
                </a:r>
                <a:r>
                  <a:rPr lang="fr-FR" dirty="0" smtClean="0"/>
                  <a:t>e vide</a:t>
                </a:r>
                <a:endParaRPr lang="fr-FR" dirty="0"/>
              </a:p>
            </p:txBody>
          </p:sp>
          <p:pic>
            <p:nvPicPr>
              <p:cNvPr id="70" name="Image 69"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78885" y="5298940"/>
                <a:ext cx="1212777" cy="216567"/>
              </a:xfrm>
              <a:prstGeom prst="rect">
                <a:avLst/>
              </a:prstGeom>
            </p:spPr>
          </p:pic>
          <p:pic>
            <p:nvPicPr>
              <p:cNvPr id="71" name="Image 70"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2398" y="5295680"/>
                <a:ext cx="199242" cy="216567"/>
              </a:xfrm>
              <a:prstGeom prst="rect">
                <a:avLst/>
              </a:prstGeom>
            </p:spPr>
          </p:pic>
          <p:sp>
            <p:nvSpPr>
              <p:cNvPr id="72" name="ZoneTexte 71"/>
              <p:cNvSpPr txBox="1"/>
              <p:nvPr/>
            </p:nvSpPr>
            <p:spPr>
              <a:xfrm>
                <a:off x="1323509" y="5200591"/>
                <a:ext cx="1452962" cy="369332"/>
              </a:xfrm>
              <a:prstGeom prst="rect">
                <a:avLst/>
              </a:prstGeom>
              <a:noFill/>
            </p:spPr>
            <p:txBody>
              <a:bodyPr wrap="none" rtlCol="0">
                <a:spAutoFit/>
              </a:bodyPr>
              <a:lstStyle/>
              <a:p>
                <a:r>
                  <a:rPr lang="fr-FR" dirty="0" smtClean="0"/>
                  <a:t>n’est pas rien</a:t>
                </a:r>
                <a:endParaRPr lang="fr-FR" dirty="0"/>
              </a:p>
            </p:txBody>
          </p:sp>
        </p:grpSp>
      </p:grpSp>
    </p:spTree>
    <p:extLst>
      <p:ext uri="{BB962C8B-B14F-4D97-AF65-F5344CB8AC3E}">
        <p14:creationId xmlns:p14="http://schemas.microsoft.com/office/powerpoint/2010/main" val="209438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autre dualité</a:t>
            </a:r>
            <a:endParaRPr lang="fr-FR" dirty="0"/>
          </a:p>
        </p:txBody>
      </p:sp>
      <p:grpSp>
        <p:nvGrpSpPr>
          <p:cNvPr id="2052" name="Groupe 2051"/>
          <p:cNvGrpSpPr/>
          <p:nvPr/>
        </p:nvGrpSpPr>
        <p:grpSpPr>
          <a:xfrm>
            <a:off x="539552" y="1772816"/>
            <a:ext cx="3333750" cy="3777912"/>
            <a:chOff x="737877" y="1772816"/>
            <a:chExt cx="3333750" cy="3777912"/>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9564"/>
            <a:stretch/>
          </p:blipFill>
          <p:spPr bwMode="auto">
            <a:xfrm>
              <a:off x="737877" y="1772816"/>
              <a:ext cx="3333750" cy="150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5577"/>
            <a:stretch/>
          </p:blipFill>
          <p:spPr bwMode="auto">
            <a:xfrm>
              <a:off x="737877" y="5311503"/>
              <a:ext cx="2451955" cy="23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939" y="3336016"/>
              <a:ext cx="2611164" cy="1592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avec flèche 6"/>
            <p:cNvCxnSpPr>
              <a:endCxn id="6" idx="2"/>
            </p:cNvCxnSpPr>
            <p:nvPr/>
          </p:nvCxnSpPr>
          <p:spPr>
            <a:xfrm flipV="1">
              <a:off x="2149116" y="4928724"/>
              <a:ext cx="169405" cy="372484"/>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grpSp>
        <p:nvGrpSpPr>
          <p:cNvPr id="2053" name="Groupe 2052"/>
          <p:cNvGrpSpPr/>
          <p:nvPr/>
        </p:nvGrpSpPr>
        <p:grpSpPr>
          <a:xfrm>
            <a:off x="6141100" y="1797447"/>
            <a:ext cx="2535356" cy="3718008"/>
            <a:chOff x="5709052" y="1797447"/>
            <a:chExt cx="2535356" cy="3718008"/>
          </a:xfrm>
        </p:grpSpPr>
        <p:sp>
          <p:nvSpPr>
            <p:cNvPr id="11" name="Oval 23"/>
            <p:cNvSpPr>
              <a:spLocks noChangeArrowheads="1"/>
            </p:cNvSpPr>
            <p:nvPr/>
          </p:nvSpPr>
          <p:spPr bwMode="auto">
            <a:xfrm>
              <a:off x="7517010" y="1964927"/>
              <a:ext cx="144463" cy="144463"/>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12" name="Freeform 61"/>
            <p:cNvSpPr>
              <a:spLocks/>
            </p:cNvSpPr>
            <p:nvPr/>
          </p:nvSpPr>
          <p:spPr bwMode="auto">
            <a:xfrm>
              <a:off x="6054497" y="1797447"/>
              <a:ext cx="569913" cy="479425"/>
            </a:xfrm>
            <a:custGeom>
              <a:avLst/>
              <a:gdLst>
                <a:gd name="T0" fmla="*/ 0 w 1515"/>
                <a:gd name="T1" fmla="*/ 134 h 419"/>
                <a:gd name="T2" fmla="*/ 172 w 1515"/>
                <a:gd name="T3" fmla="*/ 403 h 419"/>
                <a:gd name="T4" fmla="*/ 383 w 1515"/>
                <a:gd name="T5" fmla="*/ 39 h 419"/>
                <a:gd name="T6" fmla="*/ 639 w 1515"/>
                <a:gd name="T7" fmla="*/ 416 h 419"/>
                <a:gd name="T8" fmla="*/ 874 w 1515"/>
                <a:gd name="T9" fmla="*/ 35 h 419"/>
                <a:gd name="T10" fmla="*/ 1113 w 1515"/>
                <a:gd name="T11" fmla="*/ 416 h 419"/>
                <a:gd name="T12" fmla="*/ 1342 w 1515"/>
                <a:gd name="T13" fmla="*/ 30 h 419"/>
                <a:gd name="T14" fmla="*/ 1474 w 1515"/>
                <a:gd name="T15" fmla="*/ 234 h 419"/>
                <a:gd name="T16" fmla="*/ 1515 w 1515"/>
                <a:gd name="T17" fmla="*/ 32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5" h="419">
                  <a:moveTo>
                    <a:pt x="0" y="134"/>
                  </a:moveTo>
                  <a:cubicBezTo>
                    <a:pt x="28" y="179"/>
                    <a:pt x="108" y="419"/>
                    <a:pt x="172" y="403"/>
                  </a:cubicBezTo>
                  <a:cubicBezTo>
                    <a:pt x="236" y="387"/>
                    <a:pt x="305" y="37"/>
                    <a:pt x="383" y="39"/>
                  </a:cubicBezTo>
                  <a:cubicBezTo>
                    <a:pt x="461" y="41"/>
                    <a:pt x="557" y="417"/>
                    <a:pt x="639" y="416"/>
                  </a:cubicBezTo>
                  <a:cubicBezTo>
                    <a:pt x="721" y="415"/>
                    <a:pt x="795" y="35"/>
                    <a:pt x="874" y="35"/>
                  </a:cubicBezTo>
                  <a:cubicBezTo>
                    <a:pt x="953" y="35"/>
                    <a:pt x="1035" y="417"/>
                    <a:pt x="1113" y="416"/>
                  </a:cubicBezTo>
                  <a:cubicBezTo>
                    <a:pt x="1191" y="415"/>
                    <a:pt x="1282" y="60"/>
                    <a:pt x="1342" y="30"/>
                  </a:cubicBezTo>
                  <a:cubicBezTo>
                    <a:pt x="1402" y="0"/>
                    <a:pt x="1445" y="185"/>
                    <a:pt x="1474" y="234"/>
                  </a:cubicBezTo>
                  <a:cubicBezTo>
                    <a:pt x="1503" y="283"/>
                    <a:pt x="1507" y="307"/>
                    <a:pt x="1515" y="326"/>
                  </a:cubicBezTo>
                </a:path>
              </a:pathLst>
            </a:custGeom>
            <a:noFill/>
            <a:ln w="19050" cmpd="sng">
              <a:solidFill>
                <a:srgbClr val="FF0000"/>
              </a:solidFill>
              <a:round/>
              <a:headEn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V="1">
              <a:off x="5758686" y="2734014"/>
              <a:ext cx="2379155" cy="634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8" name="Groupe 7"/>
            <p:cNvGrpSpPr/>
            <p:nvPr/>
          </p:nvGrpSpPr>
          <p:grpSpPr>
            <a:xfrm>
              <a:off x="5709052" y="3789040"/>
              <a:ext cx="2535356" cy="552213"/>
              <a:chOff x="5709052" y="4046105"/>
              <a:chExt cx="2967404" cy="646315"/>
            </a:xfrm>
          </p:grpSpPr>
          <p:grpSp>
            <p:nvGrpSpPr>
              <p:cNvPr id="15" name="Groupe 14"/>
              <p:cNvGrpSpPr/>
              <p:nvPr/>
            </p:nvGrpSpPr>
            <p:grpSpPr>
              <a:xfrm>
                <a:off x="5709052" y="4127356"/>
                <a:ext cx="1311922" cy="550003"/>
                <a:chOff x="2587938" y="3676851"/>
                <a:chExt cx="1311922" cy="550003"/>
              </a:xfrm>
            </p:grpSpPr>
            <p:sp>
              <p:nvSpPr>
                <p:cNvPr id="27" name="Freeform 20"/>
                <p:cNvSpPr>
                  <a:spLocks/>
                </p:cNvSpPr>
                <p:nvPr/>
              </p:nvSpPr>
              <p:spPr bwMode="auto">
                <a:xfrm>
                  <a:off x="2587938" y="3676851"/>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 name="Freeform 21"/>
                <p:cNvSpPr>
                  <a:spLocks/>
                </p:cNvSpPr>
                <p:nvPr/>
              </p:nvSpPr>
              <p:spPr bwMode="auto">
                <a:xfrm flipV="1">
                  <a:off x="2587938" y="3974684"/>
                  <a:ext cx="1311922" cy="252170"/>
                </a:xfrm>
                <a:custGeom>
                  <a:avLst/>
                  <a:gdLst>
                    <a:gd name="T0" fmla="*/ 0 w 363"/>
                    <a:gd name="T1" fmla="*/ 9 h 54"/>
                    <a:gd name="T2" fmla="*/ 177 w 363"/>
                    <a:gd name="T3" fmla="*/ 54 h 54"/>
                    <a:gd name="T4" fmla="*/ 363 w 363"/>
                    <a:gd name="T5" fmla="*/ 0 h 54"/>
                  </a:gdLst>
                  <a:ahLst/>
                  <a:cxnLst>
                    <a:cxn ang="0">
                      <a:pos x="T0" y="T1"/>
                    </a:cxn>
                    <a:cxn ang="0">
                      <a:pos x="T2" y="T3"/>
                    </a:cxn>
                    <a:cxn ang="0">
                      <a:pos x="T4" y="T5"/>
                    </a:cxn>
                  </a:cxnLst>
                  <a:rect l="0" t="0" r="r" b="b"/>
                  <a:pathLst>
                    <a:path w="363" h="54">
                      <a:moveTo>
                        <a:pt x="0" y="9"/>
                      </a:moveTo>
                      <a:lnTo>
                        <a:pt x="177" y="54"/>
                      </a:lnTo>
                      <a:lnTo>
                        <a:pt x="363" y="0"/>
                      </a:lnTo>
                    </a:path>
                  </a:pathLst>
                </a:custGeom>
                <a:noFill/>
                <a:ln w="28575" cmpd="sng">
                  <a:solidFill>
                    <a:srgbClr val="FF0000"/>
                  </a:solidFill>
                  <a:round/>
                  <a:headEn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9" name="Oval 30"/>
                <p:cNvSpPr>
                  <a:spLocks noChangeArrowheads="1"/>
                </p:cNvSpPr>
                <p:nvPr/>
              </p:nvSpPr>
              <p:spPr bwMode="auto">
                <a:xfrm>
                  <a:off x="3552136" y="370373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30" name="Oval 31"/>
                <p:cNvSpPr>
                  <a:spLocks noChangeArrowheads="1"/>
                </p:cNvSpPr>
                <p:nvPr/>
              </p:nvSpPr>
              <p:spPr bwMode="auto">
                <a:xfrm>
                  <a:off x="3538537" y="4054300"/>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grpSp>
              <p:nvGrpSpPr>
                <p:cNvPr id="31" name="Group 7"/>
                <p:cNvGrpSpPr>
                  <a:grpSpLocks/>
                </p:cNvGrpSpPr>
                <p:nvPr/>
              </p:nvGrpSpPr>
              <p:grpSpPr bwMode="auto">
                <a:xfrm>
                  <a:off x="2790136" y="3903143"/>
                  <a:ext cx="914400" cy="95250"/>
                  <a:chOff x="1728" y="816"/>
                  <a:chExt cx="576" cy="61"/>
                </a:xfrm>
              </p:grpSpPr>
              <p:sp>
                <p:nvSpPr>
                  <p:cNvPr id="32" name="Rectangle 8"/>
                  <p:cNvSpPr>
                    <a:spLocks noChangeArrowheads="1"/>
                  </p:cNvSpPr>
                  <p:nvPr/>
                </p:nvSpPr>
                <p:spPr bwMode="auto">
                  <a:xfrm>
                    <a:off x="1728" y="816"/>
                    <a:ext cx="576" cy="2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33" name="Rectangle 9"/>
                  <p:cNvSpPr>
                    <a:spLocks noChangeArrowheads="1"/>
                  </p:cNvSpPr>
                  <p:nvPr/>
                </p:nvSpPr>
                <p:spPr bwMode="auto">
                  <a:xfrm>
                    <a:off x="1728" y="836"/>
                    <a:ext cx="576" cy="4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grpSp>
            <p:nvGrpSpPr>
              <p:cNvPr id="16" name="Groupe 15"/>
              <p:cNvGrpSpPr/>
              <p:nvPr/>
            </p:nvGrpSpPr>
            <p:grpSpPr>
              <a:xfrm>
                <a:off x="7002635" y="4046105"/>
                <a:ext cx="1673821" cy="646315"/>
                <a:chOff x="5855691" y="3547975"/>
                <a:chExt cx="1673821" cy="646315"/>
              </a:xfrm>
            </p:grpSpPr>
            <p:grpSp>
              <p:nvGrpSpPr>
                <p:cNvPr id="17" name="Group 13"/>
                <p:cNvGrpSpPr>
                  <a:grpSpLocks/>
                </p:cNvGrpSpPr>
                <p:nvPr/>
              </p:nvGrpSpPr>
              <p:grpSpPr bwMode="auto">
                <a:xfrm>
                  <a:off x="6217590" y="3648940"/>
                  <a:ext cx="1311922" cy="497237"/>
                  <a:chOff x="1296" y="709"/>
                  <a:chExt cx="1296" cy="343"/>
                </a:xfrm>
              </p:grpSpPr>
              <p:sp>
                <p:nvSpPr>
                  <p:cNvPr id="24" name="Line 14"/>
                  <p:cNvSpPr>
                    <a:spLocks noChangeShapeType="1"/>
                  </p:cNvSpPr>
                  <p:nvPr/>
                </p:nvSpPr>
                <p:spPr bwMode="auto">
                  <a:xfrm flipH="1" flipV="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5" name="Line 15"/>
                  <p:cNvSpPr>
                    <a:spLocks noChangeShapeType="1"/>
                  </p:cNvSpPr>
                  <p:nvPr/>
                </p:nvSpPr>
                <p:spPr bwMode="auto">
                  <a:xfrm flipH="1">
                    <a:off x="1296" y="709"/>
                    <a:ext cx="1296" cy="343"/>
                  </a:xfrm>
                  <a:prstGeom prst="line">
                    <a:avLst/>
                  </a:prstGeom>
                  <a:noFill/>
                  <a:ln w="2857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sp>
              <p:nvSpPr>
                <p:cNvPr id="18" name="Oval 34"/>
                <p:cNvSpPr>
                  <a:spLocks noChangeArrowheads="1"/>
                </p:cNvSpPr>
                <p:nvPr/>
              </p:nvSpPr>
              <p:spPr bwMode="auto">
                <a:xfrm>
                  <a:off x="7215398" y="3676686"/>
                  <a:ext cx="152400"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19" name="Oval 35"/>
                <p:cNvSpPr>
                  <a:spLocks noChangeArrowheads="1"/>
                </p:cNvSpPr>
                <p:nvPr/>
              </p:nvSpPr>
              <p:spPr bwMode="auto">
                <a:xfrm>
                  <a:off x="7208837" y="3995563"/>
                  <a:ext cx="150813" cy="152400"/>
                </a:xfrm>
                <a:prstGeom prst="ellipse">
                  <a:avLst/>
                </a:prstGeom>
                <a:solidFill>
                  <a:srgbClr val="FF0000"/>
                </a:solidFill>
                <a:ln w="9525">
                  <a:solidFill>
                    <a:srgbClr val="FF0000"/>
                  </a:solidFill>
                  <a:round/>
                  <a:headEnd/>
                  <a:tailEnd/>
                </a:ln>
                <a:effectLst/>
                <a:extLst/>
              </p:spPr>
              <p:txBody>
                <a:bodyPr wrap="none" anchor="ctr"/>
                <a:lstStyle/>
                <a:p>
                  <a:endParaRPr lang="fr-FR"/>
                </a:p>
              </p:txBody>
            </p:sp>
            <p:sp>
              <p:nvSpPr>
                <p:cNvPr id="20" name="Text Box 25"/>
                <p:cNvSpPr txBox="1">
                  <a:spLocks noChangeArrowheads="1"/>
                </p:cNvSpPr>
                <p:nvPr/>
              </p:nvSpPr>
              <p:spPr bwMode="auto">
                <a:xfrm>
                  <a:off x="5855691" y="3547975"/>
                  <a:ext cx="521693" cy="64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24" tIns="45712" rIns="91424" bIns="45712">
                  <a:spAutoFit/>
                </a:bodyPr>
                <a:lstStyle/>
                <a:p>
                  <a:r>
                    <a:rPr lang="fr-FR" sz="3600" dirty="0" smtClean="0">
                      <a:latin typeface="Symbol" pitchFamily="18" charset="2"/>
                    </a:rPr>
                    <a:t>+</a:t>
                  </a:r>
                  <a:endParaRPr lang="fr-FR" sz="3200" dirty="0">
                    <a:latin typeface="Symbol" pitchFamily="18" charset="2"/>
                  </a:endParaRPr>
                </a:p>
              </p:txBody>
            </p:sp>
            <p:grpSp>
              <p:nvGrpSpPr>
                <p:cNvPr id="21" name="Group 7"/>
                <p:cNvGrpSpPr>
                  <a:grpSpLocks/>
                </p:cNvGrpSpPr>
                <p:nvPr/>
              </p:nvGrpSpPr>
              <p:grpSpPr bwMode="auto">
                <a:xfrm>
                  <a:off x="6416350" y="3871133"/>
                  <a:ext cx="914400" cy="95250"/>
                  <a:chOff x="1728" y="816"/>
                  <a:chExt cx="576" cy="61"/>
                </a:xfrm>
              </p:grpSpPr>
              <p:sp>
                <p:nvSpPr>
                  <p:cNvPr id="22" name="Rectangle 8"/>
                  <p:cNvSpPr>
                    <a:spLocks noChangeArrowheads="1"/>
                  </p:cNvSpPr>
                  <p:nvPr/>
                </p:nvSpPr>
                <p:spPr bwMode="auto">
                  <a:xfrm>
                    <a:off x="1728" y="816"/>
                    <a:ext cx="576" cy="20"/>
                  </a:xfrm>
                  <a:prstGeom prst="rect">
                    <a:avLst/>
                  </a:prstGeom>
                  <a:solidFill>
                    <a:srgbClr val="0099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3" name="Rectangle 9"/>
                  <p:cNvSpPr>
                    <a:spLocks noChangeArrowheads="1"/>
                  </p:cNvSpPr>
                  <p:nvPr/>
                </p:nvSpPr>
                <p:spPr bwMode="auto">
                  <a:xfrm>
                    <a:off x="1728" y="836"/>
                    <a:ext cx="576" cy="41"/>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grpSp>
          </p:grpSp>
        </p:grpSp>
        <p:pic>
          <p:nvPicPr>
            <p:cNvPr id="39" name="Image 38"/>
            <p:cNvPicPr>
              <a:picLocks noChangeAspect="1"/>
            </p:cNvPicPr>
            <p:nvPr/>
          </p:nvPicPr>
          <p:blipFill rotWithShape="1">
            <a:blip r:embed="rId7">
              <a:clrChange>
                <a:clrFrom>
                  <a:srgbClr val="FEFEFE"/>
                </a:clrFrom>
                <a:clrTo>
                  <a:srgbClr val="FEFEFE">
                    <a:alpha val="0"/>
                  </a:srgbClr>
                </a:clrTo>
              </a:clrChange>
            </a:blip>
            <a:srcRect l="12431" t="20878" r="10954" b="9454"/>
            <a:stretch/>
          </p:blipFill>
          <p:spPr>
            <a:xfrm>
              <a:off x="6445116" y="4671659"/>
              <a:ext cx="1238837" cy="843796"/>
            </a:xfrm>
            <a:prstGeom prst="rect">
              <a:avLst/>
            </a:prstGeom>
          </p:spPr>
        </p:pic>
      </p:grpSp>
      <p:sp>
        <p:nvSpPr>
          <p:cNvPr id="2054" name="Arc 2053"/>
          <p:cNvSpPr/>
          <p:nvPr/>
        </p:nvSpPr>
        <p:spPr>
          <a:xfrm>
            <a:off x="3280161" y="3369121"/>
            <a:ext cx="3161481" cy="914400"/>
          </a:xfrm>
          <a:prstGeom prst="arc">
            <a:avLst>
              <a:gd name="adj1" fmla="val 11903578"/>
              <a:gd name="adj2" fmla="val 20612047"/>
            </a:avLst>
          </a:prstGeom>
          <a:ln w="571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4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6083" b="1275"/>
          <a:stretch/>
        </p:blipFill>
        <p:spPr bwMode="auto">
          <a:xfrm flipH="1">
            <a:off x="7902187" y="494807"/>
            <a:ext cx="1026018" cy="7119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15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2492896"/>
            <a:ext cx="8175282" cy="1115115"/>
          </a:xfrm>
        </p:spPr>
        <p:txBody>
          <a:bodyPr>
            <a:normAutofit/>
          </a:bodyPr>
          <a:lstStyle/>
          <a:p>
            <a:r>
              <a:rPr lang="fr-FR" dirty="0"/>
              <a:t>cycle </a:t>
            </a:r>
            <a:r>
              <a:rPr lang="fr-FR" dirty="0" smtClean="0"/>
              <a:t>« Lumière </a:t>
            </a:r>
            <a:r>
              <a:rPr lang="fr-FR" dirty="0"/>
              <a:t>et </a:t>
            </a:r>
            <a:r>
              <a:rPr lang="fr-FR" dirty="0" smtClean="0"/>
              <a:t>couleurs »</a:t>
            </a:r>
            <a:endParaRPr lang="fr-FR" dirty="0"/>
          </a:p>
        </p:txBody>
      </p:sp>
      <p:sp>
        <p:nvSpPr>
          <p:cNvPr id="6" name="Sous-titre 2"/>
          <p:cNvSpPr txBox="1">
            <a:spLocks/>
          </p:cNvSpPr>
          <p:nvPr/>
        </p:nvSpPr>
        <p:spPr>
          <a:xfrm>
            <a:off x="1600224" y="5877272"/>
            <a:ext cx="6400800" cy="90931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400" b="0" i="0" u="none" strike="noStrike" kern="1200" cap="none" spc="0" normalizeH="0" baseline="0" noProof="0" dirty="0" smtClean="0">
                <a:ln>
                  <a:noFill/>
                </a:ln>
                <a:solidFill>
                  <a:schemeClr val="tx1">
                    <a:tint val="75000"/>
                  </a:schemeClr>
                </a:solidFill>
                <a:effectLst/>
                <a:uLnTx/>
                <a:uFillTx/>
                <a:latin typeface="+mn-lt"/>
                <a:ea typeface="+mn-ea"/>
                <a:cs typeface="+mn-cs"/>
              </a:rPr>
              <a:t>Renaud </a:t>
            </a:r>
            <a:r>
              <a:rPr kumimoji="0" lang="fr-FR" sz="2400" b="0" i="0" u="none" strike="noStrike" kern="1200" cap="none" spc="0" normalizeH="0" baseline="0" noProof="0" dirty="0" err="1" smtClean="0">
                <a:ln>
                  <a:noFill/>
                </a:ln>
                <a:solidFill>
                  <a:schemeClr val="tx1">
                    <a:tint val="75000"/>
                  </a:schemeClr>
                </a:solidFill>
                <a:effectLst/>
                <a:uLnTx/>
                <a:uFillTx/>
                <a:latin typeface="+mn-lt"/>
                <a:ea typeface="+mn-ea"/>
                <a:cs typeface="+mn-cs"/>
              </a:rPr>
              <a:t>Mathevet</a:t>
            </a:r>
            <a:endParaRPr lang="fr-FR" sz="2400" dirty="0">
              <a:solidFill>
                <a:schemeClr val="tx1">
                  <a:tint val="75000"/>
                </a:schemeClr>
              </a:solidFill>
            </a:endParaRP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2400" b="0" i="0" u="none" strike="noStrike" kern="1200" cap="none" spc="0" normalizeH="0" noProof="0" dirty="0" smtClean="0">
                <a:ln>
                  <a:noFill/>
                </a:ln>
                <a:solidFill>
                  <a:schemeClr val="tx1">
                    <a:tint val="75000"/>
                  </a:schemeClr>
                </a:solidFill>
                <a:effectLst/>
                <a:uLnTx/>
                <a:uFillTx/>
                <a:latin typeface="+mn-lt"/>
                <a:ea typeface="+mn-ea"/>
                <a:cs typeface="+mn-cs"/>
              </a:rPr>
              <a:t>Université Paul Sabatier</a:t>
            </a:r>
            <a:endParaRPr kumimoji="0" lang="fr-FR" sz="24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pic>
        <p:nvPicPr>
          <p:cNvPr id="1030" name="Picture 6" descr="https://encrypted-tbn2.gstatic.com/images?q=tbn:ANd9GcToacCpPARbtRxGHDyAsHNmAg7CmnSmrvhkmqMwtunpbHmy1sLMgg"/>
          <p:cNvPicPr>
            <a:picLocks noChangeAspect="1" noChangeArrowheads="1"/>
          </p:cNvPicPr>
          <p:nvPr/>
        </p:nvPicPr>
        <p:blipFill>
          <a:blip r:embed="rId2"/>
          <a:srcRect/>
          <a:stretch>
            <a:fillRect/>
          </a:stretch>
        </p:blipFill>
        <p:spPr bwMode="auto">
          <a:xfrm>
            <a:off x="500034" y="723893"/>
            <a:ext cx="2466975" cy="1847851"/>
          </a:xfrm>
          <a:prstGeom prst="rect">
            <a:avLst/>
          </a:prstGeom>
          <a:noFill/>
        </p:spPr>
      </p:pic>
      <p:pic>
        <p:nvPicPr>
          <p:cNvPr id="1032" name="Picture 8" descr="https://encrypted-tbn3.gstatic.com/images?q=tbn:ANd9GcQ_CCWU53gtbFnKAfHsDBiUa8U5S8tXutuC4fxRNKfWgcRHUzXxQg"/>
          <p:cNvPicPr>
            <a:picLocks noChangeAspect="1" noChangeArrowheads="1"/>
          </p:cNvPicPr>
          <p:nvPr/>
        </p:nvPicPr>
        <p:blipFill>
          <a:blip r:embed="rId3"/>
          <a:srcRect/>
          <a:stretch>
            <a:fillRect/>
          </a:stretch>
        </p:blipFill>
        <p:spPr bwMode="auto">
          <a:xfrm>
            <a:off x="3360624" y="4005224"/>
            <a:ext cx="2880000" cy="1440000"/>
          </a:xfrm>
          <a:prstGeom prst="rect">
            <a:avLst/>
          </a:prstGeom>
          <a:noFill/>
        </p:spPr>
      </p:pic>
      <p:pic>
        <p:nvPicPr>
          <p:cNvPr id="1034" name="Picture 10" descr="http://physique-eea.ujf-grenoble.fr/intra/Organisation/CESIRE/OPT/DocsOptique/PhotoOptWeb/YoungBlanche.jpg"/>
          <p:cNvPicPr>
            <a:picLocks noChangeAspect="1" noChangeArrowheads="1"/>
          </p:cNvPicPr>
          <p:nvPr/>
        </p:nvPicPr>
        <p:blipFill>
          <a:blip r:embed="rId4" cstate="print"/>
          <a:srcRect/>
          <a:stretch>
            <a:fillRect/>
          </a:stretch>
        </p:blipFill>
        <p:spPr bwMode="auto">
          <a:xfrm rot="16200000">
            <a:off x="6715140" y="443598"/>
            <a:ext cx="1857388" cy="2428892"/>
          </a:xfrm>
          <a:prstGeom prst="rect">
            <a:avLst/>
          </a:prstGeom>
          <a:noFill/>
        </p:spPr>
      </p:pic>
      <p:pic>
        <p:nvPicPr>
          <p:cNvPr id="1036" name="Picture 12" descr="http://www.ast.obs-mip.fr/users/rieutord/agregation/photos/croix_de_Malte_noire.JPG"/>
          <p:cNvPicPr>
            <a:picLocks noChangeAspect="1" noChangeArrowheads="1"/>
          </p:cNvPicPr>
          <p:nvPr/>
        </p:nvPicPr>
        <p:blipFill>
          <a:blip r:embed="rId5" cstate="print"/>
          <a:srcRect/>
          <a:stretch>
            <a:fillRect/>
          </a:stretch>
        </p:blipFill>
        <p:spPr bwMode="auto">
          <a:xfrm>
            <a:off x="785786" y="3814745"/>
            <a:ext cx="2428892" cy="1755255"/>
          </a:xfrm>
          <a:prstGeom prst="rect">
            <a:avLst/>
          </a:prstGeom>
          <a:noFill/>
        </p:spPr>
      </p:pic>
      <p:pic>
        <p:nvPicPr>
          <p:cNvPr id="1038" name="Picture 14" descr="http://www.ast.obs-mip.fr/users/rieutord/agregation/photos/croix_Malte_blanche.JPG"/>
          <p:cNvPicPr>
            <a:picLocks noChangeAspect="1" noChangeArrowheads="1"/>
          </p:cNvPicPr>
          <p:nvPr/>
        </p:nvPicPr>
        <p:blipFill>
          <a:blip r:embed="rId6" cstate="print"/>
          <a:srcRect/>
          <a:stretch>
            <a:fillRect/>
          </a:stretch>
        </p:blipFill>
        <p:spPr bwMode="auto">
          <a:xfrm>
            <a:off x="6357950" y="3782770"/>
            <a:ext cx="2484000" cy="1785375"/>
          </a:xfrm>
          <a:prstGeom prst="rect">
            <a:avLst/>
          </a:prstGeom>
          <a:noFill/>
        </p:spPr>
      </p:pic>
      <p:sp>
        <p:nvSpPr>
          <p:cNvPr id="3" name="AutoShape 2" descr="data:image/jpeg;base64,/9j/4AAQSkZJRgABAQAAAQABAAD/2wCEAAkGBxQTEhQUExQWFhUXGBUVGBgWFhQVFxgVFBQWGBQUFxUYHCggHBolHBQVITEhJSkrLi4uFx8zODMsNygtLisBCgoKDg0OGxAQGy0kHyQsLCwsLiwsLCwsLCwsLCwsLCwsLCwsLCwsLCwsLCwsLCwsLCwsLCwsLCwsLCwsLCwsLP/AABEIAOEA4QMBEQACEQEDEQH/xAAbAAEAAwEBAQEAAAAAAAAAAAAAAQIDBAUGB//EADMQAAEDAgQEBQIGAwEBAAAAAAEAAhEDIQQSMUEiUWGBBRNxkaGx8AYyQsHR4RRS8SNi/8QAGgEBAAMBAQEAAAAAAAAAAAAAAAECAwQFBv/EAC8RAAICAQQCAQMDBAEFAAAAAAABAhEDBBIhMSJBE1FhcQUjMhSBscFCUmKRodH/2gAMAwEAAhEDEQA/APw5W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EAQBATCAQgBCCxCEWIQkQgEIRYIQkQgEIBCAQgEIBCAQgEIBCkgQgsnKlCyciULIypQskt6pQsgNShZJalCyIQWRCgWIQWIQkQgCkglACgCAkIBCAIAQhAhATCkEBqAhQSIQEICUACAlCAApBcD1UkM0c3nP1VqK2Q0HafvooSdk2Rl+4SggAiRFkOCh0SjMqCxCgkAICwpnkfZTtZFonyXcim1jcjNQSTKAIAgJBUgAIQWlAS4adVNEDLJslciySIPPv8AwnQDaZKVYsiLIAaJidk2OrG4qWqCbGVKFiEFkgIQWDVNCy7R6qyRVs6GU5BuTC3jjuLMnLkhjd2kj4KhQt8Et0+SCwfqJ9Yn6I4fUJt9FnMIGtvr7q0sbiuCFO+Dmd63XOzVdGZKoXIIToDOfuyWSQSdyhBCiySEAQEoAgJBQgkKQSTZAWI57qX0QWNzbTpKnlsi0Xa0A3APMT8SFdLbLkq3aJp0i6bde3dIwcg5JdEhnDYSdr2/tWUeOBu55J/xyRmItpO3onxNqyN3ol9KYgHqSR8BTLH1SIUlXJV+EI21VXhkiVksyDehVNpayzafqpUSNxZtM9VZQb6I3UasZ0M+i1jD7FGzvwlAkwSYNo2Xo4MEm/yc2XIqLU6E2aXAjpEehUwwqT2rgiU6psuzDGZcSesX+FeOna5kyry3xE5sUL8Jt6a9iubURbfgzbG67RwVReJAP0XnTXJ0xMBO2izrg049k1OIzbYWEaCJjsj55HRRyqCIRkhQCiEkoAgACEEhCSYspIJlAWjT4Uv7kFg6/RTfJBpSgG49Rv8A0rRpPkrK6NKALpEdhOi1x3K+Csml0b02gNOVsnYTAHMn+F0RitvirZm3b5Z0NwudokWFzGgK6Y4FOKcjF5drdGlaiQWgMJnUyIHaP3V54pRklGN/crGakm26Ljw/izEGTabx7LX+j8txV6nikU/w8xcAxzYsCYv1tosv6VTbW1os8uxJ2mZP8Ocy9yNbCT2CyloZY+ey8dQpuuhQoZx+pvwe6nHgWVe0yJ5Nj+puMJl1npAJ+V0rTfH2ZfLv6PQw2GMgyYH6dvZd2LTvcpXwcuTMqcT0BhRnLbzrod+q6VGO6jmeR7EylbDFjTLi4m9xcDlbVVePZB82WjlWSSpUfM+JYgNcA2/WNOkHVfP6zPtltgexp8batnCaBsXmATvOvVcLxP8AlM6VP1El1Mg2iPfuCocNr46IUrMvL1uFnsLWUhVotZBbaygER6KCbMlBYlAShAAREsBSQWAT0CT0UsgmFP5ILb20T8EPo0psE37q8Y88kNui9KTO23Y7K+O3aKypG9FuVpIm2g5klb41ti2jNvc+TpYM7QHAxrEkXjouuC+SKU19zFvY24nonEhuXgc6dYFmjqSV6Lz/AB7Uot/6OX4t1ttI9FmEa94cXOkCAJgcvyrs+CE5rJZyPPKENqRuymPMLA11hObLDfSeavui5fHT/Jm21j32vx7JoeHBmYlz3Te5zRGwCriwxw27bIyap5KilRSnhGVW5mZmHSYg26FV2wyxtcEyzTwyqVM0p4TIBmOYdRqtoQ2qnyUeb5HxwddDB5iAyb7QL+6mclFcmDy1/I+p8L8CLcrqtIvBkEHMMsGLwRe43Xl59ZdqEq/2Y3ktNK0eT+MvAHUo8p006gBBBnKdS2YnSCOh6LTS6l6iDg+JHdBRxNSfJ8YzwQCTmlw5XgqI/p0e/Z2vWu6rgyxGEytl8W1MQOkhVyadRjuyevZeGbdLxOHEYQwHMLSNeYI9QuLJp21ug1R0wypPbM5a1IZosCdBP0JXJkxJOn7NoSbVo53UiCZFtOoK5pQcXTNVJNGOTWNtVjt4L39TOD0VaZa0ZKpcICQhBAKWSWCkgmU9AmbKSCTfsnD7ILTfop/BDo1YBmk76rRd2Q3waUKlzaNveQVpjlTaRSSrk1w9IAHXQmOfRb4obU2uikpbmrOqmM7IMiY6G37Lrgvlx07RhKXxy+p2uqim0EhxuBYFxsNT93Xa8kcEVabOdQeVuqR6Bwxe5js72ht4EAGb3EarreB5JRnua+yOb5VCLjtTs9Gnimh4p3k30MaTr6BdDyx37Djlhk4fIddBnESXEzta19k2tc2YTmnFJI9DAUGVSWseMwtBsZ72KwyZnBW1wYT+SDVrs9fB+BeW0uxBytF3Pc0wAbCw1M8ua4563c6x8srsyZJ9bV7Pr/BPw9T8mRl8t/Fm0L2m7SSbiOQhePqdZN5Oe0e1pv075MVzfH+R45+IaVKm6kwyW5QCLRJiQTaQo0+jyZJqb9jVa7HHH8GPtez5DxfxEvoinUdndnDiSIIaAQBO5Xs6fT7Mu+HCo8hamU4U+z5pxbJAid9JXqI0SlVvo83K7iFUsInhygi3JwKpCM6ay1R23Hh47+55WJALD5ZbyH+s7zC48u1wfwtHbj3b/wBxHm4hjS0F0SNeU7ESvOyRi4p5Ks7Itp1Do4sSCCIE89jC4cyqSo3x17OeqwA2/tc04pPg1i21yUyqtEnMsjUICYQAKSCQEBKAk2Qgubx0ViCZ26KfZFcGjRLp7dFdVusq+jWhV4tNJ/iVrjn5UUlHizfDNyg3JFze66cK2p82jOfk1R0UqmdhgkTAzbgiF0Qn8uNqLr7mUl8cras7KdcU2AvcTECYuT9hdscscUFvdmDg8sntR3XeGFlTKNTacwP38rq2yybZQlSObxhujONnqjEtBAJgnTvMfQrslKKaTfJwvFKSbXRs0OzTIyxpF59VVp33wZNw2dcnqeEYOpWqZKcFwBJuBAFiTPqFhqM0MUN0jNYnk4XJ99+H/C69EOGIqsdT/wBIzNiLyXRC+e1WfHkd440z1NPp5Yncn4+0+T2nPBpj/GewsBAhsFoANwALaaLhSan+4uTuyO8dYJcX/wCDz/FMDR/xstQUmESc4aGtzScp4tza0rowZMqy3G39jk1ODD8FUk/qj8u8RqPzbHvt06L6rElttHi4Ixo86vXa07BxtO56LVuEXcuzrx45SVejyMRinZzIGTYzfRcmTNPe0/4nfjxQ2cdnlvc1oIYAOg57SvNlKEE1jO1Kcq3Hn1H5gZ15T9F505OcfI6lFRfBz1HmLbaLmlJ0aJW+TJx0Kyb5s0SLeeeancRRzLM0CABAS0oiAFILTZPQ6ZMwpIokjRT2C0xb0+UIovlv+yvXJW+DWi4THLZa43HdRSSdG+HaQTJn7uujFFxuzObT6Oig8OaQ0idjyPounFJTg1DsymnFpzO7BMfl4oPPlc2XbgjPZWTk5sso7vE9MYGo5oNMtmd5ILekBdc8c9q+NpHH8+KMmslnv4XwgcJflHIu1nfKCtJZI/S2eZk1b52WfSeHeGBjs4YHtDd9Q+etssSbLzs2olNbbp/6MI5IuG9n0nhTWeZ5kU2kghxhrXnqCBJED4XnZ0628s7tHmlJ75Pg8Txb8WVQ6rSApxJDXsJdw97THRd2n/ToSSm2/wAF8+rlJbYkeA/iB1OR+a0BpIAm5bfa5+Sp1WijLy6ZyabVZNPKv+LHjniL6jTTrsaMrpgGQSBZwOo1KaXBGDUsbI1WryTltTPkPEqhA4GyRYAGLd16qcoq0rLaeKb83R894iASM7eIQddOlllnUJU5Lk9bA3FNRfB5OKxBnSZK83PnkmklZ3YsaatnC8wSRvqvOm0m3H2dC5VM5HPJkLklJvg3UVRnmgQs7LdlDdVLdFIQmyFBIQEhAAUIJhASp9AlCCztoUkEqSDS89Ff2V4r7m9GnLuu/Nb44bp17M5SpHfg8A/Mc0Bu0Xnt/K9HT6PJue7o5sueCXHZ7WA8IABLWjeJsM22mi9PDpYQi3BKzz82qd+bPZ8PwPB/6gDmAZHZdCbcakjz82epfts9nB4bKw+U0S3QaEiduqxlJJpS6OGcvkn5s9KlSpuazzmBxF4OxOoBB9FzT37nsdGUczxuoco1x/ijm5eGWGQQ0gZQDuPQ6quLTxlab5LJPKnzX2PF8V8RD3ktaAbS4TJyiBPZd2DT7F5HRCMmvI8sVjmy5THPZdJt8a27rN6JymyiStUZS8lydVfGGo2DMgRP0vzWMMSg+DOOLZLceY8hjCeIgX5n0C1k9kbOuKeSdHj48NxFOeJl7Wg29dQuTLGOrxe0z0cO7TTrhnzWNOSxnkvC1LePxZ6uJb+UcTzeZK4G+bOhKlRR1RUcrLKJRQWKkqLJohVBCkkBSQAhJIQgsE9AQnogkBSC+U2gSrbW+itr2dDMKTBK3hp3LszeSuDspYQh7QGFwOrhoOi7MenksiSjf3MZZFsbbo9zB+CS7OWhp5jrqYXr4dBGMt77PNza7x2pnqeH0oe5ppFuXR5ghw0surHJuTjtr7/U4s8vFSUr+x2YPCspyKbYkyRJN42UxxRxp0c+XLPK1vZtQcHhwcHDaDwnsVMra4M5J42mmmdNKr5bCGhxAk/7OWc4q+TFx+WXkP8AMa5gJBMybktIsRf6+yLG2+CY4nCTXB5fiPiuUcRJAtzWsnDErZ14NK5Pg5/MzQcx2MjcLXiSTRrt28UbPxrGkBxgmAO6rPJGLplFgnNWi7KZDic5IP6ToOgRRadsrKcXFKiaeOYXmmHDMNlT5IuW2+SHp5qKyVwZ06bmzmfm5WiFeEXFcsu5Rm0oqjya+MbVDhTqXFpF4OxXNPPHMpRxS5R3QwyxNSyLg8bGUTl43ZnDV0QvI1GFrH5u2j0Mc05eKPFqdCvFkd6+5QlULFSUJREoCEACgkBCAChJICn0QWCIGgpGJi33/CvsdbitpujZlAEfPVbQxpoo5tM6vy5CWniMCBvbXrddMVt2uu2Y/wArPboeBZnNc4lsctDrqF68P01Sam2edk16inFI9RppU6jaZs935bGD30my7vkx45qHtnE1ly43NdI624eKheHugiMmrfUclZYWsm/d/Ywebdj2OK/PsvSxbC8sDpc3UX6fyFKywlJwXZWWCcYKbXDL4em5pMvLgdJAt7KYxa7ZXJKMkqVF6WIa6YdJFjGoO2qhSTdRKPHKNNoxdivLac75iTMAGOsJSit0jVY/ll4o8nF+JZ2ny3x11HULHJnU4ftP+53YtMscv3EczMTlEvcOp2JWay7I3lZq8e51BFqz6jgPKc0b8W46EAqckssknhaIhHHFtZEz0G4gWBIk/XpK6t8FW+rOZ45O9vRnWrVvMblyGn+oOJDuqyyPP8i2VtLwhh2Pde46BVGaYE84v6c1vUFK32Y7ZONIo+pULzIYKexk5vZZxeX5Ha8S2zGoKr3HBigBMRe9hE8iYCxyxjBvbR0423Vnj1C8h2cAbWOo3svJnLJNNTVHoRUI1tPNxLBsPay8zNFf8TqhK+zicuU3RUlQSEICABCQAgLNbKlKyG6NGM5qyj9SG7NQAW8riD+yuknEp0zcUoAcTbSToTy9lusTUVJ9Ge63S7PYpeDE5S10EG8jMHCxHxK9aH6dKVSizhlq4xtSVnu0aVOmBJDZtcxJBXrpY8XfB5kp5Ml0rN67X5mZHANH5mka3vB9FGSOVzTg+DPG8exqa5NnVRIEidhaewWrcL8uzKMJVaM2ip5h/KaZ01zBUXyb79Fn8fx/9x0QJ2n5hXW3dx2ZedfYxp1age7OG5P0EEz3Czh8jm1JcGsoYnBbG79o5sVjwJiAdz6aTCiWSEE67NceCUq3dHz5x9R2YPABvpBBHW5Xl/1OSdrIqPUWDHCnAyBgHI0TsNAVmpbYvYjRq2tzLUX5m8bYnUHS2hCvCXyQ/cX5ImtkvBm5qFjYpsmP0i0TqRzutZZPhglijaM1D5JebNKlFtUDOzqAdR0stXjhnipTiUU5YW1Fl8TjjTygU3OGhy7Ropy6p4VFRjf49FceBZLbdMrXoMc5ry3iEXJIPQEbqMmGGSSyPstHJKEXD0dDvEYcGZHGf1AS0T1WstZU1j2v8mS0trfuRxVsM0PL4OYjWZGnL7C5p4ILI8i7N45ZOG30ebUrnMW5TbeLLzZ5nKTi0dccdK7ON1MNnXuuOUVHk33OXByvMrmZquDIqhchAEBo1nNSl9SLLsspIZcMmb/2rqN9FbOjBYZztv7C6NPp5TZlkyqJ6rPDXBrsrQ5wywCQJmc3cW+wvTWjnCPjG3wcn9RFyW50exh8I11MNdTbFiWmCAd4PSTderj08J40pxX4PPnmlGbcZM3xeek1vl0w68GDlgWiB+6vlnkxJLHG0ZYtuVv5JUdGJoNqAB7A4aidQtZ4YZUt6MseSWNvazPE4lzXMApOe0mCW/pvFxCyy5pY2ko2v8F8eGM025U/8mtXA03Pa9zQXN0N5j7KvPBCc1ka5RlHUTjFwT4ZFTGEVAzy3wROeOHTRVeZrJs2uvqTHTqWPfuV/QxxAYH+bHGBEybiI09FMsUFL5H2aY3Nw+P0ePivGuItII3mLHey8/L+pJS2VR349DS3HjOqjMS2Rm1GYkfK8d5VubjfP3PRUXSTIpV5MXHQ2UwzbnQeOlZejDZgnvf9pVobca4srK5ejWjWa8HiPI3hw6raGSOWLVlJRcHbRpSeKbbuJA91rCawx5laKyTyS4VFzVFVvC5zerefKLfVS8n9Rj8JUVUPhl5KzVlQU2DO/Tcm57arWMlhgt8v7lJReSXijLEPzgZKuXqLz8rLLL5UnCdGkFsflE3ZjAyMz4nmInqt46qONJTZk8Lm3tRnisziC14aBybMz1WWdSnJSjKkXxbYxalHk5sTUiJMTtOvoFzZp12zXHG+kefUBn81uS8+fLuzpjVdGT3bSsWWRg4KhomVUEkIDoYw6ATF/otFFu6KtnRhKBdtY2/4t8GF5OjLJkUD0G4IU2FxEhuus8Wi9BaZYIbmro5nleSVI9LCUWVqZgWdGlnDL1H0XoYsUNTi8eDkyZJYZ8+jsq1GUKbS8nKIaDrNiR+66Jzx6TGnLrowjGeom1Hs1xVNtWmAHOEw4Fpg3Fp56rTLjWfGqdGWKUsM22l9ORWxbKLGZ3HlJkzAuT8JLNDTxSkxHFLNJ7UaYnDGoGEVHMy8XDEOmD+3ypzYnm2yjJr/AGVx5Fi3JxTs3xONYwtD3NBcbSYnZXnnx4mozlyZQwTyW4Lo5vE8xLSyo5kagBpBveZ6LPUY5tqUZUbabak4yjZx4zxgNJbmudljm10Mb23ybYtI5K6PGxWOJeHZyRuzrGx9b3XkZ9XPfuT4+h6WPBFQqufqcD682nsuCWVyZ0KFFJMzMj0uqJuyaVFhVkqynbIceC7JEyZGxHruFpFyV2Q69GzXdenfaVtGX/SZtfUtQqOEhwB5R9+itjnJcS5E4x/4ly+3DE+w9Fo5pLwKKPPkQ2o4iHNHwQVEZykqmiXFJ+LFWoQOECeWnsk5uMfBCMU35MpTqT+ZonkRmCzhk3/yRaS2/wAWb1qro4Wy7sLffJdGTJKlsVmcIK/JnNUgmS2T1vHsuWdSdtcmsbSpHNVJ2Erlnd8I1ikYkekrJ0XMz6KhZFCELFVAPcwVANEuOm+kXESvW0+GMY7pnDlm5OonfSoS05TE3a78zZncei71iuL+N9+zmeSpefo6cC0sbL3XEyRaxNrrp0ycIXkasxzNTlUEddVrsp8otzgAtLtI306dlvmU9n7NWYwcd37l0XpVHBozwHWzf65t9dtPlWi3sXy1ZSUYuXhdDGeZk/8ALLmkWdplvpeJkD5U55Zdi+JIYlj3fuXX+zdrpaA4CbSLESbSJWipxXyLkzqpPZ0YeI4qoxrTSa11+JrjFrXF45rHU5cuNJ4lf1NNPhxzb+RtfQxx9ZrwJAMGRIEi0nus8zhJJzSs1wwlBvaeV4h4hUIlgBGhIJBHqCvO1WsyVeNcHZh08Lds87F4nN+YCRvAkd15ufPv/kuTrxw28I5HPvfTnquVt3yapIrYqOGSC4jZLaFFovMK1fYi2Wa+DFx9FMZc0yHH2asYBpadbyPZaqNPgq5Xww2sDLSD9FMcifjJEODXKYptDZjTrf4ASKULoNuRIqtdIJPaQp3xmqZG1x5QADRAJI1v/ShbYKkyeZctGYeH2n2VN3ycFq28m7HhrYkwOcfwt4zUI0mzNxcnZRz8wgOIHRZyluVWWScX0ZP35DnErKX+C6MCJi6xq+S64KvKMlFCqkkISfV4Zgc3ibZ4EtcIMhxjcXtYr6XFjWWNTVJ+jyJz2S8X0dFRvlMlrS5rABDReDY/U+66J1poXFWkZRbzSqTqzVlFlendvC6HZXcLgRIBtpYn1WixQ1WLyXfozeSWDJw+fqUJFKnMOLW8Nrls6A9FVyWnxLtpFleafPZeuxlamMwMWc0gwRaDY/RWyY4arGnK6KxlPBN0WxeLZSYC6cv5QQCdrAjsrZdRDBjTl10RDDLLNpfk5sfUZVYLusQ5paSDeJkRtC59Q4Z4KSb+prgjPFNqvyYYvxINAJm9p1Bt07e6yzaxQirNcencm6PMxtfPzBB/S6x7fuvL1Gf5ObqvudmLHs4OOtXv97rknkbNYwMnLJ8l1wRKWCdwfhAMymxRbrPZT/cjgu07D+VZMhpkQQZkfRKadjijUOJ3npM/urp32ylFWkzchQnJMs0vRbNO/wBFN/cijNrnbx2VU5eyzokk/dvoobIr6hjjvHuD7qU37DS9FnutoJ0GgH8K0miF2ZunePSxVHa7LlXnp8QqMlGbhzCgkqSoski/JQSfY12l9M5X5SQMrjpE3HobXX1uaMsuP9uX4Z4cGoT80Ww78rIe4SBdwJCtjaji/dZWa3T8EZYnM5n/AJvDXSCCdC3lIBg6LLN8jh+06/8AhfHsUv3FZtSrlolxEkQSCBfTfZbRm4RXyf3KSgpOoGeOqPyzTc1rp/VBDmkbWIlY6nJkUU8To0wwjuqas5zj4F4Fr24T691lLUqqkXWHnxOHF4kkcBAINwddNvlcOfUWvDijpxY0n5HI7EmImx2MESuN5n0bLGjle49Fzyk2apfUpKqSDKAmUAKAlSBJCW0C0Dkp4IuhnPJLoUSAJmFPHbIvgnzBMQUc/Q2sgNGoSkhfFMjzbx+yb7fJO0gR1UDkkPCWKLtA694Vkl6IdlGv5KtiqIPdQ/sWM1HJJBCgEISfW13eUwENJaIGUXAkdbj1X1GSawY1Sv7HjQXyy5ZENcwhwzNcA4gkgg6zpYiSFSo5MfPT5LXKMrXaKVcUKdMcPCDlG8HUSZSWeODElRKxPJkuyuMqMeyDdtiI1B2uPY2VNROGXHz0TijLHLjs5HYjI0XMWAkToLCY5LleZYoqmbrG5vk4q9XNId0gj7uP4C4smXfakbwjt6Odz7Lnb4NKso5QSipKgkIBKAkowEIBCkEgoAfVQEWlWIEHYqORwSSrWKIJKq7JJzKbIopdRyTwSClgX7eoQcFi+3/FNkUVPwoJIJQFFWy1ESgPqn1TDTmgix62/lfTPI9qbfJ5Gy26XBzY6oXNOUw4exadYPOQubU5HJeD5NsMEn5LgxfiSNZAIbMG2l/oVhPM1xI0WP6HK6oQOF+nPkuV5Nq8ZGqim7kjJ9Y/SRt/aynkbLKK9GDnWWbdmiKFyqSQoJEoQFICgEqQCgEpYJsgBKAkAfdlJFguQCAVA6BcpsUD3UElSUsEoBKmyKLa6koCCUCIIUUSVKAiVAPYxTmkZXCYghwMbC3tC9PNKLW3/wBnLjTTswrVoAn0BH/zYz2KwnOoovGFsyrOkQRpcEEbhZTm2qZeKS5MnVFm5ccllEo4qt8FkjOVHRIQBASgIQgkhCRKkgKGCQUAhSBKASgLByEFShJMoAfRGERKAj0UAmUBIVgFAKqAEJCA6n1NIO5kfTtdbyl9zNRKOfqBMT/wxzVHL16JoyPRUfXBYguSwVUEhAEAQBAEAJQEhAQSgJQAlCAgEqQSU7BCAlQCFICgkiEBKAIQFJJJQghQSO/1QF3a+6llUQEj0CrkRKIUEgKCSApIJQgICzEJKhASEBCAkKAQFICMAIgwUZACIByMkBEGDogAQAowApQBUMFmqQyChBAUEhCD/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rotWithShape="1">
          <a:blip r:embed="rId7">
            <a:extLst>
              <a:ext uri="{28A0092B-C50C-407E-A947-70E740481C1C}">
                <a14:useLocalDpi xmlns:a14="http://schemas.microsoft.com/office/drawing/2010/main" val="0"/>
              </a:ext>
            </a:extLst>
          </a:blip>
          <a:srcRect t="14885"/>
          <a:stretch/>
        </p:blipFill>
        <p:spPr>
          <a:xfrm>
            <a:off x="3635896" y="728896"/>
            <a:ext cx="2157085" cy="1836000"/>
          </a:xfrm>
          <a:prstGeom prst="rect">
            <a:avLst/>
          </a:prstGeom>
        </p:spPr>
      </p:pic>
      <p:pic>
        <p:nvPicPr>
          <p:cNvPr id="11" name="Imag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664" y="6138000"/>
            <a:ext cx="674895" cy="720000"/>
          </a:xfrm>
          <a:prstGeom prst="rect">
            <a:avLst/>
          </a:prstGeom>
        </p:spPr>
      </p:pic>
      <p:pic>
        <p:nvPicPr>
          <p:cNvPr id="12" name="Imag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0272" y="6299782"/>
            <a:ext cx="2038791" cy="558217"/>
          </a:xfrm>
          <a:prstGeom prst="rect">
            <a:avLst/>
          </a:prstGeom>
        </p:spPr>
      </p:pic>
    </p:spTree>
    <p:extLst>
      <p:ext uri="{BB962C8B-B14F-4D97-AF65-F5344CB8AC3E}">
        <p14:creationId xmlns:p14="http://schemas.microsoft.com/office/powerpoint/2010/main" val="23908925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274638"/>
            <a:ext cx="8229600" cy="1143000"/>
          </a:xfrm>
        </p:spPr>
        <p:txBody>
          <a:bodyPr/>
          <a:lstStyle/>
          <a:p>
            <a:r>
              <a:rPr lang="fr-FR" dirty="0" smtClean="0"/>
              <a:t>Lois de </a:t>
            </a:r>
            <a:r>
              <a:rPr lang="fr-FR" dirty="0" err="1" smtClean="0"/>
              <a:t>Snell</a:t>
            </a:r>
            <a:r>
              <a:rPr lang="fr-FR" dirty="0" smtClean="0"/>
              <a:t> et Descartes</a:t>
            </a:r>
            <a:endParaRPr lang="fr-FR" dirty="0"/>
          </a:p>
        </p:txBody>
      </p:sp>
      <p:pic>
        <p:nvPicPr>
          <p:cNvPr id="5"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grpSp>
        <p:nvGrpSpPr>
          <p:cNvPr id="28" name="Groupe 27"/>
          <p:cNvGrpSpPr/>
          <p:nvPr/>
        </p:nvGrpSpPr>
        <p:grpSpPr>
          <a:xfrm>
            <a:off x="3094336" y="1710100"/>
            <a:ext cx="2088232" cy="1968505"/>
            <a:chOff x="4157204" y="2204864"/>
            <a:chExt cx="2088232" cy="1968505"/>
          </a:xfrm>
        </p:grpSpPr>
        <p:sp>
          <p:nvSpPr>
            <p:cNvPr id="15" name="Rectangle 14"/>
            <p:cNvSpPr/>
            <p:nvPr/>
          </p:nvSpPr>
          <p:spPr>
            <a:xfrm>
              <a:off x="4157204" y="3171651"/>
              <a:ext cx="2088232" cy="9382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6" name="Groupe 15"/>
            <p:cNvGrpSpPr/>
            <p:nvPr/>
          </p:nvGrpSpPr>
          <p:grpSpPr>
            <a:xfrm>
              <a:off x="5188901" y="2292291"/>
              <a:ext cx="792088" cy="1817646"/>
              <a:chOff x="1737683" y="2310069"/>
              <a:chExt cx="792088" cy="1817646"/>
            </a:xfrm>
          </p:grpSpPr>
          <p:cxnSp>
            <p:nvCxnSpPr>
              <p:cNvPr id="18" name="Connecteur droit 17"/>
              <p:cNvCxnSpPr/>
              <p:nvPr/>
            </p:nvCxnSpPr>
            <p:spPr>
              <a:xfrm flipH="1">
                <a:off x="1737683" y="2310069"/>
                <a:ext cx="792088" cy="8947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1737683" y="3204514"/>
                <a:ext cx="437246" cy="9232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21" name="Connecteur droit 20"/>
            <p:cNvCxnSpPr/>
            <p:nvPr/>
          </p:nvCxnSpPr>
          <p:spPr>
            <a:xfrm>
              <a:off x="4405439" y="2290439"/>
              <a:ext cx="792088" cy="8947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V="1">
              <a:off x="5192694" y="2204864"/>
              <a:ext cx="0" cy="1728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Arc 23"/>
            <p:cNvSpPr/>
            <p:nvPr/>
          </p:nvSpPr>
          <p:spPr>
            <a:xfrm>
              <a:off x="4825528" y="2763532"/>
              <a:ext cx="594816" cy="321446"/>
            </a:xfrm>
            <a:prstGeom prst="arc">
              <a:avLst>
                <a:gd name="adj1" fmla="val 17746968"/>
                <a:gd name="adj2" fmla="val 0"/>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Arc 25"/>
            <p:cNvSpPr/>
            <p:nvPr/>
          </p:nvSpPr>
          <p:spPr>
            <a:xfrm flipH="1">
              <a:off x="4943424" y="2720546"/>
              <a:ext cx="594816" cy="321446"/>
            </a:xfrm>
            <a:prstGeom prst="arc">
              <a:avLst>
                <a:gd name="adj1" fmla="val 17746968"/>
                <a:gd name="adj2" fmla="val 0"/>
              </a:avLst>
            </a:prstGeom>
            <a:ln w="28575">
              <a:solidFill>
                <a:schemeClr val="tx1"/>
              </a:solidFill>
              <a:headEnd type="none" w="lg" len="lg"/>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7" name="Arc 26"/>
            <p:cNvSpPr/>
            <p:nvPr/>
          </p:nvSpPr>
          <p:spPr>
            <a:xfrm flipV="1">
              <a:off x="4812708" y="3505391"/>
              <a:ext cx="594816" cy="321446"/>
            </a:xfrm>
            <a:prstGeom prst="arc">
              <a:avLst>
                <a:gd name="adj1" fmla="val 17746968"/>
                <a:gd name="adj2" fmla="val 0"/>
              </a:avLst>
            </a:prstGeom>
            <a:ln w="28575">
              <a:solidFill>
                <a:schemeClr val="tx1"/>
              </a:solidFill>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5" name="ZoneTexte 24"/>
            <p:cNvSpPr txBox="1"/>
            <p:nvPr/>
          </p:nvSpPr>
          <p:spPr>
            <a:xfrm>
              <a:off x="4812708" y="2342871"/>
              <a:ext cx="237566" cy="369332"/>
            </a:xfrm>
            <a:prstGeom prst="rect">
              <a:avLst/>
            </a:prstGeom>
            <a:noFill/>
          </p:spPr>
          <p:txBody>
            <a:bodyPr wrap="none" rtlCol="0">
              <a:spAutoFit/>
            </a:bodyPr>
            <a:lstStyle/>
            <a:p>
              <a:r>
                <a:rPr lang="fr-FR" dirty="0" smtClean="0"/>
                <a:t>i</a:t>
              </a:r>
              <a:endParaRPr lang="fr-FR" dirty="0"/>
            </a:p>
          </p:txBody>
        </p:sp>
        <p:sp>
          <p:nvSpPr>
            <p:cNvPr id="29" name="ZoneTexte 28"/>
            <p:cNvSpPr txBox="1"/>
            <p:nvPr/>
          </p:nvSpPr>
          <p:spPr>
            <a:xfrm>
              <a:off x="5320129" y="2342871"/>
              <a:ext cx="264816" cy="369332"/>
            </a:xfrm>
            <a:prstGeom prst="rect">
              <a:avLst/>
            </a:prstGeom>
            <a:noFill/>
          </p:spPr>
          <p:txBody>
            <a:bodyPr wrap="none" rtlCol="0">
              <a:spAutoFit/>
            </a:bodyPr>
            <a:lstStyle/>
            <a:p>
              <a:r>
                <a:rPr lang="fr-FR" dirty="0" smtClean="0"/>
                <a:t>r</a:t>
              </a:r>
              <a:endParaRPr lang="fr-FR" dirty="0"/>
            </a:p>
          </p:txBody>
        </p:sp>
        <p:sp>
          <p:nvSpPr>
            <p:cNvPr id="30" name="ZoneTexte 29"/>
            <p:cNvSpPr txBox="1"/>
            <p:nvPr/>
          </p:nvSpPr>
          <p:spPr>
            <a:xfrm>
              <a:off x="5208492" y="3804037"/>
              <a:ext cx="264816" cy="369332"/>
            </a:xfrm>
            <a:prstGeom prst="rect">
              <a:avLst/>
            </a:prstGeom>
            <a:noFill/>
          </p:spPr>
          <p:txBody>
            <a:bodyPr wrap="none" rtlCol="0">
              <a:spAutoFit/>
            </a:bodyPr>
            <a:lstStyle/>
            <a:p>
              <a:r>
                <a:rPr lang="fr-FR" dirty="0" smtClean="0"/>
                <a:t>t</a:t>
              </a:r>
              <a:endParaRPr lang="fr-FR" dirty="0"/>
            </a:p>
          </p:txBody>
        </p:sp>
      </p:grpSp>
      <p:grpSp>
        <p:nvGrpSpPr>
          <p:cNvPr id="1049" name="Groupe 1048"/>
          <p:cNvGrpSpPr/>
          <p:nvPr/>
        </p:nvGrpSpPr>
        <p:grpSpPr>
          <a:xfrm>
            <a:off x="616726" y="1612861"/>
            <a:ext cx="1990725" cy="2088544"/>
            <a:chOff x="616726" y="1612861"/>
            <a:chExt cx="1990725" cy="2088544"/>
          </a:xfrm>
        </p:grpSpPr>
        <p:grpSp>
          <p:nvGrpSpPr>
            <p:cNvPr id="14" name="Groupe 13"/>
            <p:cNvGrpSpPr/>
            <p:nvPr/>
          </p:nvGrpSpPr>
          <p:grpSpPr>
            <a:xfrm>
              <a:off x="616726" y="1662381"/>
              <a:ext cx="1990725" cy="1933575"/>
              <a:chOff x="616726" y="2204864"/>
              <a:chExt cx="1990725" cy="1933575"/>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26" y="2204864"/>
                <a:ext cx="1990725"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cteur droit 6"/>
              <p:cNvCxnSpPr/>
              <p:nvPr/>
            </p:nvCxnSpPr>
            <p:spPr>
              <a:xfrm flipH="1">
                <a:off x="1737683" y="2310069"/>
                <a:ext cx="792088" cy="8947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1327688" y="2712203"/>
                <a:ext cx="409995" cy="4923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flipH="1" flipV="1">
                <a:off x="1737683" y="3204514"/>
                <a:ext cx="437246" cy="9232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24" name="ZoneTexte 1023"/>
            <p:cNvSpPr txBox="1"/>
            <p:nvPr/>
          </p:nvSpPr>
          <p:spPr>
            <a:xfrm>
              <a:off x="2087207" y="1612861"/>
              <a:ext cx="497252" cy="369332"/>
            </a:xfrm>
            <a:prstGeom prst="rect">
              <a:avLst/>
            </a:prstGeom>
            <a:noFill/>
          </p:spPr>
          <p:txBody>
            <a:bodyPr wrap="none" rtlCol="0">
              <a:spAutoFit/>
            </a:bodyPr>
            <a:lstStyle/>
            <a:p>
              <a:r>
                <a:rPr lang="fr-FR" dirty="0" smtClean="0"/>
                <a:t>42°</a:t>
              </a:r>
              <a:endParaRPr lang="fr-FR" dirty="0"/>
            </a:p>
          </p:txBody>
        </p:sp>
        <p:sp>
          <p:nvSpPr>
            <p:cNvPr id="40" name="ZoneTexte 39"/>
            <p:cNvSpPr txBox="1"/>
            <p:nvPr/>
          </p:nvSpPr>
          <p:spPr>
            <a:xfrm>
              <a:off x="1722911" y="3332073"/>
              <a:ext cx="497252" cy="369332"/>
            </a:xfrm>
            <a:prstGeom prst="rect">
              <a:avLst/>
            </a:prstGeom>
            <a:noFill/>
          </p:spPr>
          <p:txBody>
            <a:bodyPr wrap="none" rtlCol="0">
              <a:spAutoFit/>
            </a:bodyPr>
            <a:lstStyle/>
            <a:p>
              <a:r>
                <a:rPr lang="fr-FR" dirty="0" smtClean="0"/>
                <a:t>27°</a:t>
              </a:r>
              <a:endParaRPr lang="fr-FR" dirty="0"/>
            </a:p>
          </p:txBody>
        </p:sp>
      </p:grpSp>
      <p:sp>
        <p:nvSpPr>
          <p:cNvPr id="1025" name="Rectangle 1024"/>
          <p:cNvSpPr/>
          <p:nvPr/>
        </p:nvSpPr>
        <p:spPr>
          <a:xfrm>
            <a:off x="4453217" y="2701851"/>
            <a:ext cx="237566" cy="369332"/>
          </a:xfrm>
          <a:prstGeom prst="rect">
            <a:avLst/>
          </a:prstGeom>
        </p:spPr>
        <p:txBody>
          <a:bodyPr wrap="none">
            <a:spAutoFit/>
          </a:bodyPr>
          <a:lstStyle/>
          <a:p>
            <a:r>
              <a:rPr lang="fr-FR" dirty="0"/>
              <a:t> </a:t>
            </a:r>
          </a:p>
        </p:txBody>
      </p:sp>
      <p:grpSp>
        <p:nvGrpSpPr>
          <p:cNvPr id="3" name="Groupe 2"/>
          <p:cNvGrpSpPr/>
          <p:nvPr/>
        </p:nvGrpSpPr>
        <p:grpSpPr>
          <a:xfrm>
            <a:off x="-34444" y="4123007"/>
            <a:ext cx="2381003" cy="2618361"/>
            <a:chOff x="-34444" y="4123007"/>
            <a:chExt cx="2381003" cy="2618361"/>
          </a:xfrm>
        </p:grpSpPr>
        <p:pic>
          <p:nvPicPr>
            <p:cNvPr id="1043"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630" y="4123007"/>
              <a:ext cx="158487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ZoneTexte 55"/>
            <p:cNvSpPr txBox="1"/>
            <p:nvPr/>
          </p:nvSpPr>
          <p:spPr>
            <a:xfrm>
              <a:off x="-34444" y="6095037"/>
              <a:ext cx="2381003" cy="646331"/>
            </a:xfrm>
            <a:prstGeom prst="rect">
              <a:avLst/>
            </a:prstGeom>
            <a:noFill/>
          </p:spPr>
          <p:txBody>
            <a:bodyPr wrap="square" rtlCol="0">
              <a:spAutoFit/>
            </a:bodyPr>
            <a:lstStyle/>
            <a:p>
              <a:pPr algn="ctr"/>
              <a:r>
                <a:rPr lang="fr-FR" dirty="0" err="1" smtClean="0"/>
                <a:t>Willebrord</a:t>
              </a:r>
              <a:r>
                <a:rPr lang="fr-FR" dirty="0" smtClean="0"/>
                <a:t> </a:t>
              </a:r>
              <a:r>
                <a:rPr lang="fr-FR" dirty="0" err="1" smtClean="0"/>
                <a:t>Snell</a:t>
              </a:r>
              <a:endParaRPr lang="fr-FR" dirty="0" smtClean="0"/>
            </a:p>
            <a:p>
              <a:pPr algn="ctr"/>
              <a:r>
                <a:rPr lang="fr-FR" dirty="0"/>
                <a:t>1580-1626</a:t>
              </a:r>
            </a:p>
          </p:txBody>
        </p:sp>
      </p:grpSp>
      <p:grpSp>
        <p:nvGrpSpPr>
          <p:cNvPr id="34" name="Groupe 33"/>
          <p:cNvGrpSpPr/>
          <p:nvPr/>
        </p:nvGrpSpPr>
        <p:grpSpPr>
          <a:xfrm>
            <a:off x="2555776" y="4118917"/>
            <a:ext cx="1784827" cy="2607828"/>
            <a:chOff x="2555776" y="4118917"/>
            <a:chExt cx="1784827" cy="2607828"/>
          </a:xfrm>
        </p:grpSpPr>
        <p:pic>
          <p:nvPicPr>
            <p:cNvPr id="1042"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675" y="4118917"/>
              <a:ext cx="160557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44" name="Rectangle 1043"/>
            <p:cNvSpPr/>
            <p:nvPr/>
          </p:nvSpPr>
          <p:spPr>
            <a:xfrm>
              <a:off x="2555776" y="6080414"/>
              <a:ext cx="1784827" cy="646331"/>
            </a:xfrm>
            <a:prstGeom prst="rect">
              <a:avLst/>
            </a:prstGeom>
          </p:spPr>
          <p:txBody>
            <a:bodyPr wrap="square">
              <a:spAutoFit/>
            </a:bodyPr>
            <a:lstStyle/>
            <a:p>
              <a:pPr algn="ctr"/>
              <a:r>
                <a:rPr lang="fr-FR" dirty="0"/>
                <a:t>René </a:t>
              </a:r>
              <a:r>
                <a:rPr lang="fr-FR" dirty="0" smtClean="0"/>
                <a:t>Descartes</a:t>
              </a:r>
            </a:p>
            <a:p>
              <a:pPr algn="ctr"/>
              <a:r>
                <a:rPr lang="fr-FR" dirty="0" smtClean="0"/>
                <a:t>1596-1650</a:t>
              </a:r>
              <a:endParaRPr lang="fr-FR" dirty="0"/>
            </a:p>
          </p:txBody>
        </p:sp>
      </p:grpSp>
      <p:sp>
        <p:nvSpPr>
          <p:cNvPr id="65" name="ZoneTexte 64"/>
          <p:cNvSpPr txBox="1"/>
          <p:nvPr/>
        </p:nvSpPr>
        <p:spPr>
          <a:xfrm>
            <a:off x="4741258" y="5021599"/>
            <a:ext cx="1838965" cy="461665"/>
          </a:xfrm>
          <a:prstGeom prst="rect">
            <a:avLst/>
          </a:prstGeom>
          <a:noFill/>
        </p:spPr>
        <p:txBody>
          <a:bodyPr wrap="none" rtlCol="0">
            <a:spAutoFit/>
          </a:bodyPr>
          <a:lstStyle/>
          <a:p>
            <a:r>
              <a:rPr lang="fr-FR" sz="2400" dirty="0" smtClean="0"/>
              <a:t>Sin r = n Sin i </a:t>
            </a:r>
            <a:endParaRPr lang="fr-FR" sz="2400" dirty="0"/>
          </a:p>
        </p:txBody>
      </p:sp>
      <p:grpSp>
        <p:nvGrpSpPr>
          <p:cNvPr id="2" name="Groupe 1"/>
          <p:cNvGrpSpPr/>
          <p:nvPr/>
        </p:nvGrpSpPr>
        <p:grpSpPr>
          <a:xfrm>
            <a:off x="5163489" y="1340768"/>
            <a:ext cx="3773884" cy="2594427"/>
            <a:chOff x="5163489" y="1340768"/>
            <a:chExt cx="3773884" cy="2594427"/>
          </a:xfrm>
        </p:grpSpPr>
        <p:grpSp>
          <p:nvGrpSpPr>
            <p:cNvPr id="1055" name="Groupe 1054"/>
            <p:cNvGrpSpPr/>
            <p:nvPr/>
          </p:nvGrpSpPr>
          <p:grpSpPr>
            <a:xfrm>
              <a:off x="5322739" y="1340768"/>
              <a:ext cx="3614634" cy="2405671"/>
              <a:chOff x="5322739" y="1340768"/>
              <a:chExt cx="3614634" cy="2405671"/>
            </a:xfrm>
          </p:grpSpPr>
          <p:pic>
            <p:nvPicPr>
              <p:cNvPr id="1052"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0512" y="1445878"/>
                <a:ext cx="3167952" cy="22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1" name="Groupe 1040"/>
              <p:cNvGrpSpPr/>
              <p:nvPr/>
            </p:nvGrpSpPr>
            <p:grpSpPr>
              <a:xfrm>
                <a:off x="5322739" y="1340768"/>
                <a:ext cx="3614634" cy="2405671"/>
                <a:chOff x="5322739" y="1883251"/>
                <a:chExt cx="3614634" cy="2405671"/>
              </a:xfrm>
            </p:grpSpPr>
            <p:cxnSp>
              <p:nvCxnSpPr>
                <p:cNvPr id="1031" name="Connecteur droit avec flèche 1030"/>
                <p:cNvCxnSpPr/>
                <p:nvPr/>
              </p:nvCxnSpPr>
              <p:spPr>
                <a:xfrm flipV="1">
                  <a:off x="5652120" y="2120106"/>
                  <a:ext cx="0" cy="21688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p:nvPr/>
              </p:nvCxnSpPr>
              <p:spPr>
                <a:xfrm>
                  <a:off x="5589373" y="4173094"/>
                  <a:ext cx="33480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5322739" y="1883251"/>
                  <a:ext cx="264816" cy="369332"/>
                </a:xfrm>
                <a:prstGeom prst="rect">
                  <a:avLst/>
                </a:prstGeom>
                <a:noFill/>
              </p:spPr>
              <p:txBody>
                <a:bodyPr wrap="none" rtlCol="0">
                  <a:spAutoFit/>
                </a:bodyPr>
                <a:lstStyle/>
                <a:p>
                  <a:r>
                    <a:rPr lang="fr-FR" dirty="0" smtClean="0"/>
                    <a:t>r</a:t>
                  </a:r>
                  <a:endParaRPr lang="fr-FR" dirty="0"/>
                </a:p>
              </p:txBody>
            </p:sp>
            <p:sp>
              <p:nvSpPr>
                <p:cNvPr id="50" name="ZoneTexte 49"/>
                <p:cNvSpPr txBox="1"/>
                <p:nvPr/>
              </p:nvSpPr>
              <p:spPr>
                <a:xfrm>
                  <a:off x="8692409" y="3803762"/>
                  <a:ext cx="237566" cy="369332"/>
                </a:xfrm>
                <a:prstGeom prst="rect">
                  <a:avLst/>
                </a:prstGeom>
                <a:noFill/>
              </p:spPr>
              <p:txBody>
                <a:bodyPr wrap="none" rtlCol="0">
                  <a:spAutoFit/>
                </a:bodyPr>
                <a:lstStyle/>
                <a:p>
                  <a:r>
                    <a:rPr lang="fr-FR" dirty="0" smtClean="0"/>
                    <a:t>i</a:t>
                  </a:r>
                  <a:endParaRPr lang="fr-FR" dirty="0"/>
                </a:p>
              </p:txBody>
            </p:sp>
          </p:grpSp>
        </p:grpSp>
        <p:cxnSp>
          <p:nvCxnSpPr>
            <p:cNvPr id="1040" name="Connecteur droit 1039"/>
            <p:cNvCxnSpPr/>
            <p:nvPr/>
          </p:nvCxnSpPr>
          <p:spPr>
            <a:xfrm flipV="1">
              <a:off x="5660741" y="1662381"/>
              <a:ext cx="2175372" cy="1963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8" name="ZoneTexte 57"/>
            <p:cNvSpPr txBox="1"/>
            <p:nvPr/>
          </p:nvSpPr>
          <p:spPr>
            <a:xfrm>
              <a:off x="7014747" y="3565863"/>
              <a:ext cx="497252" cy="369332"/>
            </a:xfrm>
            <a:prstGeom prst="rect">
              <a:avLst/>
            </a:prstGeom>
            <a:noFill/>
          </p:spPr>
          <p:txBody>
            <a:bodyPr wrap="none" rtlCol="0">
              <a:spAutoFit/>
            </a:bodyPr>
            <a:lstStyle/>
            <a:p>
              <a:r>
                <a:rPr lang="fr-FR" dirty="0" smtClean="0"/>
                <a:t>42°</a:t>
              </a:r>
              <a:endParaRPr lang="fr-FR" dirty="0"/>
            </a:p>
          </p:txBody>
        </p:sp>
        <p:sp>
          <p:nvSpPr>
            <p:cNvPr id="59" name="ZoneTexte 58"/>
            <p:cNvSpPr txBox="1"/>
            <p:nvPr/>
          </p:nvSpPr>
          <p:spPr>
            <a:xfrm>
              <a:off x="5163489" y="2215622"/>
              <a:ext cx="497252" cy="369332"/>
            </a:xfrm>
            <a:prstGeom prst="rect">
              <a:avLst/>
            </a:prstGeom>
            <a:noFill/>
          </p:spPr>
          <p:txBody>
            <a:bodyPr wrap="none" rtlCol="0">
              <a:spAutoFit/>
            </a:bodyPr>
            <a:lstStyle/>
            <a:p>
              <a:r>
                <a:rPr lang="fr-FR" dirty="0" smtClean="0"/>
                <a:t>27°</a:t>
              </a:r>
              <a:endParaRPr lang="fr-FR" dirty="0"/>
            </a:p>
          </p:txBody>
        </p:sp>
        <p:cxnSp>
          <p:nvCxnSpPr>
            <p:cNvPr id="1046" name="Connecteur droit 1045"/>
            <p:cNvCxnSpPr/>
            <p:nvPr/>
          </p:nvCxnSpPr>
          <p:spPr>
            <a:xfrm flipH="1">
              <a:off x="7164288" y="2386505"/>
              <a:ext cx="200" cy="1211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5639462" y="2348880"/>
              <a:ext cx="1496543" cy="15530"/>
            </a:xfrm>
            <a:prstGeom prst="line">
              <a:avLst/>
            </a:prstGeom>
          </p:spPr>
          <p:style>
            <a:lnRef idx="1">
              <a:schemeClr val="accent1"/>
            </a:lnRef>
            <a:fillRef idx="0">
              <a:schemeClr val="accent1"/>
            </a:fillRef>
            <a:effectRef idx="0">
              <a:schemeClr val="accent1"/>
            </a:effectRef>
            <a:fontRef idx="minor">
              <a:schemeClr val="tx1"/>
            </a:fontRef>
          </p:style>
        </p:cxnSp>
        <p:pic>
          <p:nvPicPr>
            <p:cNvPr id="1051" name="Picture 15"/>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4560" y="1437617"/>
              <a:ext cx="3181744" cy="2297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e 5"/>
          <p:cNvGrpSpPr/>
          <p:nvPr/>
        </p:nvGrpSpPr>
        <p:grpSpPr>
          <a:xfrm>
            <a:off x="6459988" y="4123007"/>
            <a:ext cx="2720524" cy="2609396"/>
            <a:chOff x="6459988" y="4123007"/>
            <a:chExt cx="2720524" cy="2609396"/>
          </a:xfrm>
        </p:grpSpPr>
        <p:pic>
          <p:nvPicPr>
            <p:cNvPr id="32" name="Picture 17"/>
            <p:cNvPicPr>
              <a:picLocks noChangeAspect="1" noChangeArrowheads="1"/>
            </p:cNvPicPr>
            <p:nvPr/>
          </p:nvPicPr>
          <p:blipFill rotWithShape="1">
            <a:blip r:embed="rId9">
              <a:extLst>
                <a:ext uri="{28A0092B-C50C-407E-A947-70E740481C1C}">
                  <a14:useLocalDpi xmlns:a14="http://schemas.microsoft.com/office/drawing/2010/main" val="0"/>
                </a:ext>
              </a:extLst>
            </a:blip>
            <a:srcRect b="29000"/>
            <a:stretch/>
          </p:blipFill>
          <p:spPr bwMode="auto">
            <a:xfrm>
              <a:off x="7236296" y="4123007"/>
              <a:ext cx="1807900" cy="1847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6459988" y="6086072"/>
              <a:ext cx="2720524" cy="646331"/>
            </a:xfrm>
            <a:prstGeom prst="rect">
              <a:avLst/>
            </a:prstGeom>
          </p:spPr>
          <p:txBody>
            <a:bodyPr wrap="square">
              <a:spAutoFit/>
            </a:bodyPr>
            <a:lstStyle/>
            <a:p>
              <a:pPr algn="ctr"/>
              <a:r>
                <a:rPr lang="fr-FR" dirty="0"/>
                <a:t> Abou </a:t>
              </a:r>
              <a:r>
                <a:rPr lang="fr-FR" dirty="0" err="1"/>
                <a:t>Saʿd</a:t>
              </a:r>
              <a:r>
                <a:rPr lang="fr-FR" dirty="0"/>
                <a:t> al-</a:t>
              </a:r>
              <a:r>
                <a:rPr lang="fr-FR" dirty="0" err="1"/>
                <a:t>ʿAlaʾ</a:t>
              </a:r>
              <a:r>
                <a:rPr lang="fr-FR" dirty="0"/>
                <a:t> </a:t>
              </a:r>
              <a:r>
                <a:rPr lang="fr-FR" dirty="0" smtClean="0"/>
                <a:t>ibn </a:t>
              </a:r>
              <a:r>
                <a:rPr lang="fr-FR" dirty="0" err="1" smtClean="0"/>
                <a:t>Sahl</a:t>
              </a:r>
              <a:r>
                <a:rPr lang="fr-FR" dirty="0" smtClean="0"/>
                <a:t> </a:t>
              </a:r>
            </a:p>
            <a:p>
              <a:pPr algn="ctr"/>
              <a:r>
                <a:rPr lang="fr-FR" dirty="0" smtClean="0"/>
                <a:t>vers </a:t>
              </a:r>
              <a:r>
                <a:rPr lang="fr-FR" dirty="0"/>
                <a:t>984</a:t>
              </a:r>
            </a:p>
          </p:txBody>
        </p:sp>
      </p:grpSp>
    </p:spTree>
    <p:extLst>
      <p:ext uri="{BB962C8B-B14F-4D97-AF65-F5344CB8AC3E}">
        <p14:creationId xmlns:p14="http://schemas.microsoft.com/office/powerpoint/2010/main" val="192070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Principe de Fermat (1657)</a:t>
            </a:r>
            <a:endParaRPr lang="fr-FR" dirty="0"/>
          </a:p>
        </p:txBody>
      </p:sp>
      <p:pic>
        <p:nvPicPr>
          <p:cNvPr id="4"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grpSp>
        <p:nvGrpSpPr>
          <p:cNvPr id="3" name="Groupe 2"/>
          <p:cNvGrpSpPr/>
          <p:nvPr/>
        </p:nvGrpSpPr>
        <p:grpSpPr>
          <a:xfrm>
            <a:off x="251520" y="1629147"/>
            <a:ext cx="1781944" cy="2599480"/>
            <a:chOff x="251520" y="1629147"/>
            <a:chExt cx="1781944" cy="2599480"/>
          </a:xfrm>
        </p:grpSpPr>
        <p:sp>
          <p:nvSpPr>
            <p:cNvPr id="5" name="Rectangle 4"/>
            <p:cNvSpPr/>
            <p:nvPr/>
          </p:nvSpPr>
          <p:spPr>
            <a:xfrm>
              <a:off x="251520" y="3582296"/>
              <a:ext cx="1781944" cy="646331"/>
            </a:xfrm>
            <a:prstGeom prst="rect">
              <a:avLst/>
            </a:prstGeom>
          </p:spPr>
          <p:txBody>
            <a:bodyPr wrap="square">
              <a:spAutoFit/>
            </a:bodyPr>
            <a:lstStyle/>
            <a:p>
              <a:pPr algn="ctr"/>
              <a:r>
                <a:rPr lang="fr-FR" dirty="0"/>
                <a:t>Pierre de </a:t>
              </a:r>
              <a:r>
                <a:rPr lang="fr-FR" dirty="0" smtClean="0"/>
                <a:t>Fermat </a:t>
              </a:r>
            </a:p>
            <a:p>
              <a:pPr algn="ctr"/>
              <a:r>
                <a:rPr lang="fr-FR" dirty="0" smtClean="0"/>
                <a:t>(vers 1605-1665)</a:t>
              </a:r>
              <a:endParaRPr lang="fr-FR"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45" y="1629147"/>
              <a:ext cx="1454694"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e 20"/>
          <p:cNvGrpSpPr/>
          <p:nvPr/>
        </p:nvGrpSpPr>
        <p:grpSpPr>
          <a:xfrm>
            <a:off x="6084168" y="1934871"/>
            <a:ext cx="2160240" cy="2070193"/>
            <a:chOff x="3059832" y="1718847"/>
            <a:chExt cx="2160240" cy="2070193"/>
          </a:xfrm>
        </p:grpSpPr>
        <p:grpSp>
          <p:nvGrpSpPr>
            <p:cNvPr id="12" name="Groupe 11"/>
            <p:cNvGrpSpPr/>
            <p:nvPr/>
          </p:nvGrpSpPr>
          <p:grpSpPr>
            <a:xfrm>
              <a:off x="3131840" y="1718847"/>
              <a:ext cx="2088232" cy="2070193"/>
              <a:chOff x="3347864" y="2012082"/>
              <a:chExt cx="2088232" cy="2070193"/>
            </a:xfrm>
          </p:grpSpPr>
          <p:grpSp>
            <p:nvGrpSpPr>
              <p:cNvPr id="7" name="Groupe 6"/>
              <p:cNvGrpSpPr/>
              <p:nvPr/>
            </p:nvGrpSpPr>
            <p:grpSpPr>
              <a:xfrm>
                <a:off x="3347864" y="2196748"/>
                <a:ext cx="2088232" cy="1880323"/>
                <a:chOff x="4157204" y="2484780"/>
                <a:chExt cx="2088232" cy="1880323"/>
              </a:xfrm>
            </p:grpSpPr>
            <p:sp>
              <p:nvSpPr>
                <p:cNvPr id="8" name="Rectangle 7"/>
                <p:cNvSpPr/>
                <p:nvPr/>
              </p:nvSpPr>
              <p:spPr>
                <a:xfrm>
                  <a:off x="4157204" y="3171650"/>
                  <a:ext cx="2088232" cy="11934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p:cNvCxnSpPr/>
                <p:nvPr/>
              </p:nvCxnSpPr>
              <p:spPr>
                <a:xfrm flipH="1" flipV="1">
                  <a:off x="5188901" y="3186736"/>
                  <a:ext cx="437246" cy="923201"/>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4589252" y="2498099"/>
                  <a:ext cx="608275" cy="687119"/>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V="1">
                  <a:off x="5192694" y="2484780"/>
                  <a:ext cx="4833" cy="1448276"/>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6" name="ZoneTexte 5"/>
              <p:cNvSpPr txBox="1"/>
              <p:nvPr/>
            </p:nvSpPr>
            <p:spPr>
              <a:xfrm>
                <a:off x="3501786" y="2012082"/>
                <a:ext cx="317716" cy="369332"/>
              </a:xfrm>
              <a:prstGeom prst="rect">
                <a:avLst/>
              </a:prstGeom>
              <a:noFill/>
            </p:spPr>
            <p:txBody>
              <a:bodyPr wrap="none" rtlCol="0">
                <a:spAutoFit/>
              </a:bodyPr>
              <a:lstStyle/>
              <a:p>
                <a:r>
                  <a:rPr lang="fr-FR" dirty="0" smtClean="0"/>
                  <a:t>A</a:t>
                </a:r>
                <a:endParaRPr lang="fr-FR" dirty="0"/>
              </a:p>
            </p:txBody>
          </p:sp>
          <p:sp>
            <p:nvSpPr>
              <p:cNvPr id="13" name="ZoneTexte 12"/>
              <p:cNvSpPr txBox="1"/>
              <p:nvPr/>
            </p:nvSpPr>
            <p:spPr>
              <a:xfrm>
                <a:off x="4816807" y="3712943"/>
                <a:ext cx="317716" cy="369332"/>
              </a:xfrm>
              <a:prstGeom prst="rect">
                <a:avLst/>
              </a:prstGeom>
              <a:noFill/>
            </p:spPr>
            <p:txBody>
              <a:bodyPr wrap="none" rtlCol="0">
                <a:spAutoFit/>
              </a:bodyPr>
              <a:lstStyle/>
              <a:p>
                <a:r>
                  <a:rPr lang="fr-FR" dirty="0" smtClean="0"/>
                  <a:t>B</a:t>
                </a:r>
                <a:endParaRPr lang="fr-FR" dirty="0"/>
              </a:p>
            </p:txBody>
          </p:sp>
          <p:sp>
            <p:nvSpPr>
              <p:cNvPr id="14" name="ZoneTexte 13"/>
              <p:cNvSpPr txBox="1"/>
              <p:nvPr/>
            </p:nvSpPr>
            <p:spPr>
              <a:xfrm>
                <a:off x="4392796" y="2514286"/>
                <a:ext cx="242374" cy="369332"/>
              </a:xfrm>
              <a:prstGeom prst="rect">
                <a:avLst/>
              </a:prstGeom>
              <a:noFill/>
            </p:spPr>
            <p:txBody>
              <a:bodyPr wrap="none" rtlCol="0">
                <a:spAutoFit/>
              </a:bodyPr>
              <a:lstStyle/>
              <a:p>
                <a:r>
                  <a:rPr lang="fr-FR" dirty="0" smtClean="0"/>
                  <a:t>I</a:t>
                </a:r>
                <a:endParaRPr lang="fr-FR" dirty="0"/>
              </a:p>
            </p:txBody>
          </p:sp>
        </p:grpSp>
        <p:sp>
          <p:nvSpPr>
            <p:cNvPr id="17" name="ZoneTexte 16"/>
            <p:cNvSpPr txBox="1"/>
            <p:nvPr/>
          </p:nvSpPr>
          <p:spPr>
            <a:xfrm>
              <a:off x="3059832" y="2565826"/>
              <a:ext cx="576064" cy="369332"/>
            </a:xfrm>
            <a:prstGeom prst="rect">
              <a:avLst/>
            </a:prstGeom>
            <a:noFill/>
          </p:spPr>
          <p:txBody>
            <a:bodyPr wrap="square" rtlCol="0">
              <a:spAutoFit/>
            </a:bodyPr>
            <a:lstStyle/>
            <a:p>
              <a:r>
                <a:rPr lang="fr-FR" dirty="0" smtClean="0"/>
                <a:t>n</a:t>
              </a:r>
              <a:r>
                <a:rPr lang="fr-FR" baseline="-25000" dirty="0" smtClean="0">
                  <a:sym typeface="Symbol"/>
                </a:rPr>
                <a:t>eau</a:t>
              </a:r>
            </a:p>
          </p:txBody>
        </p:sp>
        <p:sp>
          <p:nvSpPr>
            <p:cNvPr id="18" name="ZoneTexte 17"/>
            <p:cNvSpPr txBox="1"/>
            <p:nvPr/>
          </p:nvSpPr>
          <p:spPr>
            <a:xfrm>
              <a:off x="3059832" y="2224109"/>
              <a:ext cx="1152128" cy="369332"/>
            </a:xfrm>
            <a:prstGeom prst="rect">
              <a:avLst/>
            </a:prstGeom>
            <a:noFill/>
          </p:spPr>
          <p:txBody>
            <a:bodyPr wrap="square" rtlCol="0">
              <a:spAutoFit/>
            </a:bodyPr>
            <a:lstStyle/>
            <a:p>
              <a:r>
                <a:rPr lang="fr-FR" dirty="0" smtClean="0"/>
                <a:t>n</a:t>
              </a:r>
              <a:r>
                <a:rPr lang="fr-FR" baseline="-25000" dirty="0" smtClean="0">
                  <a:sym typeface="Symbol"/>
                </a:rPr>
                <a:t>air</a:t>
              </a:r>
              <a:endParaRPr lang="fr-FR" baseline="-25000" dirty="0"/>
            </a:p>
          </p:txBody>
        </p:sp>
      </p:grpSp>
      <p:sp>
        <p:nvSpPr>
          <p:cNvPr id="16" name="Rectangle 15"/>
          <p:cNvSpPr/>
          <p:nvPr/>
        </p:nvSpPr>
        <p:spPr>
          <a:xfrm>
            <a:off x="2033464" y="1615690"/>
            <a:ext cx="7110536" cy="369332"/>
          </a:xfrm>
          <a:prstGeom prst="rect">
            <a:avLst/>
          </a:prstGeom>
        </p:spPr>
        <p:txBody>
          <a:bodyPr wrap="square">
            <a:spAutoFit/>
          </a:bodyPr>
          <a:lstStyle/>
          <a:p>
            <a:r>
              <a:rPr lang="fr-FR" dirty="0"/>
              <a:t>« La nature agit toujours par les voies les plus courtes et les plus </a:t>
            </a:r>
            <a:r>
              <a:rPr lang="fr-FR" dirty="0" smtClean="0"/>
              <a:t>simples.</a:t>
            </a:r>
            <a:r>
              <a:rPr lang="fr-FR" dirty="0"/>
              <a:t> » </a:t>
            </a:r>
          </a:p>
        </p:txBody>
      </p:sp>
      <p:grpSp>
        <p:nvGrpSpPr>
          <p:cNvPr id="26" name="Groupe 25"/>
          <p:cNvGrpSpPr/>
          <p:nvPr/>
        </p:nvGrpSpPr>
        <p:grpSpPr>
          <a:xfrm>
            <a:off x="2981314" y="3154924"/>
            <a:ext cx="1639195" cy="568579"/>
            <a:chOff x="2796367" y="2040140"/>
            <a:chExt cx="1639195" cy="568579"/>
          </a:xfrm>
        </p:grpSpPr>
        <p:cxnSp>
          <p:nvCxnSpPr>
            <p:cNvPr id="23" name="Connecteur droit 22"/>
            <p:cNvCxnSpPr/>
            <p:nvPr/>
          </p:nvCxnSpPr>
          <p:spPr>
            <a:xfrm flipV="1">
              <a:off x="3074493" y="2239387"/>
              <a:ext cx="1043353" cy="197985"/>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2796367" y="2239387"/>
              <a:ext cx="317716" cy="369332"/>
            </a:xfrm>
            <a:prstGeom prst="rect">
              <a:avLst/>
            </a:prstGeom>
            <a:noFill/>
          </p:spPr>
          <p:txBody>
            <a:bodyPr wrap="none" rtlCol="0">
              <a:spAutoFit/>
            </a:bodyPr>
            <a:lstStyle/>
            <a:p>
              <a:r>
                <a:rPr lang="fr-FR" dirty="0" smtClean="0"/>
                <a:t>A</a:t>
              </a:r>
              <a:endParaRPr lang="fr-FR" dirty="0"/>
            </a:p>
          </p:txBody>
        </p:sp>
        <p:sp>
          <p:nvSpPr>
            <p:cNvPr id="25" name="ZoneTexte 24"/>
            <p:cNvSpPr txBox="1"/>
            <p:nvPr/>
          </p:nvSpPr>
          <p:spPr>
            <a:xfrm>
              <a:off x="4117846" y="2040140"/>
              <a:ext cx="317716" cy="369332"/>
            </a:xfrm>
            <a:prstGeom prst="rect">
              <a:avLst/>
            </a:prstGeom>
            <a:noFill/>
          </p:spPr>
          <p:txBody>
            <a:bodyPr wrap="none" rtlCol="0">
              <a:spAutoFit/>
            </a:bodyPr>
            <a:lstStyle/>
            <a:p>
              <a:r>
                <a:rPr lang="fr-FR" dirty="0" smtClean="0"/>
                <a:t>B</a:t>
              </a:r>
              <a:endParaRPr lang="fr-FR" dirty="0"/>
            </a:p>
          </p:txBody>
        </p:sp>
      </p:grpSp>
      <p:pic>
        <p:nvPicPr>
          <p:cNvPr id="819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36292"/>
          <a:stretch/>
        </p:blipFill>
        <p:spPr bwMode="auto">
          <a:xfrm>
            <a:off x="467544" y="5282177"/>
            <a:ext cx="2447925" cy="1171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 name="Groupe 34"/>
          <p:cNvGrpSpPr/>
          <p:nvPr/>
        </p:nvGrpSpPr>
        <p:grpSpPr>
          <a:xfrm>
            <a:off x="2915816" y="4320758"/>
            <a:ext cx="3453260" cy="2132578"/>
            <a:chOff x="3140171" y="4032726"/>
            <a:chExt cx="3453260" cy="2132578"/>
          </a:xfrm>
        </p:grpSpPr>
        <p:grpSp>
          <p:nvGrpSpPr>
            <p:cNvPr id="34" name="Groupe 33"/>
            <p:cNvGrpSpPr/>
            <p:nvPr/>
          </p:nvGrpSpPr>
          <p:grpSpPr>
            <a:xfrm>
              <a:off x="3347864" y="5003884"/>
              <a:ext cx="3245567" cy="1161420"/>
              <a:chOff x="3347864" y="5003884"/>
              <a:chExt cx="3245567" cy="1161420"/>
            </a:xfrm>
          </p:grpSpPr>
          <p:sp>
            <p:nvSpPr>
              <p:cNvPr id="28" name="Rectangle 27"/>
              <p:cNvSpPr/>
              <p:nvPr/>
            </p:nvSpPr>
            <p:spPr>
              <a:xfrm>
                <a:off x="3371038" y="5733256"/>
                <a:ext cx="2569114" cy="43204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3371038" y="5733256"/>
                <a:ext cx="2569114" cy="720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p:cNvSpPr txBox="1"/>
              <p:nvPr/>
            </p:nvSpPr>
            <p:spPr>
              <a:xfrm>
                <a:off x="3347864" y="5013176"/>
                <a:ext cx="317716" cy="369332"/>
              </a:xfrm>
              <a:prstGeom prst="rect">
                <a:avLst/>
              </a:prstGeom>
              <a:noFill/>
            </p:spPr>
            <p:txBody>
              <a:bodyPr wrap="none" rtlCol="0">
                <a:spAutoFit/>
              </a:bodyPr>
              <a:lstStyle/>
              <a:p>
                <a:r>
                  <a:rPr lang="fr-FR" dirty="0" smtClean="0"/>
                  <a:t>A</a:t>
                </a:r>
                <a:endParaRPr lang="fr-FR" dirty="0"/>
              </a:p>
            </p:txBody>
          </p:sp>
          <p:sp>
            <p:nvSpPr>
              <p:cNvPr id="33" name="ZoneTexte 32"/>
              <p:cNvSpPr txBox="1"/>
              <p:nvPr/>
            </p:nvSpPr>
            <p:spPr>
              <a:xfrm>
                <a:off x="5622436" y="5003884"/>
                <a:ext cx="317716" cy="369332"/>
              </a:xfrm>
              <a:prstGeom prst="rect">
                <a:avLst/>
              </a:prstGeom>
              <a:noFill/>
            </p:spPr>
            <p:txBody>
              <a:bodyPr wrap="none" rtlCol="0">
                <a:spAutoFit/>
              </a:bodyPr>
              <a:lstStyle/>
              <a:p>
                <a:r>
                  <a:rPr lang="fr-FR" dirty="0" smtClean="0"/>
                  <a:t>B</a:t>
                </a:r>
                <a:endParaRPr lang="fr-FR" dirty="0"/>
              </a:p>
            </p:txBody>
          </p:sp>
          <p:sp>
            <p:nvSpPr>
              <p:cNvPr id="30" name="ZoneTexte 29"/>
              <p:cNvSpPr txBox="1"/>
              <p:nvPr/>
            </p:nvSpPr>
            <p:spPr>
              <a:xfrm>
                <a:off x="5585319" y="5383726"/>
                <a:ext cx="1008112" cy="369332"/>
              </a:xfrm>
              <a:prstGeom prst="rect">
                <a:avLst/>
              </a:prstGeom>
              <a:noFill/>
            </p:spPr>
            <p:txBody>
              <a:bodyPr wrap="square" rtlCol="0">
                <a:spAutoFit/>
              </a:bodyPr>
              <a:lstStyle/>
              <a:p>
                <a:r>
                  <a:rPr lang="fr-FR" dirty="0" smtClean="0"/>
                  <a:t>T</a:t>
                </a:r>
                <a:r>
                  <a:rPr lang="fr-FR" baseline="-25000" dirty="0" smtClean="0"/>
                  <a:t>sol</a:t>
                </a:r>
                <a:r>
                  <a:rPr lang="fr-FR" dirty="0" smtClean="0"/>
                  <a:t>&gt;</a:t>
                </a:r>
                <a:r>
                  <a:rPr lang="fr-FR" dirty="0" err="1" smtClean="0"/>
                  <a:t>T</a:t>
                </a:r>
                <a:r>
                  <a:rPr lang="fr-FR" baseline="-25000" dirty="0" err="1" smtClean="0"/>
                  <a:t>air</a:t>
                </a:r>
                <a:endParaRPr lang="fr-FR" baseline="-25000" dirty="0"/>
              </a:p>
            </p:txBody>
          </p:sp>
        </p:grpSp>
        <p:sp>
          <p:nvSpPr>
            <p:cNvPr id="31" name="Arc 30"/>
            <p:cNvSpPr/>
            <p:nvPr/>
          </p:nvSpPr>
          <p:spPr>
            <a:xfrm flipV="1">
              <a:off x="3140171" y="4032726"/>
              <a:ext cx="2824729" cy="1587648"/>
            </a:xfrm>
            <a:prstGeom prst="arc">
              <a:avLst>
                <a:gd name="adj1" fmla="val 12450896"/>
                <a:gd name="adj2" fmla="val 20236618"/>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15" name="Groupe 14"/>
          <p:cNvGrpSpPr/>
          <p:nvPr/>
        </p:nvGrpSpPr>
        <p:grpSpPr>
          <a:xfrm>
            <a:off x="6526051" y="5272524"/>
            <a:ext cx="2628900" cy="1600664"/>
            <a:chOff x="6526051" y="5272524"/>
            <a:chExt cx="2628900" cy="1600664"/>
          </a:xfrm>
        </p:grpSpPr>
        <p:pic>
          <p:nvPicPr>
            <p:cNvPr id="819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t="24668" b="8143"/>
            <a:stretch/>
          </p:blipFill>
          <p:spPr bwMode="auto">
            <a:xfrm>
              <a:off x="6526051" y="5272524"/>
              <a:ext cx="2628900" cy="1171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ZoneTexte 38"/>
            <p:cNvSpPr txBox="1"/>
            <p:nvPr/>
          </p:nvSpPr>
          <p:spPr>
            <a:xfrm>
              <a:off x="7406496" y="6503856"/>
              <a:ext cx="1008112" cy="369332"/>
            </a:xfrm>
            <a:prstGeom prst="rect">
              <a:avLst/>
            </a:prstGeom>
            <a:noFill/>
          </p:spPr>
          <p:txBody>
            <a:bodyPr wrap="square" rtlCol="0">
              <a:spAutoFit/>
            </a:bodyPr>
            <a:lstStyle/>
            <a:p>
              <a:r>
                <a:rPr lang="fr-FR" dirty="0" err="1" smtClean="0"/>
                <a:t>T</a:t>
              </a:r>
              <a:r>
                <a:rPr lang="fr-FR" baseline="-25000" dirty="0" err="1" smtClean="0"/>
                <a:t>mer</a:t>
              </a:r>
              <a:r>
                <a:rPr lang="fr-FR" dirty="0"/>
                <a:t>&lt;</a:t>
              </a:r>
              <a:r>
                <a:rPr lang="fr-FR" dirty="0" err="1" smtClean="0"/>
                <a:t>T</a:t>
              </a:r>
              <a:r>
                <a:rPr lang="fr-FR" baseline="-25000" dirty="0" err="1" smtClean="0"/>
                <a:t>air</a:t>
              </a:r>
              <a:endParaRPr lang="fr-FR" baseline="-25000" dirty="0"/>
            </a:p>
          </p:txBody>
        </p:sp>
      </p:grpSp>
    </p:spTree>
    <p:extLst>
      <p:ext uri="{BB962C8B-B14F-4D97-AF65-F5344CB8AC3E}">
        <p14:creationId xmlns:p14="http://schemas.microsoft.com/office/powerpoint/2010/main" val="379294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a:t>
            </a:r>
            <a:r>
              <a:rPr lang="fr-FR" dirty="0" smtClean="0"/>
              <a:t>nterprétations</a:t>
            </a:r>
            <a:endParaRPr lang="fr-FR" dirty="0"/>
          </a:p>
        </p:txBody>
      </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029" y="1532926"/>
            <a:ext cx="2143125" cy="2162175"/>
          </a:xfrm>
          <a:prstGeom prst="rect">
            <a:avLst/>
          </a:prstGeom>
        </p:spPr>
      </p:pic>
      <p:grpSp>
        <p:nvGrpSpPr>
          <p:cNvPr id="19" name="Groupe 18"/>
          <p:cNvGrpSpPr/>
          <p:nvPr/>
        </p:nvGrpSpPr>
        <p:grpSpPr>
          <a:xfrm>
            <a:off x="543482" y="1532926"/>
            <a:ext cx="1866793" cy="2614413"/>
            <a:chOff x="543482" y="4005064"/>
            <a:chExt cx="1866793" cy="2614413"/>
          </a:xfrm>
        </p:grpSpPr>
        <p:pic>
          <p:nvPicPr>
            <p:cNvPr id="20"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587" r="13099"/>
            <a:stretch/>
          </p:blipFill>
          <p:spPr bwMode="auto">
            <a:xfrm>
              <a:off x="688305" y="4005064"/>
              <a:ext cx="1593609"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ZoneTexte 20"/>
            <p:cNvSpPr txBox="1"/>
            <p:nvPr/>
          </p:nvSpPr>
          <p:spPr>
            <a:xfrm>
              <a:off x="543482" y="5973146"/>
              <a:ext cx="1866793" cy="646331"/>
            </a:xfrm>
            <a:prstGeom prst="rect">
              <a:avLst/>
            </a:prstGeom>
            <a:noFill/>
          </p:spPr>
          <p:txBody>
            <a:bodyPr wrap="none" rtlCol="0">
              <a:spAutoFit/>
            </a:bodyPr>
            <a:lstStyle/>
            <a:p>
              <a:pPr algn="ctr"/>
              <a:r>
                <a:rPr lang="fr-FR" dirty="0" smtClean="0"/>
                <a:t>Christian Huygens</a:t>
              </a:r>
            </a:p>
            <a:p>
              <a:pPr algn="ctr"/>
              <a:r>
                <a:rPr lang="fr-FR" dirty="0" smtClean="0"/>
                <a:t>1629 -1695</a:t>
              </a:r>
              <a:endParaRPr lang="fr-FR" dirty="0"/>
            </a:p>
          </p:txBody>
        </p:sp>
      </p:grpSp>
      <p:grpSp>
        <p:nvGrpSpPr>
          <p:cNvPr id="3" name="Groupe 2"/>
          <p:cNvGrpSpPr/>
          <p:nvPr/>
        </p:nvGrpSpPr>
        <p:grpSpPr>
          <a:xfrm>
            <a:off x="3530520" y="4212871"/>
            <a:ext cx="2193608" cy="2202289"/>
            <a:chOff x="3530520" y="4212871"/>
            <a:chExt cx="2193608" cy="2202289"/>
          </a:xfrm>
        </p:grpSpPr>
        <p:grpSp>
          <p:nvGrpSpPr>
            <p:cNvPr id="4" name="Groupe 3"/>
            <p:cNvGrpSpPr/>
            <p:nvPr/>
          </p:nvGrpSpPr>
          <p:grpSpPr>
            <a:xfrm>
              <a:off x="3635896" y="4510087"/>
              <a:ext cx="2088232" cy="1905073"/>
              <a:chOff x="4157204" y="2204864"/>
              <a:chExt cx="2088232" cy="1905073"/>
            </a:xfrm>
          </p:grpSpPr>
          <p:sp>
            <p:nvSpPr>
              <p:cNvPr id="5" name="Rectangle 4"/>
              <p:cNvSpPr/>
              <p:nvPr/>
            </p:nvSpPr>
            <p:spPr>
              <a:xfrm>
                <a:off x="4157204" y="3171651"/>
                <a:ext cx="2088232" cy="9382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flipH="1" flipV="1">
                <a:off x="5188901" y="3186736"/>
                <a:ext cx="437246" cy="92320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4405439" y="2290439"/>
                <a:ext cx="792088" cy="89477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flipV="1">
                <a:off x="5192694" y="2204864"/>
                <a:ext cx="0" cy="172819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4" name="Groupe 33"/>
            <p:cNvGrpSpPr/>
            <p:nvPr/>
          </p:nvGrpSpPr>
          <p:grpSpPr>
            <a:xfrm>
              <a:off x="3891971" y="4595662"/>
              <a:ext cx="397015" cy="447390"/>
              <a:chOff x="6236568" y="4438639"/>
              <a:chExt cx="397015" cy="447390"/>
            </a:xfrm>
          </p:grpSpPr>
          <p:cxnSp>
            <p:nvCxnSpPr>
              <p:cNvPr id="33" name="Connecteur droit 32"/>
              <p:cNvCxnSpPr/>
              <p:nvPr/>
            </p:nvCxnSpPr>
            <p:spPr>
              <a:xfrm>
                <a:off x="6237539" y="4438639"/>
                <a:ext cx="396044" cy="447389"/>
              </a:xfrm>
              <a:prstGeom prst="line">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6236568" y="4438640"/>
                <a:ext cx="0" cy="447389"/>
              </a:xfrm>
              <a:prstGeom prst="line">
                <a:avLst/>
              </a:prstGeom>
              <a:ln w="28575">
                <a:solidFill>
                  <a:srgbClr val="0099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6236568" y="4438640"/>
                <a:ext cx="396044"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8" name="Groupe 37"/>
            <p:cNvGrpSpPr/>
            <p:nvPr/>
          </p:nvGrpSpPr>
          <p:grpSpPr>
            <a:xfrm>
              <a:off x="4669644" y="5506168"/>
              <a:ext cx="397015" cy="828000"/>
              <a:chOff x="6236568" y="4438639"/>
              <a:chExt cx="397015" cy="447390"/>
            </a:xfrm>
          </p:grpSpPr>
          <p:cxnSp>
            <p:nvCxnSpPr>
              <p:cNvPr id="39" name="Connecteur droit 38"/>
              <p:cNvCxnSpPr/>
              <p:nvPr/>
            </p:nvCxnSpPr>
            <p:spPr>
              <a:xfrm>
                <a:off x="6237539" y="4438639"/>
                <a:ext cx="396044" cy="447389"/>
              </a:xfrm>
              <a:prstGeom prst="line">
                <a:avLst/>
              </a:prstGeom>
              <a:ln w="28575">
                <a:solidFill>
                  <a:srgbClr val="FF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236568" y="4438640"/>
                <a:ext cx="0" cy="447389"/>
              </a:xfrm>
              <a:prstGeom prst="line">
                <a:avLst/>
              </a:prstGeom>
              <a:ln w="28575">
                <a:solidFill>
                  <a:srgbClr val="0099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a:off x="6236568" y="4438640"/>
                <a:ext cx="396044"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ZoneTexte 36"/>
            <p:cNvSpPr txBox="1"/>
            <p:nvPr/>
          </p:nvSpPr>
          <p:spPr>
            <a:xfrm>
              <a:off x="3530520" y="4595245"/>
              <a:ext cx="394660" cy="369332"/>
            </a:xfrm>
            <a:prstGeom prst="rect">
              <a:avLst/>
            </a:prstGeom>
            <a:noFill/>
          </p:spPr>
          <p:txBody>
            <a:bodyPr wrap="none" rtlCol="0">
              <a:spAutoFit/>
            </a:bodyPr>
            <a:lstStyle/>
            <a:p>
              <a:r>
                <a:rPr lang="fr-FR" b="1" dirty="0" smtClean="0"/>
                <a:t>v</a:t>
              </a:r>
              <a:r>
                <a:rPr lang="fr-FR" baseline="-25000" dirty="0" smtClean="0">
                  <a:sym typeface="Symbol"/>
                </a:rPr>
                <a:t></a:t>
              </a:r>
              <a:endParaRPr lang="fr-FR" baseline="-25000" dirty="0"/>
            </a:p>
          </p:txBody>
        </p:sp>
        <p:sp>
          <p:nvSpPr>
            <p:cNvPr id="43" name="ZoneTexte 42"/>
            <p:cNvSpPr txBox="1"/>
            <p:nvPr/>
          </p:nvSpPr>
          <p:spPr>
            <a:xfrm>
              <a:off x="3920370" y="4212871"/>
              <a:ext cx="412292" cy="369332"/>
            </a:xfrm>
            <a:prstGeom prst="rect">
              <a:avLst/>
            </a:prstGeom>
            <a:noFill/>
          </p:spPr>
          <p:txBody>
            <a:bodyPr wrap="none" rtlCol="0">
              <a:spAutoFit/>
            </a:bodyPr>
            <a:lstStyle/>
            <a:p>
              <a:r>
                <a:rPr lang="fr-FR" b="1" dirty="0" smtClean="0"/>
                <a:t>v</a:t>
              </a:r>
              <a:r>
                <a:rPr lang="fr-FR" baseline="-25000" dirty="0" smtClean="0">
                  <a:sym typeface="Symbol"/>
                </a:rPr>
                <a:t>//</a:t>
              </a:r>
              <a:endParaRPr lang="fr-FR" baseline="-25000" dirty="0"/>
            </a:p>
          </p:txBody>
        </p:sp>
        <p:sp>
          <p:nvSpPr>
            <p:cNvPr id="44" name="ZoneTexte 43"/>
            <p:cNvSpPr txBox="1"/>
            <p:nvPr/>
          </p:nvSpPr>
          <p:spPr>
            <a:xfrm>
              <a:off x="3966126" y="4859868"/>
              <a:ext cx="447367" cy="369332"/>
            </a:xfrm>
            <a:prstGeom prst="rect">
              <a:avLst/>
            </a:prstGeom>
            <a:noFill/>
          </p:spPr>
          <p:txBody>
            <a:bodyPr wrap="none" rtlCol="0">
              <a:spAutoFit/>
            </a:bodyPr>
            <a:lstStyle/>
            <a:p>
              <a:r>
                <a:rPr lang="fr-FR" dirty="0" smtClean="0"/>
                <a:t>v</a:t>
              </a:r>
              <a:r>
                <a:rPr lang="fr-FR" baseline="-25000" dirty="0" smtClean="0">
                  <a:sym typeface="Symbol"/>
                </a:rPr>
                <a:t>air</a:t>
              </a:r>
              <a:endParaRPr lang="fr-FR" baseline="-25000" dirty="0"/>
            </a:p>
          </p:txBody>
        </p:sp>
        <p:sp>
          <p:nvSpPr>
            <p:cNvPr id="45" name="ZoneTexte 44"/>
            <p:cNvSpPr txBox="1"/>
            <p:nvPr/>
          </p:nvSpPr>
          <p:spPr>
            <a:xfrm>
              <a:off x="4907003" y="5868947"/>
              <a:ext cx="517449" cy="369332"/>
            </a:xfrm>
            <a:prstGeom prst="rect">
              <a:avLst/>
            </a:prstGeom>
            <a:noFill/>
          </p:spPr>
          <p:txBody>
            <a:bodyPr wrap="none" rtlCol="0">
              <a:spAutoFit/>
            </a:bodyPr>
            <a:lstStyle/>
            <a:p>
              <a:r>
                <a:rPr lang="fr-FR" dirty="0" smtClean="0"/>
                <a:t>v</a:t>
              </a:r>
              <a:r>
                <a:rPr lang="fr-FR" baseline="-25000" dirty="0" smtClean="0">
                  <a:sym typeface="Symbol"/>
                </a:rPr>
                <a:t>eau</a:t>
              </a:r>
              <a:endParaRPr lang="fr-FR" baseline="-25000" dirty="0"/>
            </a:p>
          </p:txBody>
        </p:sp>
        <p:sp>
          <p:nvSpPr>
            <p:cNvPr id="46" name="ZoneTexte 45"/>
            <p:cNvSpPr txBox="1"/>
            <p:nvPr/>
          </p:nvSpPr>
          <p:spPr>
            <a:xfrm>
              <a:off x="4760626" y="5107542"/>
              <a:ext cx="412292" cy="369332"/>
            </a:xfrm>
            <a:prstGeom prst="rect">
              <a:avLst/>
            </a:prstGeom>
            <a:noFill/>
          </p:spPr>
          <p:txBody>
            <a:bodyPr wrap="none" rtlCol="0">
              <a:spAutoFit/>
            </a:bodyPr>
            <a:lstStyle/>
            <a:p>
              <a:r>
                <a:rPr lang="fr-FR" b="1" dirty="0" smtClean="0"/>
                <a:t>v</a:t>
              </a:r>
              <a:r>
                <a:rPr lang="fr-FR" baseline="-25000" dirty="0" smtClean="0">
                  <a:sym typeface="Symbol"/>
                </a:rPr>
                <a:t>//</a:t>
              </a:r>
              <a:endParaRPr lang="fr-FR" baseline="-25000" dirty="0"/>
            </a:p>
          </p:txBody>
        </p:sp>
        <p:sp>
          <p:nvSpPr>
            <p:cNvPr id="47" name="ZoneTexte 46"/>
            <p:cNvSpPr txBox="1"/>
            <p:nvPr/>
          </p:nvSpPr>
          <p:spPr>
            <a:xfrm>
              <a:off x="4216163" y="5768893"/>
              <a:ext cx="449162" cy="369332"/>
            </a:xfrm>
            <a:prstGeom prst="rect">
              <a:avLst/>
            </a:prstGeom>
            <a:noFill/>
          </p:spPr>
          <p:txBody>
            <a:bodyPr wrap="none" rtlCol="0">
              <a:spAutoFit/>
            </a:bodyPr>
            <a:lstStyle/>
            <a:p>
              <a:r>
                <a:rPr lang="fr-FR" b="1" dirty="0" smtClean="0"/>
                <a:t>v'</a:t>
              </a:r>
              <a:r>
                <a:rPr lang="fr-FR" baseline="-25000" dirty="0" smtClean="0">
                  <a:sym typeface="Symbol"/>
                </a:rPr>
                <a:t></a:t>
              </a:r>
              <a:endParaRPr lang="fr-FR" baseline="-25000" dirty="0"/>
            </a:p>
          </p:txBody>
        </p:sp>
      </p:grpSp>
      <p:sp>
        <p:nvSpPr>
          <p:cNvPr id="48" name="ZoneTexte 47"/>
          <p:cNvSpPr txBox="1"/>
          <p:nvPr/>
        </p:nvSpPr>
        <p:spPr>
          <a:xfrm>
            <a:off x="6804248" y="5292208"/>
            <a:ext cx="1152128" cy="369332"/>
          </a:xfrm>
          <a:prstGeom prst="rect">
            <a:avLst/>
          </a:prstGeom>
          <a:noFill/>
        </p:spPr>
        <p:txBody>
          <a:bodyPr wrap="square" rtlCol="0">
            <a:spAutoFit/>
          </a:bodyPr>
          <a:lstStyle/>
          <a:p>
            <a:r>
              <a:rPr lang="fr-FR" dirty="0" smtClean="0"/>
              <a:t>v</a:t>
            </a:r>
            <a:r>
              <a:rPr lang="fr-FR" baseline="-25000" dirty="0" smtClean="0">
                <a:sym typeface="Symbol"/>
              </a:rPr>
              <a:t>eau</a:t>
            </a:r>
            <a:r>
              <a:rPr lang="fr-FR" dirty="0" smtClean="0"/>
              <a:t>&gt;v</a:t>
            </a:r>
            <a:r>
              <a:rPr lang="fr-FR" baseline="-25000" dirty="0" smtClean="0">
                <a:sym typeface="Symbol"/>
              </a:rPr>
              <a:t>air</a:t>
            </a:r>
            <a:endParaRPr lang="fr-FR" baseline="-25000" dirty="0"/>
          </a:p>
        </p:txBody>
      </p:sp>
      <p:sp>
        <p:nvSpPr>
          <p:cNvPr id="49" name="ZoneTexte 48"/>
          <p:cNvSpPr txBox="1"/>
          <p:nvPr/>
        </p:nvSpPr>
        <p:spPr>
          <a:xfrm>
            <a:off x="6804248" y="2420888"/>
            <a:ext cx="1152128" cy="369332"/>
          </a:xfrm>
          <a:prstGeom prst="rect">
            <a:avLst/>
          </a:prstGeom>
          <a:noFill/>
        </p:spPr>
        <p:txBody>
          <a:bodyPr wrap="square" rtlCol="0">
            <a:spAutoFit/>
          </a:bodyPr>
          <a:lstStyle/>
          <a:p>
            <a:r>
              <a:rPr lang="fr-FR" dirty="0" smtClean="0"/>
              <a:t>v</a:t>
            </a:r>
            <a:r>
              <a:rPr lang="fr-FR" baseline="-25000" dirty="0" smtClean="0">
                <a:sym typeface="Symbol"/>
              </a:rPr>
              <a:t>eau</a:t>
            </a:r>
            <a:r>
              <a:rPr lang="fr-FR" dirty="0" smtClean="0"/>
              <a:t>&lt;v</a:t>
            </a:r>
            <a:r>
              <a:rPr lang="fr-FR" baseline="-25000" dirty="0" smtClean="0">
                <a:sym typeface="Symbol"/>
              </a:rPr>
              <a:t>air</a:t>
            </a:r>
            <a:endParaRPr lang="fr-FR" baseline="-25000" dirty="0"/>
          </a:p>
        </p:txBody>
      </p:sp>
      <p:pic>
        <p:nvPicPr>
          <p:cNvPr id="50" name="Picture 9" descr="https://encrypted-tbn1.gstatic.com/images?q=tbn:ANd9GcRYnrzf3KNVuCx9H4qKeXlyglooejJjG8IFkZzmDx0Uvyc1wdqldg"/>
          <p:cNvPicPr>
            <a:picLocks noChangeAspect="1" noChangeArrowheads="1"/>
          </p:cNvPicPr>
          <p:nvPr/>
        </p:nvPicPr>
        <p:blipFill>
          <a:blip r:embed="rId5"/>
          <a:srcRect l="4762" r="9524"/>
          <a:stretch>
            <a:fillRect/>
          </a:stretch>
        </p:blipFill>
        <p:spPr bwMode="auto">
          <a:xfrm>
            <a:off x="7836113" y="516740"/>
            <a:ext cx="1093961" cy="648278"/>
          </a:xfrm>
          <a:prstGeom prst="rect">
            <a:avLst/>
          </a:prstGeom>
          <a:noFill/>
        </p:spPr>
      </p:pic>
      <p:grpSp>
        <p:nvGrpSpPr>
          <p:cNvPr id="51" name="Groupe 50"/>
          <p:cNvGrpSpPr/>
          <p:nvPr/>
        </p:nvGrpSpPr>
        <p:grpSpPr>
          <a:xfrm>
            <a:off x="482917" y="4133540"/>
            <a:ext cx="1784827" cy="2607828"/>
            <a:chOff x="2555776" y="4118917"/>
            <a:chExt cx="1784827" cy="2607828"/>
          </a:xfrm>
        </p:grpSpPr>
        <p:pic>
          <p:nvPicPr>
            <p:cNvPr id="52"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3675" y="4118917"/>
              <a:ext cx="1605570"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2555776" y="6080414"/>
              <a:ext cx="1784827" cy="646331"/>
            </a:xfrm>
            <a:prstGeom prst="rect">
              <a:avLst/>
            </a:prstGeom>
          </p:spPr>
          <p:txBody>
            <a:bodyPr wrap="square">
              <a:spAutoFit/>
            </a:bodyPr>
            <a:lstStyle/>
            <a:p>
              <a:pPr algn="ctr"/>
              <a:r>
                <a:rPr lang="fr-FR" dirty="0"/>
                <a:t>René </a:t>
              </a:r>
              <a:r>
                <a:rPr lang="fr-FR" dirty="0" smtClean="0"/>
                <a:t>Descartes</a:t>
              </a:r>
            </a:p>
            <a:p>
              <a:pPr algn="ctr"/>
              <a:r>
                <a:rPr lang="fr-FR" dirty="0" smtClean="0"/>
                <a:t>1596-1650</a:t>
              </a:r>
              <a:endParaRPr lang="fr-FR" dirty="0"/>
            </a:p>
          </p:txBody>
        </p:sp>
      </p:grpSp>
    </p:spTree>
    <p:extLst>
      <p:ext uri="{BB962C8B-B14F-4D97-AF65-F5344CB8AC3E}">
        <p14:creationId xmlns:p14="http://schemas.microsoft.com/office/powerpoint/2010/main" val="72089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Newton vs Huygens</a:t>
            </a:r>
            <a:endParaRPr lang="fr-FR" dirty="0"/>
          </a:p>
        </p:txBody>
      </p:sp>
      <p:pic>
        <p:nvPicPr>
          <p:cNvPr id="11" name="Picture 9" descr="https://encrypted-tbn1.gstatic.com/images?q=tbn:ANd9GcRYnrzf3KNVuCx9H4qKeXlyglooejJjG8IFkZzmDx0Uvyc1wdqldg"/>
          <p:cNvPicPr>
            <a:picLocks noChangeAspect="1" noChangeArrowheads="1"/>
          </p:cNvPicPr>
          <p:nvPr/>
        </p:nvPicPr>
        <p:blipFill>
          <a:blip r:embed="rId3"/>
          <a:srcRect l="4762" r="9524"/>
          <a:stretch>
            <a:fillRect/>
          </a:stretch>
        </p:blipFill>
        <p:spPr bwMode="auto">
          <a:xfrm>
            <a:off x="7836113" y="516740"/>
            <a:ext cx="1093961" cy="648278"/>
          </a:xfrm>
          <a:prstGeom prst="rect">
            <a:avLst/>
          </a:prstGeom>
          <a:noFill/>
        </p:spPr>
      </p:pic>
      <p:grpSp>
        <p:nvGrpSpPr>
          <p:cNvPr id="10" name="Groupe 9"/>
          <p:cNvGrpSpPr/>
          <p:nvPr/>
        </p:nvGrpSpPr>
        <p:grpSpPr>
          <a:xfrm>
            <a:off x="543482" y="1532926"/>
            <a:ext cx="1866793" cy="2614413"/>
            <a:chOff x="543482" y="4005064"/>
            <a:chExt cx="1866793" cy="2614413"/>
          </a:xfrm>
        </p:grpSpPr>
        <p:pic>
          <p:nvPicPr>
            <p:cNvPr id="8202" name="Picture 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587" r="13099"/>
            <a:stretch/>
          </p:blipFill>
          <p:spPr bwMode="auto">
            <a:xfrm>
              <a:off x="688305" y="4005064"/>
              <a:ext cx="1593609"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543482" y="5973146"/>
              <a:ext cx="1866793" cy="646331"/>
            </a:xfrm>
            <a:prstGeom prst="rect">
              <a:avLst/>
            </a:prstGeom>
            <a:noFill/>
          </p:spPr>
          <p:txBody>
            <a:bodyPr wrap="none" rtlCol="0">
              <a:spAutoFit/>
            </a:bodyPr>
            <a:lstStyle/>
            <a:p>
              <a:pPr algn="ctr"/>
              <a:r>
                <a:rPr lang="fr-FR" dirty="0" smtClean="0"/>
                <a:t>Christian Huygens</a:t>
              </a:r>
            </a:p>
            <a:p>
              <a:pPr algn="ctr"/>
              <a:r>
                <a:rPr lang="fr-FR" dirty="0" smtClean="0"/>
                <a:t>1629 -1695</a:t>
              </a:r>
              <a:endParaRPr lang="fr-FR" dirty="0"/>
            </a:p>
          </p:txBody>
        </p:sp>
      </p:grpSp>
      <p:grpSp>
        <p:nvGrpSpPr>
          <p:cNvPr id="12" name="Groupe 11"/>
          <p:cNvGrpSpPr/>
          <p:nvPr/>
        </p:nvGrpSpPr>
        <p:grpSpPr>
          <a:xfrm>
            <a:off x="3320451" y="1607493"/>
            <a:ext cx="2043637" cy="2685603"/>
            <a:chOff x="3320451" y="1607493"/>
            <a:chExt cx="2043637" cy="2685603"/>
          </a:xfrm>
        </p:grpSpPr>
        <p:pic>
          <p:nvPicPr>
            <p:cNvPr id="8203" name="Picture 1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16" t="3343" r="7962" b="5106"/>
            <a:stretch/>
          </p:blipFill>
          <p:spPr bwMode="auto">
            <a:xfrm>
              <a:off x="3652234" y="1607493"/>
              <a:ext cx="1354804"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ZoneTexte 22"/>
            <p:cNvSpPr txBox="1"/>
            <p:nvPr/>
          </p:nvSpPr>
          <p:spPr>
            <a:xfrm>
              <a:off x="3320451" y="3646765"/>
              <a:ext cx="2043637" cy="646331"/>
            </a:xfrm>
            <a:prstGeom prst="rect">
              <a:avLst/>
            </a:prstGeom>
            <a:noFill/>
          </p:spPr>
          <p:txBody>
            <a:bodyPr wrap="none" rtlCol="0">
              <a:spAutoFit/>
            </a:bodyPr>
            <a:lstStyle/>
            <a:p>
              <a:pPr algn="ctr"/>
              <a:r>
                <a:rPr lang="fr-FR" dirty="0" smtClean="0"/>
                <a:t>traité de la lumière </a:t>
              </a:r>
            </a:p>
            <a:p>
              <a:pPr algn="ctr"/>
              <a:r>
                <a:rPr lang="fr-FR" dirty="0" smtClean="0"/>
                <a:t>1690</a:t>
              </a:r>
              <a:endParaRPr lang="fr-FR" dirty="0"/>
            </a:p>
          </p:txBody>
        </p:sp>
      </p:grpSp>
      <p:grpSp>
        <p:nvGrpSpPr>
          <p:cNvPr id="14" name="Groupe 13"/>
          <p:cNvGrpSpPr/>
          <p:nvPr/>
        </p:nvGrpSpPr>
        <p:grpSpPr>
          <a:xfrm>
            <a:off x="3631291" y="4559304"/>
            <a:ext cx="1468735" cy="2182064"/>
            <a:chOff x="3631291" y="4559304"/>
            <a:chExt cx="1468735" cy="2182064"/>
          </a:xfrm>
        </p:grpSpPr>
        <p:sp>
          <p:nvSpPr>
            <p:cNvPr id="17" name="ZoneTexte 16"/>
            <p:cNvSpPr txBox="1"/>
            <p:nvPr/>
          </p:nvSpPr>
          <p:spPr>
            <a:xfrm>
              <a:off x="3631291" y="6372036"/>
              <a:ext cx="1468735" cy="369332"/>
            </a:xfrm>
            <a:prstGeom prst="rect">
              <a:avLst/>
            </a:prstGeom>
            <a:noFill/>
          </p:spPr>
          <p:txBody>
            <a:bodyPr wrap="none" rtlCol="0">
              <a:spAutoFit/>
            </a:bodyPr>
            <a:lstStyle/>
            <a:p>
              <a:r>
                <a:rPr lang="fr-FR" dirty="0" err="1" smtClean="0"/>
                <a:t>Optiks</a:t>
              </a:r>
              <a:r>
                <a:rPr lang="fr-FR" dirty="0" smtClean="0"/>
                <a:t> – 1704</a:t>
              </a:r>
              <a:endParaRPr lang="fr-FR" dirty="0"/>
            </a:p>
          </p:txBody>
        </p:sp>
        <p:pic>
          <p:nvPicPr>
            <p:cNvPr id="8204" name="Picture 1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558" r="3279" b="2261"/>
            <a:stretch/>
          </p:blipFill>
          <p:spPr bwMode="auto">
            <a:xfrm>
              <a:off x="3657126" y="4559304"/>
              <a:ext cx="1349912"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e 14"/>
          <p:cNvGrpSpPr/>
          <p:nvPr/>
        </p:nvGrpSpPr>
        <p:grpSpPr>
          <a:xfrm>
            <a:off x="6063225" y="4557603"/>
            <a:ext cx="2429185" cy="2129681"/>
            <a:chOff x="6063225" y="4557603"/>
            <a:chExt cx="2429185" cy="2129681"/>
          </a:xfrm>
        </p:grpSpPr>
        <p:pic>
          <p:nvPicPr>
            <p:cNvPr id="8194" name="Picture 2" descr="Résultat de recherche d'images pour &quot;Corpuscular theory of light&quot;"/>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063225" y="4557603"/>
              <a:ext cx="2429185" cy="1512168"/>
            </a:xfrm>
            <a:prstGeom prst="rect">
              <a:avLst/>
            </a:prstGeom>
            <a:noFill/>
            <a:extLst>
              <a:ext uri="{909E8E84-426E-40DD-AFC4-6F175D3DCCD1}">
                <a14:hiddenFill xmlns:a14="http://schemas.microsoft.com/office/drawing/2010/main">
                  <a:solidFill>
                    <a:srgbClr val="FFFFFF"/>
                  </a:solidFill>
                </a14:hiddenFill>
              </a:ext>
            </a:extLst>
          </p:spPr>
        </p:pic>
        <p:sp>
          <p:nvSpPr>
            <p:cNvPr id="27" name="ZoneTexte 26"/>
            <p:cNvSpPr txBox="1"/>
            <p:nvPr/>
          </p:nvSpPr>
          <p:spPr>
            <a:xfrm>
              <a:off x="6543449" y="6317952"/>
              <a:ext cx="1293624" cy="369332"/>
            </a:xfrm>
            <a:prstGeom prst="rect">
              <a:avLst/>
            </a:prstGeom>
            <a:noFill/>
          </p:spPr>
          <p:txBody>
            <a:bodyPr wrap="none" rtlCol="0">
              <a:spAutoFit/>
            </a:bodyPr>
            <a:lstStyle/>
            <a:p>
              <a:r>
                <a:rPr lang="fr-FR" dirty="0" smtClean="0"/>
                <a:t>corpuscules</a:t>
              </a:r>
              <a:endParaRPr lang="fr-FR" dirty="0"/>
            </a:p>
          </p:txBody>
        </p:sp>
      </p:grpSp>
      <p:grpSp>
        <p:nvGrpSpPr>
          <p:cNvPr id="13" name="Groupe 12"/>
          <p:cNvGrpSpPr/>
          <p:nvPr/>
        </p:nvGrpSpPr>
        <p:grpSpPr>
          <a:xfrm>
            <a:off x="6732240" y="1607058"/>
            <a:ext cx="1436735" cy="2547538"/>
            <a:chOff x="6732240" y="1607058"/>
            <a:chExt cx="1436735" cy="2547538"/>
          </a:xfrm>
        </p:grpSpPr>
        <p:pic>
          <p:nvPicPr>
            <p:cNvPr id="8206"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32240" y="1607058"/>
              <a:ext cx="1436735"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ZoneTexte 27"/>
            <p:cNvSpPr txBox="1"/>
            <p:nvPr/>
          </p:nvSpPr>
          <p:spPr>
            <a:xfrm>
              <a:off x="6833536" y="3785264"/>
              <a:ext cx="755335" cy="369332"/>
            </a:xfrm>
            <a:prstGeom prst="rect">
              <a:avLst/>
            </a:prstGeom>
            <a:noFill/>
          </p:spPr>
          <p:txBody>
            <a:bodyPr wrap="none" rtlCol="0">
              <a:spAutoFit/>
            </a:bodyPr>
            <a:lstStyle/>
            <a:p>
              <a:r>
                <a:rPr lang="fr-FR" dirty="0" smtClean="0"/>
                <a:t>ondes</a:t>
              </a:r>
              <a:endParaRPr lang="fr-FR" dirty="0"/>
            </a:p>
          </p:txBody>
        </p:sp>
      </p:grpSp>
      <p:grpSp>
        <p:nvGrpSpPr>
          <p:cNvPr id="5" name="Groupe 4"/>
          <p:cNvGrpSpPr/>
          <p:nvPr/>
        </p:nvGrpSpPr>
        <p:grpSpPr>
          <a:xfrm>
            <a:off x="755576" y="4286240"/>
            <a:ext cx="1493912" cy="2597403"/>
            <a:chOff x="755576" y="4286240"/>
            <a:chExt cx="1493912" cy="2597403"/>
          </a:xfrm>
        </p:grpSpPr>
        <p:pic>
          <p:nvPicPr>
            <p:cNvPr id="409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620" y="4286240"/>
              <a:ext cx="1419196" cy="19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55576" y="6237312"/>
              <a:ext cx="1493912" cy="646331"/>
            </a:xfrm>
            <a:prstGeom prst="rect">
              <a:avLst/>
            </a:prstGeom>
          </p:spPr>
          <p:txBody>
            <a:bodyPr wrap="square">
              <a:spAutoFit/>
            </a:bodyPr>
            <a:lstStyle/>
            <a:p>
              <a:pPr algn="ctr"/>
              <a:r>
                <a:rPr lang="fr-FR" dirty="0"/>
                <a:t>Isaac </a:t>
              </a:r>
              <a:r>
                <a:rPr lang="fr-FR" dirty="0" smtClean="0"/>
                <a:t>Newton</a:t>
              </a:r>
            </a:p>
            <a:p>
              <a:pPr algn="ctr"/>
              <a:r>
                <a:rPr lang="fr-FR" dirty="0" smtClean="0"/>
                <a:t>(1642 – 1727)</a:t>
              </a:r>
              <a:endParaRPr lang="fr-FR" dirty="0"/>
            </a:p>
          </p:txBody>
        </p:sp>
      </p:grpSp>
    </p:spTree>
    <p:extLst>
      <p:ext uri="{BB962C8B-B14F-4D97-AF65-F5344CB8AC3E}">
        <p14:creationId xmlns:p14="http://schemas.microsoft.com/office/powerpoint/2010/main" val="168006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couleurs (1666)</a:t>
            </a:r>
            <a:endParaRPr lang="fr-FR" dirty="0"/>
          </a:p>
        </p:txBody>
      </p:sp>
      <p:grpSp>
        <p:nvGrpSpPr>
          <p:cNvPr id="3" name="Groupe 2"/>
          <p:cNvGrpSpPr/>
          <p:nvPr/>
        </p:nvGrpSpPr>
        <p:grpSpPr>
          <a:xfrm>
            <a:off x="179285" y="1639019"/>
            <a:ext cx="2381003" cy="2391600"/>
            <a:chOff x="179285" y="1639019"/>
            <a:chExt cx="2381003" cy="2391600"/>
          </a:xfrm>
        </p:grpSpPr>
        <p:pic>
          <p:nvPicPr>
            <p:cNvPr id="9218" name="Picture 2" descr="Résultat de recherche d'images pour &quot;newton&quot;"/>
            <p:cNvPicPr>
              <a:picLocks noChangeAspect="1" noChangeArrowheads="1"/>
            </p:cNvPicPr>
            <p:nvPr/>
          </p:nvPicPr>
          <p:blipFill rotWithShape="1">
            <a:blip r:embed="rId3">
              <a:extLst>
                <a:ext uri="{28A0092B-C50C-407E-A947-70E740481C1C}">
                  <a14:useLocalDpi xmlns:a14="http://schemas.microsoft.com/office/drawing/2010/main" val="0"/>
                </a:ext>
              </a:extLst>
            </a:blip>
            <a:srcRect l="5127" t="3275" r="4233" b="17031"/>
            <a:stretch/>
          </p:blipFill>
          <p:spPr bwMode="auto">
            <a:xfrm>
              <a:off x="673230" y="1639019"/>
              <a:ext cx="1234474" cy="1645965"/>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p:cNvSpPr txBox="1"/>
            <p:nvPr/>
          </p:nvSpPr>
          <p:spPr>
            <a:xfrm>
              <a:off x="179285" y="3199622"/>
              <a:ext cx="2381003" cy="830997"/>
            </a:xfrm>
            <a:prstGeom prst="rect">
              <a:avLst/>
            </a:prstGeom>
            <a:noFill/>
          </p:spPr>
          <p:txBody>
            <a:bodyPr wrap="square" rtlCol="0">
              <a:spAutoFit/>
            </a:bodyPr>
            <a:lstStyle/>
            <a:p>
              <a:pPr algn="ctr"/>
              <a:r>
                <a:rPr lang="fr-FR" sz="2400" dirty="0" smtClean="0"/>
                <a:t>Isaac Newton</a:t>
              </a:r>
            </a:p>
            <a:p>
              <a:pPr algn="ctr"/>
              <a:r>
                <a:rPr lang="fr-FR" sz="2400" dirty="0" smtClean="0"/>
                <a:t>1642-1726</a:t>
              </a:r>
              <a:endParaRPr lang="fr-FR" sz="2400" dirty="0"/>
            </a:p>
          </p:txBody>
        </p:sp>
      </p:grpSp>
      <p:grpSp>
        <p:nvGrpSpPr>
          <p:cNvPr id="6" name="Groupe 5"/>
          <p:cNvGrpSpPr>
            <a:grpSpLocks noChangeAspect="1"/>
          </p:cNvGrpSpPr>
          <p:nvPr/>
        </p:nvGrpSpPr>
        <p:grpSpPr>
          <a:xfrm>
            <a:off x="2762957" y="1844827"/>
            <a:ext cx="808042" cy="1400746"/>
            <a:chOff x="376423" y="1454649"/>
            <a:chExt cx="1262565" cy="2188665"/>
          </a:xfrm>
        </p:grpSpPr>
        <p:pic>
          <p:nvPicPr>
            <p:cNvPr id="7" name="Picture 9" descr="https://encrypted-tbn3.gstatic.com/images?q=tbn:ANd9GcTBHOC4dAUOewB7OI-wRAQKVXd3J-3IRwWcz9KmS0gurVrPlrQA"/>
            <p:cNvPicPr>
              <a:picLocks noChangeAspect="1" noChangeArrowheads="1"/>
            </p:cNvPicPr>
            <p:nvPr/>
          </p:nvPicPr>
          <p:blipFill>
            <a:blip r:embed="rId4"/>
            <a:srcRect l="33332" t="13333" r="30001" b="13333"/>
            <a:stretch>
              <a:fillRect/>
            </a:stretch>
          </p:blipFill>
          <p:spPr bwMode="auto">
            <a:xfrm>
              <a:off x="642910" y="2071678"/>
              <a:ext cx="785818" cy="1571636"/>
            </a:xfrm>
            <a:prstGeom prst="rect">
              <a:avLst/>
            </a:prstGeom>
            <a:noFill/>
          </p:spPr>
        </p:pic>
        <p:sp>
          <p:nvSpPr>
            <p:cNvPr id="8" name="Rectangle 7"/>
            <p:cNvSpPr/>
            <p:nvPr/>
          </p:nvSpPr>
          <p:spPr>
            <a:xfrm>
              <a:off x="376423" y="1454649"/>
              <a:ext cx="1262565" cy="577081"/>
            </a:xfrm>
            <a:prstGeom prst="rect">
              <a:avLst/>
            </a:prstGeom>
          </p:spPr>
          <p:txBody>
            <a:bodyPr wrap="none">
              <a:spAutoFit/>
            </a:bodyPr>
            <a:lstStyle/>
            <a:p>
              <a:pPr algn="ctr"/>
              <a:r>
                <a:rPr lang="fr-FR" dirty="0" smtClean="0"/>
                <a:t>source</a:t>
              </a:r>
            </a:p>
          </p:txBody>
        </p:sp>
      </p:grpSp>
      <p:grpSp>
        <p:nvGrpSpPr>
          <p:cNvPr id="9" name="Groupe 8"/>
          <p:cNvGrpSpPr>
            <a:grpSpLocks noChangeAspect="1"/>
          </p:cNvGrpSpPr>
          <p:nvPr/>
        </p:nvGrpSpPr>
        <p:grpSpPr>
          <a:xfrm>
            <a:off x="4074830" y="1894470"/>
            <a:ext cx="674415" cy="1344384"/>
            <a:chOff x="1554612" y="1454649"/>
            <a:chExt cx="1053772" cy="2100601"/>
          </a:xfrm>
        </p:grpSpPr>
        <p:cxnSp>
          <p:nvCxnSpPr>
            <p:cNvPr id="10" name="Connecteur droit 9"/>
            <p:cNvCxnSpPr/>
            <p:nvPr/>
          </p:nvCxnSpPr>
          <p:spPr>
            <a:xfrm rot="5400000">
              <a:off x="1714083" y="2286389"/>
              <a:ext cx="715174"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rot="5400000">
              <a:off x="1677967" y="3161547"/>
              <a:ext cx="785818"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554612" y="1454649"/>
              <a:ext cx="1053772" cy="577082"/>
            </a:xfrm>
            <a:prstGeom prst="rect">
              <a:avLst/>
            </a:prstGeom>
          </p:spPr>
          <p:txBody>
            <a:bodyPr wrap="none">
              <a:spAutoFit/>
            </a:bodyPr>
            <a:lstStyle/>
            <a:p>
              <a:pPr algn="ctr"/>
              <a:r>
                <a:rPr lang="fr-FR" dirty="0" smtClean="0"/>
                <a:t>fente</a:t>
              </a:r>
            </a:p>
          </p:txBody>
        </p:sp>
      </p:grpSp>
      <p:grpSp>
        <p:nvGrpSpPr>
          <p:cNvPr id="13" name="Groupe 12"/>
          <p:cNvGrpSpPr>
            <a:grpSpLocks noChangeAspect="1"/>
          </p:cNvGrpSpPr>
          <p:nvPr/>
        </p:nvGrpSpPr>
        <p:grpSpPr>
          <a:xfrm>
            <a:off x="6154436" y="1961791"/>
            <a:ext cx="705706" cy="1280168"/>
            <a:chOff x="4731581" y="1571612"/>
            <a:chExt cx="1102667" cy="2000264"/>
          </a:xfrm>
        </p:grpSpPr>
        <p:cxnSp>
          <p:nvCxnSpPr>
            <p:cNvPr id="14" name="Connecteur droit 13"/>
            <p:cNvCxnSpPr/>
            <p:nvPr/>
          </p:nvCxnSpPr>
          <p:spPr>
            <a:xfrm rot="5400000">
              <a:off x="4485483" y="2785264"/>
              <a:ext cx="1571636"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731581" y="1571612"/>
              <a:ext cx="1102667" cy="577082"/>
            </a:xfrm>
            <a:prstGeom prst="rect">
              <a:avLst/>
            </a:prstGeom>
          </p:spPr>
          <p:txBody>
            <a:bodyPr wrap="none">
              <a:spAutoFit/>
            </a:bodyPr>
            <a:lstStyle/>
            <a:p>
              <a:pPr algn="ctr"/>
              <a:r>
                <a:rPr lang="fr-FR" dirty="0" smtClean="0"/>
                <a:t>écran</a:t>
              </a:r>
            </a:p>
          </p:txBody>
        </p:sp>
      </p:grpSp>
      <p:grpSp>
        <p:nvGrpSpPr>
          <p:cNvPr id="16" name="Groupe 15"/>
          <p:cNvGrpSpPr>
            <a:grpSpLocks noChangeAspect="1"/>
          </p:cNvGrpSpPr>
          <p:nvPr/>
        </p:nvGrpSpPr>
        <p:grpSpPr>
          <a:xfrm>
            <a:off x="4786284" y="2239368"/>
            <a:ext cx="2198338" cy="1475923"/>
            <a:chOff x="2637296" y="2000240"/>
            <a:chExt cx="3434902" cy="2306129"/>
          </a:xfrm>
        </p:grpSpPr>
        <p:grpSp>
          <p:nvGrpSpPr>
            <p:cNvPr id="17" name="Groupe 9"/>
            <p:cNvGrpSpPr/>
            <p:nvPr/>
          </p:nvGrpSpPr>
          <p:grpSpPr>
            <a:xfrm>
              <a:off x="2714612" y="2285992"/>
              <a:ext cx="1714512" cy="800100"/>
              <a:chOff x="2571736" y="2285992"/>
              <a:chExt cx="2514600" cy="800100"/>
            </a:xfrm>
          </p:grpSpPr>
          <p:pic>
            <p:nvPicPr>
              <p:cNvPr id="20" name="Picture 5"/>
              <p:cNvPicPr>
                <a:picLocks noChangeAspect="1" noChangeArrowheads="1"/>
              </p:cNvPicPr>
              <p:nvPr/>
            </p:nvPicPr>
            <p:blipFill>
              <a:blip r:embed="rId5"/>
              <a:srcRect/>
              <a:stretch>
                <a:fillRect/>
              </a:stretch>
            </p:blipFill>
            <p:spPr bwMode="auto">
              <a:xfrm>
                <a:off x="2571736" y="2285992"/>
                <a:ext cx="2514600" cy="800100"/>
              </a:xfrm>
              <a:prstGeom prst="rect">
                <a:avLst/>
              </a:prstGeom>
              <a:noFill/>
              <a:ln w="9525">
                <a:noFill/>
                <a:miter lim="800000"/>
                <a:headEnd/>
                <a:tailEnd/>
              </a:ln>
              <a:effectLst/>
            </p:spPr>
          </p:pic>
          <p:sp>
            <p:nvSpPr>
              <p:cNvPr id="21" name="ZoneTexte 20"/>
              <p:cNvSpPr txBox="1"/>
              <p:nvPr/>
            </p:nvSpPr>
            <p:spPr>
              <a:xfrm>
                <a:off x="2643174" y="2416726"/>
                <a:ext cx="357190" cy="577081"/>
              </a:xfrm>
              <a:prstGeom prst="rect">
                <a:avLst/>
              </a:prstGeom>
              <a:solidFill>
                <a:schemeClr val="bg1"/>
              </a:solidFill>
            </p:spPr>
            <p:txBody>
              <a:bodyPr wrap="square" rtlCol="0">
                <a:spAutoFit/>
              </a:bodyPr>
              <a:lstStyle/>
              <a:p>
                <a:endParaRPr lang="fr-FR" dirty="0"/>
              </a:p>
            </p:txBody>
          </p:sp>
        </p:grpSp>
        <p:sp>
          <p:nvSpPr>
            <p:cNvPr id="18" name="Rectangle 17"/>
            <p:cNvSpPr/>
            <p:nvPr/>
          </p:nvSpPr>
          <p:spPr>
            <a:xfrm>
              <a:off x="2637296" y="3296477"/>
              <a:ext cx="2243602" cy="1009892"/>
            </a:xfrm>
            <a:prstGeom prst="rect">
              <a:avLst/>
            </a:prstGeom>
          </p:spPr>
          <p:txBody>
            <a:bodyPr wrap="none">
              <a:spAutoFit/>
            </a:bodyPr>
            <a:lstStyle/>
            <a:p>
              <a:pPr algn="ctr"/>
              <a:r>
                <a:rPr lang="fr-FR" dirty="0" smtClean="0"/>
                <a:t>prisme à </a:t>
              </a:r>
            </a:p>
            <a:p>
              <a:pPr algn="ctr"/>
              <a:r>
                <a:rPr lang="fr-FR" dirty="0" smtClean="0"/>
                <a:t>vision directe</a:t>
              </a:r>
            </a:p>
          </p:txBody>
        </p:sp>
        <p:pic>
          <p:nvPicPr>
            <p:cNvPr id="19" name="Picture 5" descr="https://encrypted-tbn0.gstatic.com/images?q=tbn:ANd9GcTWJE49x5MPBqduDlfso14XMx6cMByAylDa7X8RlwpiYzBquEblFw"/>
            <p:cNvPicPr>
              <a:picLocks noChangeAspect="1" noChangeArrowheads="1"/>
            </p:cNvPicPr>
            <p:nvPr/>
          </p:nvPicPr>
          <p:blipFill>
            <a:blip r:embed="rId6"/>
            <a:srcRect/>
            <a:stretch>
              <a:fillRect/>
            </a:stretch>
          </p:blipFill>
          <p:spPr bwMode="auto">
            <a:xfrm rot="5400000">
              <a:off x="4944819" y="2470393"/>
              <a:ext cx="1597531" cy="657226"/>
            </a:xfrm>
            <a:prstGeom prst="rect">
              <a:avLst/>
            </a:prstGeom>
            <a:noFill/>
          </p:spPr>
        </p:pic>
      </p:grpSp>
      <p:pic>
        <p:nvPicPr>
          <p:cNvPr id="22" name="Picture 16"/>
          <p:cNvPicPr>
            <a:picLocks noChangeAspect="1" noChangeArrowheads="1"/>
          </p:cNvPicPr>
          <p:nvPr/>
        </p:nvPicPr>
        <p:blipFill>
          <a:blip r:embed="rId7"/>
          <a:srcRect/>
          <a:stretch>
            <a:fillRect/>
          </a:stretch>
        </p:blipFill>
        <p:spPr bwMode="auto">
          <a:xfrm>
            <a:off x="6096028" y="4652984"/>
            <a:ext cx="2476500" cy="1847850"/>
          </a:xfrm>
          <a:prstGeom prst="rect">
            <a:avLst/>
          </a:prstGeom>
          <a:noFill/>
          <a:ln w="9525">
            <a:noFill/>
            <a:miter lim="800000"/>
            <a:headEnd/>
            <a:tailEnd/>
          </a:ln>
          <a:effectLst/>
        </p:spPr>
      </p:pic>
      <p:grpSp>
        <p:nvGrpSpPr>
          <p:cNvPr id="23" name="Groupe 22"/>
          <p:cNvGrpSpPr/>
          <p:nvPr/>
        </p:nvGrpSpPr>
        <p:grpSpPr>
          <a:xfrm>
            <a:off x="627999" y="4643446"/>
            <a:ext cx="4820290" cy="1866900"/>
            <a:chOff x="627999" y="4643446"/>
            <a:chExt cx="4820290" cy="1866900"/>
          </a:xfrm>
        </p:grpSpPr>
        <p:sp>
          <p:nvSpPr>
            <p:cNvPr id="24" name="Rectangle 23"/>
            <p:cNvSpPr/>
            <p:nvPr/>
          </p:nvSpPr>
          <p:spPr>
            <a:xfrm>
              <a:off x="627999" y="5072074"/>
              <a:ext cx="1943737" cy="830997"/>
            </a:xfrm>
            <a:prstGeom prst="rect">
              <a:avLst/>
            </a:prstGeom>
          </p:spPr>
          <p:txBody>
            <a:bodyPr wrap="none">
              <a:spAutoFit/>
            </a:bodyPr>
            <a:lstStyle/>
            <a:p>
              <a:pPr algn="ctr"/>
              <a:r>
                <a:rPr lang="fr-FR" sz="2400" dirty="0" smtClean="0"/>
                <a:t>spectromètre </a:t>
              </a:r>
            </a:p>
            <a:p>
              <a:pPr algn="ctr"/>
              <a:r>
                <a:rPr lang="fr-FR" sz="2400" dirty="0" smtClean="0"/>
                <a:t>USB</a:t>
              </a:r>
            </a:p>
          </p:txBody>
        </p:sp>
        <p:pic>
          <p:nvPicPr>
            <p:cNvPr id="25" name="Picture 18"/>
            <p:cNvPicPr>
              <a:picLocks noChangeAspect="1" noChangeArrowheads="1"/>
            </p:cNvPicPr>
            <p:nvPr/>
          </p:nvPicPr>
          <p:blipFill>
            <a:blip r:embed="rId8"/>
            <a:srcRect/>
            <a:stretch>
              <a:fillRect/>
            </a:stretch>
          </p:blipFill>
          <p:spPr bwMode="auto">
            <a:xfrm flipH="1">
              <a:off x="3000364" y="4643446"/>
              <a:ext cx="2447925" cy="1866900"/>
            </a:xfrm>
            <a:prstGeom prst="rect">
              <a:avLst/>
            </a:prstGeom>
            <a:noFill/>
            <a:ln w="9525">
              <a:noFill/>
              <a:miter lim="800000"/>
              <a:headEnd/>
              <a:tailEnd/>
            </a:ln>
            <a:effectLst/>
          </p:spPr>
        </p:pic>
      </p:grpSp>
      <p:grpSp>
        <p:nvGrpSpPr>
          <p:cNvPr id="26" name="Groupe 25"/>
          <p:cNvGrpSpPr>
            <a:grpSpLocks noChangeAspect="1"/>
          </p:cNvGrpSpPr>
          <p:nvPr/>
        </p:nvGrpSpPr>
        <p:grpSpPr>
          <a:xfrm>
            <a:off x="4413703" y="1844824"/>
            <a:ext cx="2046245" cy="1351414"/>
            <a:chOff x="2071670" y="1388856"/>
            <a:chExt cx="3197256" cy="2111582"/>
          </a:xfrm>
        </p:grpSpPr>
        <p:cxnSp>
          <p:nvCxnSpPr>
            <p:cNvPr id="27" name="Connecteur droit 26"/>
            <p:cNvCxnSpPr/>
            <p:nvPr/>
          </p:nvCxnSpPr>
          <p:spPr>
            <a:xfrm rot="5400000">
              <a:off x="2143902" y="2713826"/>
              <a:ext cx="1571636" cy="1588"/>
            </a:xfrm>
            <a:prstGeom prst="line">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2071670" y="1928802"/>
              <a:ext cx="857256" cy="7527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2928926" y="1928802"/>
              <a:ext cx="2340000" cy="7858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2071670" y="2731246"/>
              <a:ext cx="857256" cy="7527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V="1">
              <a:off x="2928926" y="2714620"/>
              <a:ext cx="2304000" cy="78581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338785" y="1388856"/>
              <a:ext cx="1287110" cy="577081"/>
            </a:xfrm>
            <a:prstGeom prst="rect">
              <a:avLst/>
            </a:prstGeom>
          </p:spPr>
          <p:txBody>
            <a:bodyPr wrap="none">
              <a:spAutoFit/>
            </a:bodyPr>
            <a:lstStyle/>
            <a:p>
              <a:pPr algn="ctr"/>
              <a:r>
                <a:rPr lang="fr-FR" dirty="0" smtClean="0"/>
                <a:t>lentille</a:t>
              </a:r>
            </a:p>
          </p:txBody>
        </p:sp>
      </p:grpSp>
      <p:grpSp>
        <p:nvGrpSpPr>
          <p:cNvPr id="33" name="Groupe 32"/>
          <p:cNvGrpSpPr>
            <a:grpSpLocks noChangeAspect="1"/>
          </p:cNvGrpSpPr>
          <p:nvPr/>
        </p:nvGrpSpPr>
        <p:grpSpPr>
          <a:xfrm>
            <a:off x="2909296" y="2100928"/>
            <a:ext cx="1486622" cy="1438382"/>
            <a:chOff x="606080" y="1797010"/>
            <a:chExt cx="2322846" cy="2247471"/>
          </a:xfrm>
        </p:grpSpPr>
        <p:grpSp>
          <p:nvGrpSpPr>
            <p:cNvPr id="34" name="Groupe 34"/>
            <p:cNvGrpSpPr/>
            <p:nvPr/>
          </p:nvGrpSpPr>
          <p:grpSpPr>
            <a:xfrm>
              <a:off x="1142976" y="1797010"/>
              <a:ext cx="928694" cy="1785950"/>
              <a:chOff x="4929190" y="4786322"/>
              <a:chExt cx="1571636" cy="1428760"/>
            </a:xfrm>
          </p:grpSpPr>
          <p:grpSp>
            <p:nvGrpSpPr>
              <p:cNvPr id="40" name="Groupe 29"/>
              <p:cNvGrpSpPr/>
              <p:nvPr/>
            </p:nvGrpSpPr>
            <p:grpSpPr>
              <a:xfrm>
                <a:off x="4929190" y="4786322"/>
                <a:ext cx="785818" cy="1428760"/>
                <a:chOff x="4929190" y="4786322"/>
                <a:chExt cx="785818" cy="1428760"/>
              </a:xfrm>
            </p:grpSpPr>
            <p:sp>
              <p:nvSpPr>
                <p:cNvPr id="44" name="Arc 43"/>
                <p:cNvSpPr/>
                <p:nvPr/>
              </p:nvSpPr>
              <p:spPr>
                <a:xfrm>
                  <a:off x="4929190" y="4786322"/>
                  <a:ext cx="785818" cy="1428760"/>
                </a:xfrm>
                <a:prstGeom prst="arc">
                  <a:avLst>
                    <a:gd name="adj1" fmla="val 16990877"/>
                    <a:gd name="adj2" fmla="val 4512509"/>
                  </a:avLst>
                </a:prstGeom>
                <a:solidFill>
                  <a:schemeClr val="tx2">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5" name="Rectangle 44"/>
                <p:cNvSpPr/>
                <p:nvPr/>
              </p:nvSpPr>
              <p:spPr>
                <a:xfrm>
                  <a:off x="5200145" y="4786322"/>
                  <a:ext cx="390360" cy="142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31"/>
              <p:cNvGrpSpPr/>
              <p:nvPr/>
            </p:nvGrpSpPr>
            <p:grpSpPr>
              <a:xfrm flipH="1">
                <a:off x="5715008" y="4786322"/>
                <a:ext cx="785818" cy="1428760"/>
                <a:chOff x="4929190" y="4786322"/>
                <a:chExt cx="785818" cy="1428760"/>
              </a:xfrm>
            </p:grpSpPr>
            <p:sp>
              <p:nvSpPr>
                <p:cNvPr id="42" name="Arc 41"/>
                <p:cNvSpPr/>
                <p:nvPr/>
              </p:nvSpPr>
              <p:spPr>
                <a:xfrm>
                  <a:off x="4929190" y="4786322"/>
                  <a:ext cx="785818" cy="1428760"/>
                </a:xfrm>
                <a:prstGeom prst="arc">
                  <a:avLst>
                    <a:gd name="adj1" fmla="val 16990877"/>
                    <a:gd name="adj2" fmla="val 4512509"/>
                  </a:avLst>
                </a:prstGeom>
                <a:solidFill>
                  <a:schemeClr val="tx2">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Rectangle 42"/>
                <p:cNvSpPr/>
                <p:nvPr/>
              </p:nvSpPr>
              <p:spPr>
                <a:xfrm>
                  <a:off x="5227253" y="4786322"/>
                  <a:ext cx="362685" cy="142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cxnSp>
          <p:nvCxnSpPr>
            <p:cNvPr id="35" name="Connecteur droit 34"/>
            <p:cNvCxnSpPr/>
            <p:nvPr/>
          </p:nvCxnSpPr>
          <p:spPr>
            <a:xfrm rot="5400000" flipH="1" flipV="1">
              <a:off x="980906" y="2173394"/>
              <a:ext cx="609892" cy="4286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rot="16200000" flipH="1">
              <a:off x="980906" y="2777948"/>
              <a:ext cx="609892" cy="42862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10800000">
              <a:off x="1714480" y="2082762"/>
              <a:ext cx="1214446" cy="64294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rot="10800000" flipV="1">
              <a:off x="1714480" y="2725704"/>
              <a:ext cx="1214446" cy="5715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06080" y="3467400"/>
              <a:ext cx="2016277" cy="577081"/>
            </a:xfrm>
            <a:prstGeom prst="rect">
              <a:avLst/>
            </a:prstGeom>
          </p:spPr>
          <p:txBody>
            <a:bodyPr wrap="none">
              <a:spAutoFit/>
            </a:bodyPr>
            <a:lstStyle/>
            <a:p>
              <a:pPr algn="ctr"/>
              <a:r>
                <a:rPr lang="fr-FR" dirty="0" smtClean="0"/>
                <a:t>condenseur</a:t>
              </a:r>
            </a:p>
          </p:txBody>
        </p:sp>
      </p:grpSp>
      <p:grpSp>
        <p:nvGrpSpPr>
          <p:cNvPr id="46" name="Groupe 45"/>
          <p:cNvGrpSpPr>
            <a:grpSpLocks noChangeAspect="1"/>
          </p:cNvGrpSpPr>
          <p:nvPr/>
        </p:nvGrpSpPr>
        <p:grpSpPr>
          <a:xfrm>
            <a:off x="7699852" y="2510919"/>
            <a:ext cx="468188" cy="837286"/>
            <a:chOff x="5521960" y="2152640"/>
            <a:chExt cx="731543" cy="1572745"/>
          </a:xfrm>
        </p:grpSpPr>
        <p:sp>
          <p:nvSpPr>
            <p:cNvPr id="47" name="Rectangle 46"/>
            <p:cNvSpPr/>
            <p:nvPr/>
          </p:nvSpPr>
          <p:spPr>
            <a:xfrm>
              <a:off x="5528490" y="2152640"/>
              <a:ext cx="725013" cy="785818"/>
            </a:xfrm>
            <a:prstGeom prst="rect">
              <a:avLst/>
            </a:prstGeom>
            <a:gradFill flip="none" rotWithShape="1">
              <a:gsLst>
                <a:gs pos="0">
                  <a:schemeClr val="bg1"/>
                </a:gs>
                <a:gs pos="50000">
                  <a:schemeClr val="bg1">
                    <a:alpha val="5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flipV="1">
              <a:off x="5521960" y="2939567"/>
              <a:ext cx="725013" cy="785818"/>
            </a:xfrm>
            <a:prstGeom prst="rect">
              <a:avLst/>
            </a:prstGeom>
            <a:gradFill flip="none" rotWithShape="1">
              <a:gsLst>
                <a:gs pos="0">
                  <a:schemeClr val="bg1"/>
                </a:gs>
                <a:gs pos="50000">
                  <a:schemeClr val="bg1">
                    <a:alpha val="50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4" name="Groupe 61"/>
          <p:cNvGrpSpPr/>
          <p:nvPr/>
        </p:nvGrpSpPr>
        <p:grpSpPr>
          <a:xfrm>
            <a:off x="7164290" y="2370577"/>
            <a:ext cx="685805" cy="914407"/>
            <a:chOff x="6257062" y="2178527"/>
            <a:chExt cx="1071570" cy="1428760"/>
          </a:xfrm>
        </p:grpSpPr>
        <p:sp>
          <p:nvSpPr>
            <p:cNvPr id="57" name="Rectangle 56"/>
            <p:cNvSpPr/>
            <p:nvPr/>
          </p:nvSpPr>
          <p:spPr>
            <a:xfrm>
              <a:off x="6572264" y="2428868"/>
              <a:ext cx="500066" cy="1071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8" name="Picture 10"/>
            <p:cNvPicPr>
              <a:picLocks noChangeAspect="1" noChangeArrowheads="1"/>
            </p:cNvPicPr>
            <p:nvPr/>
          </p:nvPicPr>
          <p:blipFill>
            <a:blip r:embed="rId9">
              <a:clrChange>
                <a:clrFrom>
                  <a:srgbClr val="FFFFFF"/>
                </a:clrFrom>
                <a:clrTo>
                  <a:srgbClr val="FFFFFF">
                    <a:alpha val="0"/>
                  </a:srgbClr>
                </a:clrTo>
              </a:clrChange>
            </a:blip>
            <a:srcRect l="13333" t="23333" r="19999" b="26666"/>
            <a:stretch>
              <a:fillRect/>
            </a:stretch>
          </p:blipFill>
          <p:spPr bwMode="auto">
            <a:xfrm rot="3097544">
              <a:off x="6078467" y="2357122"/>
              <a:ext cx="1428760" cy="1071570"/>
            </a:xfrm>
            <a:prstGeom prst="rect">
              <a:avLst/>
            </a:prstGeom>
            <a:noFill/>
            <a:ln w="9525">
              <a:noFill/>
              <a:miter lim="800000"/>
              <a:headEnd/>
              <a:tailEnd/>
            </a:ln>
            <a:effectLst/>
          </p:spPr>
        </p:pic>
      </p:grpSp>
      <p:pic>
        <p:nvPicPr>
          <p:cNvPr id="59" name="Picture 9" descr="https://encrypted-tbn1.gstatic.com/images?q=tbn:ANd9GcRYnrzf3KNVuCx9H4qKeXlyglooejJjG8IFkZzmDx0Uvyc1wdqldg"/>
          <p:cNvPicPr>
            <a:picLocks noChangeAspect="1" noChangeArrowheads="1"/>
          </p:cNvPicPr>
          <p:nvPr/>
        </p:nvPicPr>
        <p:blipFill>
          <a:blip r:embed="rId10"/>
          <a:srcRect l="4762" r="9524"/>
          <a:stretch>
            <a:fillRect/>
          </a:stretch>
        </p:blipFill>
        <p:spPr bwMode="auto">
          <a:xfrm>
            <a:off x="7836113" y="516740"/>
            <a:ext cx="1093961" cy="648278"/>
          </a:xfrm>
          <a:prstGeom prst="rect">
            <a:avLst/>
          </a:prstGeom>
          <a:noFill/>
        </p:spPr>
      </p:pic>
    </p:spTree>
    <p:extLst>
      <p:ext uri="{BB962C8B-B14F-4D97-AF65-F5344CB8AC3E}">
        <p14:creationId xmlns:p14="http://schemas.microsoft.com/office/powerpoint/2010/main" val="251760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ison pour la scienc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13193</TotalTime>
  <Words>8023</Words>
  <Application>Microsoft Office PowerPoint</Application>
  <PresentationFormat>Affichage à l'écran (4:3)</PresentationFormat>
  <Paragraphs>800</Paragraphs>
  <Slides>47</Slides>
  <Notes>39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Arial</vt:lpstr>
      <vt:lpstr>Times New Roman</vt:lpstr>
      <vt:lpstr>ＭＳ Ｐゴシック</vt:lpstr>
      <vt:lpstr>Tahoma</vt:lpstr>
      <vt:lpstr>Symbol</vt:lpstr>
      <vt:lpstr>Calibri</vt:lpstr>
      <vt:lpstr>Sakkal Majalla</vt:lpstr>
      <vt:lpstr>Maison pour la science 1</vt:lpstr>
      <vt:lpstr>cycle « Lumière et couleurs »</vt:lpstr>
      <vt:lpstr>Plan</vt:lpstr>
      <vt:lpstr>Plan</vt:lpstr>
      <vt:lpstr>Conceptions antiques</vt:lpstr>
      <vt:lpstr>Lois de Snell et Descartes</vt:lpstr>
      <vt:lpstr>Principe de Fermat (1657)</vt:lpstr>
      <vt:lpstr>Interprétations</vt:lpstr>
      <vt:lpstr>Newton vs Huygens</vt:lpstr>
      <vt:lpstr>Les couleurs (1666)</vt:lpstr>
      <vt:lpstr>Interférences (1802)</vt:lpstr>
      <vt:lpstr>Deux types d’ondes</vt:lpstr>
      <vt:lpstr>Corde de Melde</vt:lpstr>
      <vt:lpstr>Polarisation (1809)</vt:lpstr>
      <vt:lpstr>Diffraction (1815)</vt:lpstr>
      <vt:lpstr>Vitesse de la lumière</vt:lpstr>
      <vt:lpstr>Foucault – Fizeau (1850)</vt:lpstr>
      <vt:lpstr>Electromagnétisme (1865)</vt:lpstr>
      <vt:lpstr>La lumière fin XIXème siècle</vt:lpstr>
      <vt:lpstr>Plan</vt:lpstr>
      <vt:lpstr>Un formidable outil…</vt:lpstr>
      <vt:lpstr>Spectre de raies (1885)</vt:lpstr>
      <vt:lpstr>Michelson-Morley (1887)</vt:lpstr>
      <vt:lpstr>Corps noir (1900)</vt:lpstr>
      <vt:lpstr>Effet Photoélectrique</vt:lpstr>
      <vt:lpstr>Quantification de l’énergie </vt:lpstr>
      <vt:lpstr>Synthèse quantique</vt:lpstr>
      <vt:lpstr>Plan</vt:lpstr>
      <vt:lpstr>De l’atome au cristal</vt:lpstr>
      <vt:lpstr>Spectre de bandes</vt:lpstr>
      <vt:lpstr>LED Blanche</vt:lpstr>
      <vt:lpstr>Synthèse soustractive</vt:lpstr>
      <vt:lpstr>Plan</vt:lpstr>
      <vt:lpstr>Théorie quantique du rayonnement   </vt:lpstr>
      <vt:lpstr>Tout quantique (1927)</vt:lpstr>
      <vt:lpstr>Fluctuations du vide</vt:lpstr>
      <vt:lpstr>Corrélations d’intensité (1950’s)</vt:lpstr>
      <vt:lpstr>La séparatrice…</vt:lpstr>
      <vt:lpstr>Laser (1960)</vt:lpstr>
      <vt:lpstr>Couper un photon? (1977) </vt:lpstr>
      <vt:lpstr>Lasers et optique non linéaire (70’s)</vt:lpstr>
      <vt:lpstr>2 photons uniques (1986)</vt:lpstr>
      <vt:lpstr>Incroyable mais vrai</vt:lpstr>
      <vt:lpstr>Interprétation</vt:lpstr>
      <vt:lpstr>Interférences</vt:lpstr>
      <vt:lpstr>Au-delà de la dualité</vt:lpstr>
      <vt:lpstr>Une autre dualité</vt:lpstr>
      <vt:lpstr>cycle « Lumière et couleurs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Clem</dc:creator>
  <cp:lastModifiedBy>renaud mathevet</cp:lastModifiedBy>
  <cp:revision>624</cp:revision>
  <cp:lastPrinted>2015-05-21T15:57:36Z</cp:lastPrinted>
  <dcterms:created xsi:type="dcterms:W3CDTF">2012-09-27T08:04:42Z</dcterms:created>
  <dcterms:modified xsi:type="dcterms:W3CDTF">2019-11-25T09:50:13Z</dcterms:modified>
</cp:coreProperties>
</file>